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sldIdLst>
    <p:sldId id="276" r:id="rId5"/>
    <p:sldId id="287" r:id="rId6"/>
    <p:sldId id="257" r:id="rId7"/>
    <p:sldId id="279" r:id="rId8"/>
    <p:sldId id="4336" r:id="rId9"/>
    <p:sldId id="280" r:id="rId10"/>
    <p:sldId id="4338" r:id="rId11"/>
    <p:sldId id="281" r:id="rId12"/>
    <p:sldId id="282" r:id="rId13"/>
    <p:sldId id="4339" r:id="rId14"/>
    <p:sldId id="4340" r:id="rId15"/>
    <p:sldId id="283" r:id="rId16"/>
    <p:sldId id="278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3C2"/>
    <a:srgbClr val="7AC3D6"/>
    <a:srgbClr val="231F20"/>
    <a:srgbClr val="E46B08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0717" autoAdjust="0"/>
  </p:normalViewPr>
  <p:slideViewPr>
    <p:cSldViewPr snapToGrid="0">
      <p:cViewPr varScale="1">
        <p:scale>
          <a:sx n="83" d="100"/>
          <a:sy n="83" d="100"/>
        </p:scale>
        <p:origin x="11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1CBAEDF-D226-DB45-A9AF-7A46CACB6088}" type="datetimeFigureOut">
              <a:rPr lang="en-US" smtClean="0"/>
              <a:t>3/8/24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271E08F-A202-FD4D-ABCF-A06849CB2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8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923B2-79DF-4486-AA1A-CFA971B7C7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6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1E08F-A202-FD4D-ABCF-A06849CB20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81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BA738D-4D38-5512-D67F-0E9190CF6D35}"/>
              </a:ext>
            </a:extLst>
          </p:cNvPr>
          <p:cNvSpPr/>
          <p:nvPr userDrawn="1"/>
        </p:nvSpPr>
        <p:spPr>
          <a:xfrm>
            <a:off x="0" y="-70338"/>
            <a:ext cx="12339376" cy="7033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Icon&#10;&#10;Description automatically generated with low confidence">
            <a:extLst>
              <a:ext uri="{FF2B5EF4-FFF2-40B4-BE49-F238E27FC236}">
                <a16:creationId xmlns:a16="http://schemas.microsoft.com/office/drawing/2014/main" id="{A9A7C584-326D-107F-3BA2-26BF177B99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70338"/>
            <a:ext cx="12504615" cy="70338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17B268-36E3-13A7-AE2E-DA5E039A44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88123"/>
            <a:ext cx="9144000" cy="2387600"/>
          </a:xfrm>
        </p:spPr>
        <p:txBody>
          <a:bodyPr anchor="b"/>
          <a:lstStyle>
            <a:lvl1pPr algn="ctr">
              <a:lnSpc>
                <a:spcPct val="100000"/>
              </a:lnSpc>
              <a:defRPr sz="6000">
                <a:solidFill>
                  <a:srgbClr val="231F20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</a:t>
            </a:r>
            <a:br>
              <a:rPr lang="en-US"/>
            </a:br>
            <a:r>
              <a:rPr lang="en-US"/>
              <a:t>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67325E-9212-A2C6-BCF9-A40AA2CFE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68838"/>
            <a:ext cx="9144000" cy="1655762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rgbClr val="231F2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</a:t>
            </a:r>
          </a:p>
          <a:p>
            <a:r>
              <a:rPr lang="en-US"/>
              <a:t>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1D714-7174-05A4-9BD8-DC688F7DF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5E44C-BB68-47BF-60E2-4914457D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B62D6-9026-06FA-2A85-999BC5B9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061A-C540-3E46-8F2D-E5EDA43B652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F4CFE1-CCED-C882-F8FA-D688C816144C}"/>
              </a:ext>
            </a:extLst>
          </p:cNvPr>
          <p:cNvGrpSpPr/>
          <p:nvPr userDrawn="1"/>
        </p:nvGrpSpPr>
        <p:grpSpPr>
          <a:xfrm>
            <a:off x="10312066" y="6209952"/>
            <a:ext cx="1694899" cy="492719"/>
            <a:chOff x="10312066" y="6209952"/>
            <a:chExt cx="1694899" cy="49271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714004-07B3-5E6F-1D40-6AA746833C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12066" y="6209952"/>
              <a:ext cx="1694899" cy="49271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ECBF44B-5012-BAB5-47A5-CA5DC1A746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14321" y="6210027"/>
              <a:ext cx="492644" cy="492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622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07007-5660-CFF8-E7CD-19BDD0E13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A5335F-7A25-73FD-87A4-31C90E612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7A719F-1C62-0D07-BC99-06611AB94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6729E-871F-27C9-8690-E9AF291BC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61281E-F7A0-7124-D399-DFD35D400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52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5A6A-3615-4798-16BC-19FE57FD9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E8831-5FD1-D2AC-5C0E-FE30DE695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AB000-ABF2-41BD-5371-3B1787C63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DCAB1-5DBA-5091-DFFB-EDD896284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57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A26360-3AFB-52B9-6B6F-7807A099A5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2C128A-F93E-8376-61BB-BA32F8F8E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DF062-7836-2912-FA32-21215658B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B5155-A143-3E7A-9DD9-48F8DCCB5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8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E17EB-BC6C-C070-9D13-E25CC9C4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445"/>
            <a:ext cx="10515600" cy="78295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F1CB4-8A0E-4281-BC85-8AE71DF7E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651"/>
            <a:ext cx="10515600" cy="4351338"/>
          </a:xfrm>
        </p:spPr>
        <p:txBody>
          <a:bodyPr/>
          <a:lstStyle>
            <a:lvl1pPr>
              <a:lnSpc>
                <a:spcPct val="150000"/>
              </a:lnSpc>
              <a:defRPr sz="2600"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68B8-1903-0BF8-C80B-59587469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7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E17EB-BC6C-C070-9D13-E25CC9C4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445"/>
            <a:ext cx="10515600" cy="782955"/>
          </a:xfrm>
        </p:spPr>
        <p:txBody>
          <a:bodyPr/>
          <a:lstStyle>
            <a:lvl1pPr>
              <a:defRPr>
                <a:solidFill>
                  <a:srgbClr val="231F2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F1CB4-8A0E-4281-BC85-8AE71DF7E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651"/>
            <a:ext cx="5257800" cy="4351338"/>
          </a:xfrm>
        </p:spPr>
        <p:txBody>
          <a:bodyPr/>
          <a:lstStyle>
            <a:lvl1pPr>
              <a:lnSpc>
                <a:spcPct val="150000"/>
              </a:lnSpc>
              <a:defRPr sz="2600"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68B8-1903-0BF8-C80B-59587469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0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E17EB-BC6C-C070-9D13-E25CC9C4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445"/>
            <a:ext cx="10515600" cy="782955"/>
          </a:xfrm>
        </p:spPr>
        <p:txBody>
          <a:bodyPr/>
          <a:lstStyle>
            <a:lvl1pPr>
              <a:defRPr>
                <a:solidFill>
                  <a:srgbClr val="231F2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F1CB4-8A0E-4281-BC85-8AE71DF7E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651"/>
            <a:ext cx="5257800" cy="4351338"/>
          </a:xfrm>
        </p:spPr>
        <p:txBody>
          <a:bodyPr/>
          <a:lstStyle>
            <a:lvl1pPr>
              <a:lnSpc>
                <a:spcPct val="150000"/>
              </a:lnSpc>
              <a:defRPr sz="2600"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68B8-1903-0BF8-C80B-59587469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5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317D-EAC0-D1FA-93FF-1E17DE05A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DE54D-A1DF-7474-E23E-7C4F24933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809F1B-509D-B56D-A2F1-05774E08A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A18EC-9A8B-4CAB-F33E-B1ED6CEB7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D1981-6A08-4B9B-B501-13F741616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90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F81CC-6AD8-342A-3293-A54C452AE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F399E-C9D2-617E-5EF5-7AEE3B717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C187C8-41E0-E79F-4C43-542801968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3CBC91-6584-839B-2020-A703BC09C9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D7278-1433-4D25-4696-569C8C576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9D7A98-08D3-A68E-33A1-1F1FC5B73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10ABA1-AC84-0A59-D833-DF6E1E4E4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4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B06E3-35E5-9676-6435-E4AF04346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32455F-6771-C7FD-EFF4-A95B8672B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C1DF53-4F4C-49E6-7136-C19864C55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12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D37A5-AF92-9E91-58F3-0389F43B9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12E1FD-E16C-E245-2314-3EAEDC7E3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8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E9DDC-21DB-EAFC-7A02-ADE8B6738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F7C72-11E4-6C5E-CCC9-370F90D0C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01A7CA-1E50-6A0F-4085-EC5B68DDB9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8BD5B-8B80-8CC3-DC33-8F5E7E597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737192-4B2B-49E6-E722-DE33DC91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8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361552-519A-BE46-9064-109406681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43C7B-9F9A-6EC2-3F73-84F768712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2D3C8-7A81-799C-5B3B-08191B67F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B1EB7-257C-DFE4-61B5-E16E9212E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554DD-8CEF-AB7C-5984-44F84BE6F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3061A-C540-3E46-8F2D-E5EDA43B652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CB9D3D-0E79-46F3-F5A5-4510AFEBAF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0" t="87280"/>
          <a:stretch/>
        </p:blipFill>
        <p:spPr>
          <a:xfrm>
            <a:off x="0" y="5992965"/>
            <a:ext cx="12192000" cy="87232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4A89022-3DDF-7C2C-974F-1D8249AC28F3}"/>
              </a:ext>
            </a:extLst>
          </p:cNvPr>
          <p:cNvGrpSpPr/>
          <p:nvPr userDrawn="1"/>
        </p:nvGrpSpPr>
        <p:grpSpPr>
          <a:xfrm>
            <a:off x="10312066" y="6209952"/>
            <a:ext cx="1694899" cy="492719"/>
            <a:chOff x="10312066" y="6209952"/>
            <a:chExt cx="1694899" cy="49271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5874844-C3FC-433B-CFE6-C6E30DE97E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10312066" y="6209952"/>
              <a:ext cx="1694899" cy="49271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71084B9-D83A-D9B5-3646-9279E5BE29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14321" y="6210027"/>
              <a:ext cx="492644" cy="492644"/>
            </a:xfrm>
            <a:prstGeom prst="rect">
              <a:avLst/>
            </a:prstGeom>
          </p:spPr>
        </p:pic>
      </p:grp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3833255-1490-A8FA-6882-7F4184C82BC6}"/>
              </a:ext>
            </a:extLst>
          </p:cNvPr>
          <p:cNvSpPr txBox="1">
            <a:spLocks/>
          </p:cNvSpPr>
          <p:nvPr userDrawn="1"/>
        </p:nvSpPr>
        <p:spPr>
          <a:xfrm>
            <a:off x="187960" y="6488430"/>
            <a:ext cx="11912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43061A-C540-3E46-8F2D-E5EDA43B6524}" type="slidenum">
              <a:rPr lang="en-US" sz="1000" b="0" i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 i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A6D3F-86FF-5F91-7EB3-353936BDBB99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573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63A529-84AD-17F9-7128-F47CBCD8C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40"/>
          <a:stretch/>
        </p:blipFill>
        <p:spPr>
          <a:xfrm>
            <a:off x="588431" y="6093864"/>
            <a:ext cx="712049" cy="62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1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660" r:id="rId3"/>
    <p:sldLayoutId id="2147483662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231F20"/>
          </a:solidFill>
          <a:latin typeface="Ideal Sans Medium" pitchFamily="2" charset="0"/>
          <a:ea typeface="+mj-ea"/>
          <a:cs typeface="Ideal Sans Medium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adbevaluation" TargetMode="External"/><Relationship Id="rId13" Type="http://schemas.openxmlformats.org/officeDocument/2006/relationships/hyperlink" Target="https://apc01.safelinks.protection.outlook.com/?url=https%3A%2F%2Fadb.us2.list-manage.com%2Ftrack%2Fclick%3Fu%3D5be3ed7e1c0dd5fbd05375bec%26id%3Decfaee11cc%26e%3Dac58312d33&amp;data=05%7C01%7Cgmorzal%40adb.org%7C20cd6d53898945911bc608da8c841d47%7C9495d6bb41c24c58848f92e52cf3d640%7C0%7C0%7C637976796302790716%7CUnknown%7CTWFpbGZsb3d8eyJWIjoiMC4wLjAwMDAiLCJQIjoiV2luMzIiLCJBTiI6Ik1haWwiLCJXVCI6Mn0%3D%7C3000%7C%7C%7C&amp;sdata=c7%2FDJR2uY9%2BbvpeoJHQYxqi%2F3bfjkMtCQjmgb1cQ1M0%3D&amp;reserved=0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24.png"/><Relationship Id="rId2" Type="http://schemas.openxmlformats.org/officeDocument/2006/relationships/hyperlink" Target="https://www.instagram.com/independentevaluationatadb?utm_source=ig_web_button_share_sheet&amp;igsh=ZDNlZDc0MzIxNw==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adbevaluation" TargetMode="External"/><Relationship Id="rId11" Type="http://schemas.openxmlformats.org/officeDocument/2006/relationships/hyperlink" Target="https://www.adb.org/site/evaluation/main" TargetMode="External"/><Relationship Id="rId5" Type="http://schemas.openxmlformats.org/officeDocument/2006/relationships/image" Target="../media/image21.png"/><Relationship Id="rId15" Type="http://schemas.openxmlformats.org/officeDocument/2006/relationships/image" Target="../media/image25.png"/><Relationship Id="rId10" Type="http://schemas.openxmlformats.org/officeDocument/2006/relationships/hyperlink" Target="https://apc01.safelinks.protection.outlook.com/?url=https%3A%2F%2Fadb.us2.list-manage.com%2Ftrack%2Fclick%3Fu%3D5be3ed7e1c0dd5fbd05375bec%26id%3D03bd77579a%26e%3Dac58312d33&amp;data=05%7C01%7Cgmorzal%40adb.org%7C20cd6d53898945911bc608da8c841d47%7C9495d6bb41c24c58848f92e52cf3d640%7C0%7C0%7C637976796302634473%7CUnknown%7CTWFpbGZsb3d8eyJWIjoiMC4wLjAwMDAiLCJQIjoiV2luMzIiLCJBTiI6Ik1haWwiLCJXVCI6Mn0%3D%7C3000%7C%7C%7C&amp;sdata=OL%2FWwmM1dsSNqFHJkYbzFRxWqJEQUSnI4t7%2FYH%2B3PSo%3D&amp;reserved=0" TargetMode="External"/><Relationship Id="rId4" Type="http://schemas.openxmlformats.org/officeDocument/2006/relationships/hyperlink" Target="https://www.linkedin.com/showcase/independent-evaluation-at-the-asian-development-bank-/" TargetMode="External"/><Relationship Id="rId9" Type="http://schemas.openxmlformats.org/officeDocument/2006/relationships/image" Target="../media/image23.png"/><Relationship Id="rId14" Type="http://schemas.openxmlformats.org/officeDocument/2006/relationships/hyperlink" Target="mailto:evaluation@adb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ED73C946-F320-3AAB-2A62-AD4AAEAB0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7267" y="1580484"/>
            <a:ext cx="9144000" cy="2308324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en-US" sz="4800" b="1" dirty="0">
                <a:latin typeface="Arial"/>
                <a:cs typeface="Arial"/>
              </a:rPr>
              <a:t>Harvesting Knowledge: The Art and Craft of Evaluation Synthesis 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6">
            <a:extLst>
              <a:ext uri="{FF2B5EF4-FFF2-40B4-BE49-F238E27FC236}">
                <a16:creationId xmlns:a16="http://schemas.microsoft.com/office/drawing/2014/main" id="{48B403E9-0B1B-68AC-7ADB-9B448B118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9628" y="4007564"/>
            <a:ext cx="9144000" cy="1569660"/>
          </a:xfrm>
        </p:spPr>
        <p:txBody>
          <a:bodyPr vert="horz" lIns="91440" tIns="45720" rIns="91440" bIns="45720" rtlCol="0" anchor="t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ECG Spring Meeting</a:t>
            </a:r>
            <a:endParaRPr lang="en-US" dirty="0"/>
          </a:p>
          <a:p>
            <a:pPr algn="l"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13 March 2024</a:t>
            </a:r>
            <a:endParaRPr lang="en-US" dirty="0"/>
          </a:p>
          <a:p>
            <a:pPr algn="l">
              <a:spcBef>
                <a:spcPts val="0"/>
              </a:spcBef>
            </a:pPr>
            <a:endParaRPr lang="en-US" dirty="0"/>
          </a:p>
          <a:p>
            <a:pPr algn="l"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Maya Vijayaraghavan, IED/</a:t>
            </a:r>
            <a:r>
              <a:rPr lang="en-US" dirty="0" err="1">
                <a:latin typeface="Arial"/>
                <a:cs typeface="Arial"/>
              </a:rPr>
              <a:t>AsDB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93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D017E-D52C-79D3-BB5A-E7E2A2B3C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8E6E5A-1A79-27FE-C398-89FE602A6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2891"/>
            <a:ext cx="10515600" cy="5824415"/>
          </a:xfrm>
        </p:spPr>
        <p:txBody>
          <a:bodyPr vert="horz" lIns="91440" tIns="45720" rIns="91440" bIns="45720" rtlCol="0" anchor="t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Example: </a:t>
            </a:r>
            <a:r>
              <a:rPr lang="en-US" sz="2400" dirty="0"/>
              <a:t>Evidence and Gap Map (EGM) on Global Value Chain (GVC) Interventions: Are ADB Projects Aligned with the Evidence?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Objective:</a:t>
            </a:r>
            <a:r>
              <a:rPr lang="en-US" sz="2400" dirty="0"/>
              <a:t> Explores the extent to which published evidence on GVC interventions aligns with ADB’s own project activities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Challenges: </a:t>
            </a:r>
            <a:r>
              <a:rPr lang="en-US" sz="2400" dirty="0"/>
              <a:t>Lack of in-house capacity to produce EGMs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Audience:</a:t>
            </a:r>
            <a:r>
              <a:rPr lang="en-US" sz="2400" dirty="0"/>
              <a:t> Internal and external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Reception by stakeholders: </a:t>
            </a:r>
            <a:r>
              <a:rPr lang="en-US" sz="2400" dirty="0"/>
              <a:t>Internal audiences consider this to be a useful product. Too soon to comment on reception by external stakeholders.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Stats:</a:t>
            </a:r>
            <a:r>
              <a:rPr lang="en-US" sz="2400" dirty="0"/>
              <a:t> Published in 2024, so not much data available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F78D46-8476-28D1-7B80-22A1705E4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labor and time intensive - 3</a:t>
            </a:r>
          </a:p>
        </p:txBody>
      </p:sp>
      <p:pic>
        <p:nvPicPr>
          <p:cNvPr id="2" name="Picture 1" descr="Topical Paper: Evidence and Gap Map on Global Value Chain Interventions: Are ADB Projects Aligned with the Evidence?">
            <a:extLst>
              <a:ext uri="{FF2B5EF4-FFF2-40B4-BE49-F238E27FC236}">
                <a16:creationId xmlns:a16="http://schemas.microsoft.com/office/drawing/2014/main" id="{614785C3-B04E-C2D2-C5AF-4C4419599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218" y="184093"/>
            <a:ext cx="1413164" cy="182880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26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87ED7-E034-6CC4-CBC9-4004D9A9C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D8BB9F-7FB1-7CBD-88A2-4FDC5448D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2891"/>
            <a:ext cx="10515600" cy="5824415"/>
          </a:xfrm>
        </p:spPr>
        <p:txBody>
          <a:bodyPr vert="horz" lIns="91440" tIns="45720" rIns="91440" bIns="45720" rtlCol="0" anchor="t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Example: </a:t>
            </a:r>
            <a:r>
              <a:rPr lang="en-US" sz="2400" dirty="0"/>
              <a:t>Evaluation, Influence, Action: How Independent Evaluation Improves ADB’s Development Effectiveness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Objective:</a:t>
            </a:r>
            <a:r>
              <a:rPr lang="en-US" sz="2400" dirty="0"/>
              <a:t> Generate evidence on the influence of IED evaluations through case studies of selected evaluations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Challenges: </a:t>
            </a:r>
            <a:r>
              <a:rPr lang="en-US" sz="2400" dirty="0"/>
              <a:t>Staff time allocation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Audience:</a:t>
            </a:r>
            <a:r>
              <a:rPr lang="en-US" sz="2400" dirty="0"/>
              <a:t> Internal and external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Reception by stakeholders: </a:t>
            </a:r>
            <a:r>
              <a:rPr lang="en-US" sz="2400" dirty="0"/>
              <a:t>Some</a:t>
            </a:r>
            <a:r>
              <a:rPr lang="en-US" sz="2400" b="1" dirty="0"/>
              <a:t> </a:t>
            </a:r>
            <a:r>
              <a:rPr lang="en-US" sz="2400" dirty="0"/>
              <a:t>ECG members interested in this approach to assessing influence of evaluations</a:t>
            </a:r>
            <a:endParaRPr lang="en-US" sz="2400" i="1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Stats:</a:t>
            </a:r>
            <a:r>
              <a:rPr lang="en-US" sz="2400" dirty="0"/>
              <a:t> Nearly 400 downloads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AB7211-F0F3-B7D9-7B89-4DFD5A3AE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labor and time intensive - 4</a:t>
            </a:r>
          </a:p>
        </p:txBody>
      </p:sp>
      <p:pic>
        <p:nvPicPr>
          <p:cNvPr id="4" name="Picture 3" descr="Evaluation, Influence, Action: How Independent Evaluation Improves the Asian Development Bank's Development Effectiveness">
            <a:extLst>
              <a:ext uri="{FF2B5EF4-FFF2-40B4-BE49-F238E27FC236}">
                <a16:creationId xmlns:a16="http://schemas.microsoft.com/office/drawing/2014/main" id="{E00ADBB6-273C-293E-3FDC-F6A84AA5C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071" y="328961"/>
            <a:ext cx="1413164" cy="182880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3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11F71-6530-844E-3CD1-DF61C08FC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B43262-21FC-38D1-5B9C-E84F4E0B1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1984851"/>
            <a:ext cx="10515600" cy="1348126"/>
          </a:xfrm>
        </p:spPr>
        <p:txBody>
          <a:bodyPr vert="horz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Value addition of these synthesis products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3200" dirty="0" err="1"/>
              <a:t>GenAI</a:t>
            </a:r>
            <a:r>
              <a:rPr lang="en-US" sz="3200" dirty="0"/>
              <a:t>: Implications for evaluation synthesis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0FF9A7-B434-FE25-8985-605498A3B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discussion</a:t>
            </a:r>
          </a:p>
        </p:txBody>
      </p:sp>
    </p:spTree>
    <p:extLst>
      <p:ext uri="{BB962C8B-B14F-4D97-AF65-F5344CB8AC3E}">
        <p14:creationId xmlns:p14="http://schemas.microsoft.com/office/powerpoint/2010/main" val="58109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0BBE83B-87E2-F796-6ABC-BE5B94730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0505"/>
            <a:ext cx="10515600" cy="757130"/>
          </a:xfrm>
        </p:spPr>
        <p:txBody>
          <a:bodyPr anchor="t" anchorCtr="0">
            <a:spAutoFit/>
          </a:bodyPr>
          <a:lstStyle/>
          <a:p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Subtitle 6">
            <a:extLst>
              <a:ext uri="{FF2B5EF4-FFF2-40B4-BE49-F238E27FC236}">
                <a16:creationId xmlns:a16="http://schemas.microsoft.com/office/drawing/2014/main" id="{0C5D3305-B91D-BA35-ACAA-3775C8B51E51}"/>
              </a:ext>
            </a:extLst>
          </p:cNvPr>
          <p:cNvSpPr txBox="1">
            <a:spLocks/>
          </p:cNvSpPr>
          <p:nvPr/>
        </p:nvSpPr>
        <p:spPr>
          <a:xfrm>
            <a:off x="909551" y="2601119"/>
            <a:ext cx="9144000" cy="46166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/>
              <a:t>Independent Evaluation at ADB</a:t>
            </a:r>
          </a:p>
        </p:txBody>
      </p:sp>
      <p:pic>
        <p:nvPicPr>
          <p:cNvPr id="1035" name="Picture 11">
            <a:hlinkClick r:id="rId2"/>
            <a:extLst>
              <a:ext uri="{FF2B5EF4-FFF2-40B4-BE49-F238E27FC236}">
                <a16:creationId xmlns:a16="http://schemas.microsoft.com/office/drawing/2014/main" id="{9055EACE-0CF8-A43C-DE18-A46CC34B5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859971" y="3366332"/>
            <a:ext cx="1055151" cy="105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LinkedIn">
            <a:hlinkClick r:id="rId4"/>
            <a:extLst>
              <a:ext uri="{FF2B5EF4-FFF2-40B4-BE49-F238E27FC236}">
                <a16:creationId xmlns:a16="http://schemas.microsoft.com/office/drawing/2014/main" id="{06B9FD46-1AD6-A919-FC46-D48B836E4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109" y="3386321"/>
            <a:ext cx="1055151" cy="105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6">
            <a:extLst>
              <a:ext uri="{FF2B5EF4-FFF2-40B4-BE49-F238E27FC236}">
                <a16:creationId xmlns:a16="http://schemas.microsoft.com/office/drawing/2014/main" id="{811327BB-0EDE-FFF4-52A9-6AF6B062A794}"/>
              </a:ext>
            </a:extLst>
          </p:cNvPr>
          <p:cNvSpPr txBox="1">
            <a:spLocks/>
          </p:cNvSpPr>
          <p:nvPr/>
        </p:nvSpPr>
        <p:spPr>
          <a:xfrm>
            <a:off x="2224109" y="4441472"/>
            <a:ext cx="1055151" cy="383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PH" sz="1800" dirty="0">
                <a:solidFill>
                  <a:srgbClr val="020000"/>
                </a:solidFill>
                <a:effectLst/>
                <a:latin typeface="Arial" panose="020B0604020202020204" pitchFamily="34" charset="0"/>
                <a:hlinkClick r:id="rId4"/>
              </a:rPr>
              <a:t>LinkedIn</a:t>
            </a:r>
            <a:endParaRPr lang="en-US" dirty="0"/>
          </a:p>
        </p:txBody>
      </p:sp>
      <p:pic>
        <p:nvPicPr>
          <p:cNvPr id="1039" name="Picture 15">
            <a:hlinkClick r:id="rId6"/>
            <a:extLst>
              <a:ext uri="{FF2B5EF4-FFF2-40B4-BE49-F238E27FC236}">
                <a16:creationId xmlns:a16="http://schemas.microsoft.com/office/drawing/2014/main" id="{09919BCB-6147-4663-F833-A47D75B18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3538667" y="3366335"/>
            <a:ext cx="1055151" cy="105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6">
            <a:extLst>
              <a:ext uri="{FF2B5EF4-FFF2-40B4-BE49-F238E27FC236}">
                <a16:creationId xmlns:a16="http://schemas.microsoft.com/office/drawing/2014/main" id="{F27605FF-8E55-5CA0-7E24-D65B792A176F}"/>
              </a:ext>
            </a:extLst>
          </p:cNvPr>
          <p:cNvSpPr txBox="1">
            <a:spLocks/>
          </p:cNvSpPr>
          <p:nvPr/>
        </p:nvSpPr>
        <p:spPr>
          <a:xfrm>
            <a:off x="3538666" y="4441472"/>
            <a:ext cx="1055151" cy="383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PH" sz="1800">
                <a:solidFill>
                  <a:srgbClr val="020000"/>
                </a:solidFill>
                <a:effectLst/>
                <a:latin typeface="Arial" panose="020B0604020202020204" pitchFamily="34" charset="0"/>
                <a:hlinkClick r:id="rId6"/>
              </a:rPr>
              <a:t>Twitter</a:t>
            </a:r>
            <a:endParaRPr lang="en-US"/>
          </a:p>
        </p:txBody>
      </p:sp>
      <p:pic>
        <p:nvPicPr>
          <p:cNvPr id="1041" name="Picture 17" descr="YouTube">
            <a:hlinkClick r:id="rId8"/>
            <a:extLst>
              <a:ext uri="{FF2B5EF4-FFF2-40B4-BE49-F238E27FC236}">
                <a16:creationId xmlns:a16="http://schemas.microsoft.com/office/drawing/2014/main" id="{BC669490-428C-7438-2726-F80C9BA63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225" y="3366334"/>
            <a:ext cx="1055151" cy="105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itle 6">
            <a:hlinkClick r:id="rId8"/>
            <a:extLst>
              <a:ext uri="{FF2B5EF4-FFF2-40B4-BE49-F238E27FC236}">
                <a16:creationId xmlns:a16="http://schemas.microsoft.com/office/drawing/2014/main" id="{8571946D-75B9-547B-E65B-D66D9C52BB8F}"/>
              </a:ext>
            </a:extLst>
          </p:cNvPr>
          <p:cNvSpPr txBox="1">
            <a:spLocks/>
          </p:cNvSpPr>
          <p:nvPr/>
        </p:nvSpPr>
        <p:spPr>
          <a:xfrm>
            <a:off x="4853223" y="4441472"/>
            <a:ext cx="1055151" cy="383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PH" sz="1800">
                <a:solidFill>
                  <a:srgbClr val="020000"/>
                </a:solidFill>
                <a:effectLst/>
                <a:latin typeface="Arial" panose="020B0604020202020204" pitchFamily="34" charset="0"/>
                <a:hlinkClick r:id="rId10"/>
              </a:rPr>
              <a:t>YouTube</a:t>
            </a:r>
            <a:endParaRPr lang="en-US"/>
          </a:p>
        </p:txBody>
      </p:sp>
      <p:pic>
        <p:nvPicPr>
          <p:cNvPr id="1043" name="Picture 19" descr="Website">
            <a:hlinkClick r:id="rId11"/>
            <a:extLst>
              <a:ext uri="{FF2B5EF4-FFF2-40B4-BE49-F238E27FC236}">
                <a16:creationId xmlns:a16="http://schemas.microsoft.com/office/drawing/2014/main" id="{6299E7B4-E921-40CE-8230-1D925E45F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783" y="3386321"/>
            <a:ext cx="1055151" cy="105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6">
            <a:hlinkClick r:id="rId11"/>
            <a:extLst>
              <a:ext uri="{FF2B5EF4-FFF2-40B4-BE49-F238E27FC236}">
                <a16:creationId xmlns:a16="http://schemas.microsoft.com/office/drawing/2014/main" id="{2AF864F6-3D48-A114-90A2-3BDFD8CA7358}"/>
              </a:ext>
            </a:extLst>
          </p:cNvPr>
          <p:cNvSpPr txBox="1">
            <a:spLocks/>
          </p:cNvSpPr>
          <p:nvPr/>
        </p:nvSpPr>
        <p:spPr>
          <a:xfrm>
            <a:off x="6167780" y="4441472"/>
            <a:ext cx="1055151" cy="383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PH" sz="1800">
                <a:solidFill>
                  <a:srgbClr val="020000"/>
                </a:solidFill>
                <a:effectLst/>
                <a:latin typeface="Arial" panose="020B0604020202020204" pitchFamily="34" charset="0"/>
                <a:hlinkClick r:id="rId13"/>
              </a:rPr>
              <a:t>Website</a:t>
            </a:r>
            <a:endParaRPr lang="en-US"/>
          </a:p>
        </p:txBody>
      </p:sp>
      <p:pic>
        <p:nvPicPr>
          <p:cNvPr id="1045" name="Picture 21" descr="Email">
            <a:hlinkClick r:id="rId14"/>
            <a:extLst>
              <a:ext uri="{FF2B5EF4-FFF2-40B4-BE49-F238E27FC236}">
                <a16:creationId xmlns:a16="http://schemas.microsoft.com/office/drawing/2014/main" id="{4E1613A4-A77F-ADC1-D48E-AC5B1D1A2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341" y="3366333"/>
            <a:ext cx="1055151" cy="105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itle 6">
            <a:extLst>
              <a:ext uri="{FF2B5EF4-FFF2-40B4-BE49-F238E27FC236}">
                <a16:creationId xmlns:a16="http://schemas.microsoft.com/office/drawing/2014/main" id="{E05F6366-27A8-9105-E377-B954197A06D3}"/>
              </a:ext>
            </a:extLst>
          </p:cNvPr>
          <p:cNvSpPr txBox="1">
            <a:spLocks/>
          </p:cNvSpPr>
          <p:nvPr/>
        </p:nvSpPr>
        <p:spPr>
          <a:xfrm>
            <a:off x="7482337" y="4441472"/>
            <a:ext cx="1055151" cy="383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PH" sz="1800">
                <a:solidFill>
                  <a:srgbClr val="020000"/>
                </a:solidFill>
                <a:effectLst/>
                <a:latin typeface="Arial" panose="020B0604020202020204" pitchFamily="34" charset="0"/>
                <a:hlinkClick r:id="rId14"/>
              </a:rPr>
              <a:t>Email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401C49-2E14-35F6-0BF6-11EFE09781EE}"/>
              </a:ext>
            </a:extLst>
          </p:cNvPr>
          <p:cNvSpPr txBox="1"/>
          <p:nvPr/>
        </p:nvSpPr>
        <p:spPr>
          <a:xfrm>
            <a:off x="730268" y="4501644"/>
            <a:ext cx="13145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Instagram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6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1245C-7466-E707-4213-E318B30C7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DBB26A-2BA4-F7B7-93A5-74F4127E3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1984851"/>
            <a:ext cx="10515600" cy="2067297"/>
          </a:xfrm>
        </p:spPr>
        <p:txBody>
          <a:bodyPr vert="horz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Definition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Typology &amp; Audiences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Examples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1FE50D-5353-1550-DD4A-EBD14D0A8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8981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115748-6C27-49E9-40A5-EA3A6A8F4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1984851"/>
            <a:ext cx="10515600" cy="1824346"/>
          </a:xfrm>
        </p:spPr>
        <p:txBody>
          <a:bodyPr vert="horz" lIns="91440" tIns="45720" rIns="91440" bIns="45720" rtlCol="0" anchor="t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Evaluation synthesis captures evaluative knowledge and lessons learned from various existing evaluations. It aggregates and distills evidence to draw more informed conclusions (and sometimes recommendations) related to a particular topic or question.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55FA00-A4E2-B1A0-8AE9-2E6FC5457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</p:spTree>
    <p:extLst>
      <p:ext uri="{BB962C8B-B14F-4D97-AF65-F5344CB8AC3E}">
        <p14:creationId xmlns:p14="http://schemas.microsoft.com/office/powerpoint/2010/main" val="305534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C5EC0-67AE-9DE2-2DE5-04A4D1133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98522B-40C4-9F8B-5A3F-3D43C67C8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1984851"/>
            <a:ext cx="10515600" cy="2080826"/>
          </a:xfrm>
        </p:spPr>
        <p:txBody>
          <a:bodyPr vert="horz" lIns="91440" tIns="45720" rIns="91440" bIns="45720" rtlCol="0" anchor="t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Two types of evaluation syntheses produced by IED: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Less labor and time intensive: e.g., Learning lessons, Synthesis notes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More labor and time intensive: e.g., Systematic reviews, Evidence and Gap Maps, Annual Evaluation Review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90DB4F-3A05-DF28-260F-388B09D3C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Typology of evaluation synthesis </a:t>
            </a:r>
          </a:p>
        </p:txBody>
      </p:sp>
    </p:spTree>
    <p:extLst>
      <p:ext uri="{BB962C8B-B14F-4D97-AF65-F5344CB8AC3E}">
        <p14:creationId xmlns:p14="http://schemas.microsoft.com/office/powerpoint/2010/main" val="83102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C42C7490-E024-017D-D886-7D8C7A377F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81" t="18865" r="-139" b="17167"/>
          <a:stretch/>
        </p:blipFill>
        <p:spPr>
          <a:xfrm>
            <a:off x="1217" y="855705"/>
            <a:ext cx="6267913" cy="2800255"/>
          </a:xfrm>
          <a:prstGeom prst="rect">
            <a:avLst/>
          </a:prstGeom>
        </p:spPr>
      </p:pic>
      <p:pic>
        <p:nvPicPr>
          <p:cNvPr id="41" name="Picture 40" descr="A group of men sitting at a table with microphones&#10;&#10;Description automatically generated">
            <a:extLst>
              <a:ext uri="{FF2B5EF4-FFF2-40B4-BE49-F238E27FC236}">
                <a16:creationId xmlns:a16="http://schemas.microsoft.com/office/drawing/2014/main" id="{BF59F609-36A8-665E-3C64-47A3EDD6D9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73" t="31828" r="6740" b="16836"/>
          <a:stretch/>
        </p:blipFill>
        <p:spPr>
          <a:xfrm>
            <a:off x="6262600" y="3645757"/>
            <a:ext cx="5968414" cy="2351809"/>
          </a:xfrm>
          <a:prstGeom prst="rect">
            <a:avLst/>
          </a:prstGeom>
        </p:spPr>
      </p:pic>
      <p:pic>
        <p:nvPicPr>
          <p:cNvPr id="39" name="Picture 38" descr="A group of women and children sitting on concrete blocks&#10;&#10;Description automatically generated">
            <a:extLst>
              <a:ext uri="{FF2B5EF4-FFF2-40B4-BE49-F238E27FC236}">
                <a16:creationId xmlns:a16="http://schemas.microsoft.com/office/drawing/2014/main" id="{FDD6D1D8-6045-8F26-8E4E-E56F3CAAE1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540" t="26946" r="15889" b="28019"/>
          <a:stretch/>
        </p:blipFill>
        <p:spPr>
          <a:xfrm>
            <a:off x="6264174" y="1038962"/>
            <a:ext cx="5933015" cy="2606323"/>
          </a:xfrm>
          <a:prstGeom prst="rect">
            <a:avLst/>
          </a:prstGeom>
        </p:spPr>
      </p:pic>
      <p:pic>
        <p:nvPicPr>
          <p:cNvPr id="42" name="Picture 41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48C62129-5C81-4E13-41C0-415EA6E90E6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7" t="30910" r="-146" b="12885"/>
          <a:stretch/>
        </p:blipFill>
        <p:spPr>
          <a:xfrm>
            <a:off x="-6639" y="3649873"/>
            <a:ext cx="6282673" cy="2353248"/>
          </a:xfrm>
          <a:prstGeom prst="rect">
            <a:avLst/>
          </a:prstGeom>
        </p:spPr>
      </p:pic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26D309E2-EC6A-46FE-ABBF-B3DE583322D8}"/>
              </a:ext>
            </a:extLst>
          </p:cNvPr>
          <p:cNvSpPr txBox="1">
            <a:spLocks/>
          </p:cNvSpPr>
          <p:nvPr/>
        </p:nvSpPr>
        <p:spPr>
          <a:xfrm>
            <a:off x="11551920" y="6356350"/>
            <a:ext cx="5181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FE13FD5-2DF0-40D9-A9B4-7F92C503C524}" type="slidenum">
              <a:rPr lang="en-US" dirty="0" smtClean="0"/>
              <a:pPr algn="r"/>
              <a:t>5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1C521C-1725-0349-A017-39F8D627A683}"/>
              </a:ext>
            </a:extLst>
          </p:cNvPr>
          <p:cNvSpPr/>
          <p:nvPr/>
        </p:nvSpPr>
        <p:spPr>
          <a:xfrm>
            <a:off x="0" y="0"/>
            <a:ext cx="12192000" cy="1082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F17B829-356D-8EFC-EE8D-1679AC5798B1}"/>
              </a:ext>
            </a:extLst>
          </p:cNvPr>
          <p:cNvSpPr txBox="1">
            <a:spLocks/>
          </p:cNvSpPr>
          <p:nvPr/>
        </p:nvSpPr>
        <p:spPr>
          <a:xfrm>
            <a:off x="591370" y="89221"/>
            <a:ext cx="11267168" cy="9047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231F20"/>
                </a:solidFill>
                <a:latin typeface="Ideal Sans Medium" pitchFamily="2" charset="0"/>
                <a:ea typeface="+mj-ea"/>
                <a:cs typeface="Ideal Sans Medium" pitchFamily="2" charset="0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Ideal Sans Medium"/>
                <a:ea typeface="+mn-ea"/>
                <a:cs typeface="+mn-cs"/>
              </a:rPr>
              <a:t>Strategic Engagement with Stakeholders</a:t>
            </a:r>
            <a:br>
              <a:rPr lang="en-US" sz="3600" b="1" dirty="0">
                <a:ea typeface="+mn-ea"/>
                <a:cs typeface="+mn-cs"/>
              </a:rPr>
            </a:br>
            <a:r>
              <a:rPr lang="en-US" sz="2500" b="1" dirty="0">
                <a:solidFill>
                  <a:schemeClr val="bg1"/>
                </a:solidFill>
                <a:latin typeface="Ideal Sans Medium"/>
              </a:rPr>
              <a:t>Right Knowledge to the Right Audience at the Right Time</a:t>
            </a:r>
            <a:br>
              <a:rPr lang="en-US" sz="2500" dirty="0">
                <a:latin typeface="Ideal Sans Medium"/>
              </a:rPr>
            </a:br>
            <a:endParaRPr lang="en-US" sz="3600"/>
          </a:p>
        </p:txBody>
      </p:sp>
      <p:pic>
        <p:nvPicPr>
          <p:cNvPr id="7" name="Picture 6" descr="A blue circle with four squares&#10;&#10;Description automatically generated">
            <a:extLst>
              <a:ext uri="{FF2B5EF4-FFF2-40B4-BE49-F238E27FC236}">
                <a16:creationId xmlns:a16="http://schemas.microsoft.com/office/drawing/2014/main" id="{C9C82409-9FCC-7DC5-285C-E29CE28733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4672" y="1201334"/>
            <a:ext cx="7269018" cy="48767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936BE7-2B70-3438-C127-A28BE2F00B30}"/>
              </a:ext>
            </a:extLst>
          </p:cNvPr>
          <p:cNvSpPr txBox="1"/>
          <p:nvPr/>
        </p:nvSpPr>
        <p:spPr>
          <a:xfrm>
            <a:off x="1254660" y="3387047"/>
            <a:ext cx="241656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highlight>
                  <a:srgbClr val="000000"/>
                </a:highlight>
              </a:rPr>
              <a:t>Internal audience</a:t>
            </a:r>
            <a:endParaRPr lang="en-US" sz="2400" b="1" dirty="0">
              <a:solidFill>
                <a:srgbClr val="FFFFFF"/>
              </a:solidFill>
              <a:highlight>
                <a:srgbClr val="000000"/>
              </a:highlight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0C7A34-513F-29F0-843E-8100CF68CFEF}"/>
              </a:ext>
            </a:extLst>
          </p:cNvPr>
          <p:cNvSpPr txBox="1"/>
          <p:nvPr/>
        </p:nvSpPr>
        <p:spPr>
          <a:xfrm>
            <a:off x="8874280" y="3387185"/>
            <a:ext cx="249738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highlight>
                  <a:srgbClr val="000000"/>
                </a:highlight>
              </a:rPr>
              <a:t>External audience</a:t>
            </a:r>
            <a:endParaRPr lang="en-US" sz="2400" b="1">
              <a:solidFill>
                <a:srgbClr val="FFFFFF"/>
              </a:solidFill>
              <a:highlight>
                <a:srgbClr val="000000"/>
              </a:highlight>
              <a:cs typeface="Calibri"/>
            </a:endParaRPr>
          </a:p>
        </p:txBody>
      </p:sp>
      <p:sp>
        <p:nvSpPr>
          <p:cNvPr id="24" name="Rounded Rectangle 16">
            <a:extLst>
              <a:ext uri="{FF2B5EF4-FFF2-40B4-BE49-F238E27FC236}">
                <a16:creationId xmlns:a16="http://schemas.microsoft.com/office/drawing/2014/main" id="{3F96E94B-175A-C214-8B41-B89F7AE741B8}"/>
              </a:ext>
            </a:extLst>
          </p:cNvPr>
          <p:cNvSpPr/>
          <p:nvPr/>
        </p:nvSpPr>
        <p:spPr>
          <a:xfrm>
            <a:off x="3970860" y="2351733"/>
            <a:ext cx="2334284" cy="10024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ADB Board</a:t>
            </a:r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2BAC7C7B-AA16-6EE5-E3EC-0C74DB56E3E3}"/>
              </a:ext>
            </a:extLst>
          </p:cNvPr>
          <p:cNvSpPr/>
          <p:nvPr/>
        </p:nvSpPr>
        <p:spPr>
          <a:xfrm>
            <a:off x="4053939" y="3988373"/>
            <a:ext cx="2340057" cy="9665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ADB &amp; IED</a:t>
            </a:r>
          </a:p>
        </p:txBody>
      </p:sp>
      <p:sp>
        <p:nvSpPr>
          <p:cNvPr id="31" name="Rounded Rectangle 29">
            <a:extLst>
              <a:ext uri="{FF2B5EF4-FFF2-40B4-BE49-F238E27FC236}">
                <a16:creationId xmlns:a16="http://schemas.microsoft.com/office/drawing/2014/main" id="{D1337E0E-5DB8-6B08-7D06-87121E62C0A8}"/>
              </a:ext>
            </a:extLst>
          </p:cNvPr>
          <p:cNvSpPr/>
          <p:nvPr/>
        </p:nvSpPr>
        <p:spPr>
          <a:xfrm>
            <a:off x="5978520" y="2256556"/>
            <a:ext cx="2340057" cy="9723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Member Countries</a:t>
            </a:r>
          </a:p>
        </p:txBody>
      </p:sp>
      <p:sp>
        <p:nvSpPr>
          <p:cNvPr id="34" name="Rounded Rectangle 32">
            <a:extLst>
              <a:ext uri="{FF2B5EF4-FFF2-40B4-BE49-F238E27FC236}">
                <a16:creationId xmlns:a16="http://schemas.microsoft.com/office/drawing/2014/main" id="{314F62E9-15AA-A44D-2BAA-AB877FBA2D41}"/>
              </a:ext>
            </a:extLst>
          </p:cNvPr>
          <p:cNvSpPr/>
          <p:nvPr/>
        </p:nvSpPr>
        <p:spPr>
          <a:xfrm>
            <a:off x="6102010" y="3987191"/>
            <a:ext cx="2328513" cy="10012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Development Community</a:t>
            </a:r>
          </a:p>
        </p:txBody>
      </p:sp>
    </p:spTree>
    <p:extLst>
      <p:ext uri="{BB962C8B-B14F-4D97-AF65-F5344CB8AC3E}">
        <p14:creationId xmlns:p14="http://schemas.microsoft.com/office/powerpoint/2010/main" val="2996018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AD915-D100-9841-8EE3-8EE844ED1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2CF83B-C797-7909-8386-9A3B502B3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115" y="1512411"/>
            <a:ext cx="10515600" cy="4238340"/>
          </a:xfrm>
        </p:spPr>
        <p:txBody>
          <a:bodyPr vert="horz" lIns="91440" tIns="45720" rIns="91440" bIns="45720" rtlCol="0" anchor="t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Example:</a:t>
            </a:r>
            <a:r>
              <a:rPr lang="en-US" sz="2400" dirty="0"/>
              <a:t> Learning lessons </a:t>
            </a:r>
            <a:r>
              <a:rPr lang="en-US" sz="2400"/>
              <a:t>notes for </a:t>
            </a:r>
            <a:r>
              <a:rPr lang="en-US" sz="2400" dirty="0"/>
              <a:t>COVID-19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Objective:</a:t>
            </a:r>
            <a:r>
              <a:rPr lang="en-US" sz="2400" dirty="0"/>
              <a:t> Quick-turnaround, just-in-time synthesis of available internal and external evidence to inform ADB interventions for COVID-19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Challenges:</a:t>
            </a:r>
            <a:r>
              <a:rPr lang="en-US" sz="2400" dirty="0"/>
              <a:t> Paucity of evidence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Audience:</a:t>
            </a:r>
            <a:r>
              <a:rPr lang="en-US" sz="2400" dirty="0"/>
              <a:t> Internal and external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Reception by stakeholders: </a:t>
            </a:r>
            <a:r>
              <a:rPr lang="en-US" sz="2400" dirty="0"/>
              <a:t>More enthusiastic reception outside the organization. Included in the OECD/DAC synthesis of evidence.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Stats:</a:t>
            </a:r>
            <a:r>
              <a:rPr lang="en-US" sz="2400" dirty="0"/>
              <a:t> 1000+ downloads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16ACE3-5047-0E21-66B9-ECAD6321C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 labor and time intensive - 1</a:t>
            </a:r>
          </a:p>
        </p:txBody>
      </p:sp>
      <p:pic>
        <p:nvPicPr>
          <p:cNvPr id="2" name="Picture 1" descr="Responding to the Novel Coronavirus Crisis – 13 Lessons from Evaluation">
            <a:extLst>
              <a:ext uri="{FF2B5EF4-FFF2-40B4-BE49-F238E27FC236}">
                <a16:creationId xmlns:a16="http://schemas.microsoft.com/office/drawing/2014/main" id="{86471BA1-FDB9-8DDE-5CB8-1AF314878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92" y="192849"/>
            <a:ext cx="1411941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nternational Finance Institutions’ Support to the Deployment of COVID-19 Vaccines in Low- and Middle-Income Countries: 10 Lessons from Evaluation">
            <a:extLst>
              <a:ext uri="{FF2B5EF4-FFF2-40B4-BE49-F238E27FC236}">
                <a16:creationId xmlns:a16="http://schemas.microsoft.com/office/drawing/2014/main" id="{B5F19F8D-60E4-2333-BBFC-34EEFCC89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73" y="192849"/>
            <a:ext cx="1411941" cy="182880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72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5294F-8ACB-B64C-8E96-30485ECD8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6658B2-6F12-7C8F-289B-8CA3A286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422400"/>
            <a:ext cx="10515600" cy="4681538"/>
          </a:xfrm>
        </p:spPr>
        <p:txBody>
          <a:bodyPr vert="horz" lIns="91440" tIns="45720" rIns="91440" bIns="45720" rtlCol="0" anchor="t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Example:</a:t>
            </a:r>
            <a:r>
              <a:rPr lang="en-US" sz="2400" dirty="0"/>
              <a:t> Synthesis notes on lessons from ADB support to Micro, Small, and Medium-sized enterprises, and lessons from ADB support for Public Financial Management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Objective:</a:t>
            </a:r>
            <a:r>
              <a:rPr lang="en-US" sz="2400" dirty="0"/>
              <a:t> Synthesis of evidence from IED evaluations to inform ADB’s response to COVID-19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Challenges:</a:t>
            </a:r>
            <a:r>
              <a:rPr lang="en-US" sz="2400" dirty="0"/>
              <a:t> Staff time allocation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Audience:</a:t>
            </a:r>
            <a:r>
              <a:rPr lang="en-US" sz="2400" dirty="0"/>
              <a:t> Mainly internal, but of interest to external audiences as well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Reception by stakeholders: </a:t>
            </a:r>
            <a:r>
              <a:rPr lang="en-US" sz="2400" dirty="0"/>
              <a:t>Internal</a:t>
            </a:r>
            <a:r>
              <a:rPr lang="en-US" sz="2400" b="1" dirty="0"/>
              <a:t> </a:t>
            </a:r>
            <a:r>
              <a:rPr lang="en-US" sz="2400" dirty="0"/>
              <a:t>audiences consider them to be useful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Stats:</a:t>
            </a:r>
            <a:r>
              <a:rPr lang="en-US" sz="2400" dirty="0"/>
              <a:t> Nearly 1000 downloads of each note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68851F-004F-5D0B-0FAE-03AF486FC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 labor and time intensive - 2</a:t>
            </a:r>
          </a:p>
        </p:txBody>
      </p:sp>
      <p:pic>
        <p:nvPicPr>
          <p:cNvPr id="2" name="Picture 1" descr="Responding to COVID-19: Lessons from Previous Support to Micro, Small, and Medium- Sized Enterprises">
            <a:extLst>
              <a:ext uri="{FF2B5EF4-FFF2-40B4-BE49-F238E27FC236}">
                <a16:creationId xmlns:a16="http://schemas.microsoft.com/office/drawing/2014/main" id="{C681C8AE-0176-3745-7482-675F29A48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323" y="124228"/>
            <a:ext cx="1008215" cy="130587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ddressing the COVID-19 Crisis: Lessons from Support for Public Financial Management">
            <a:extLst>
              <a:ext uri="{FF2B5EF4-FFF2-40B4-BE49-F238E27FC236}">
                <a16:creationId xmlns:a16="http://schemas.microsoft.com/office/drawing/2014/main" id="{3A5B2A6A-EA1A-CB7C-B504-DC7EA4995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578" y="124228"/>
            <a:ext cx="1014616" cy="130587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88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29DF9-1404-3BE2-BE60-136EC9C15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61053B6-8E5B-9C17-711A-8BF67C63A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115" y="1634331"/>
            <a:ext cx="10515600" cy="4809778"/>
          </a:xfrm>
        </p:spPr>
        <p:txBody>
          <a:bodyPr vert="horz" lIns="91440" tIns="45720" rIns="91440" bIns="45720" rtlCol="0" anchor="t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Example:</a:t>
            </a:r>
            <a:r>
              <a:rPr lang="en-US" sz="2400" dirty="0"/>
              <a:t> Annual Evaluation Review (AER)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Objective:</a:t>
            </a:r>
            <a:r>
              <a:rPr lang="en-US" sz="2400" dirty="0"/>
              <a:t> Synthesize results and performance of ADB operations annually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Challenges:</a:t>
            </a:r>
            <a:r>
              <a:rPr lang="en-US" sz="2400" dirty="0"/>
              <a:t> Tight timelines each year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Audience:</a:t>
            </a:r>
            <a:r>
              <a:rPr lang="en-US" sz="2400" dirty="0"/>
              <a:t> Internal and external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Reception by stakeholders: </a:t>
            </a:r>
            <a:r>
              <a:rPr lang="en-US" sz="2400" dirty="0"/>
              <a:t>Highly valued by ADB’s Board of Directors </a:t>
            </a:r>
            <a:r>
              <a:rPr lang="en-US" sz="2400" b="1" dirty="0"/>
              <a:t>Stats:</a:t>
            </a:r>
            <a:r>
              <a:rPr lang="en-US" sz="2400" dirty="0"/>
              <a:t> 1000+ downloads of the 2023 AER, and nearly 5000 for the 2021 AER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07B2EB-0C29-30B2-AB8A-B4B626136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labor and time intensive - 1</a:t>
            </a:r>
          </a:p>
        </p:txBody>
      </p:sp>
      <p:pic>
        <p:nvPicPr>
          <p:cNvPr id="2" name="Picture 1" descr="2021 Annual Evaluation Review: Supporting the Sustainable Development Goals">
            <a:extLst>
              <a:ext uri="{FF2B5EF4-FFF2-40B4-BE49-F238E27FC236}">
                <a16:creationId xmlns:a16="http://schemas.microsoft.com/office/drawing/2014/main" id="{CC463AAF-15EA-25E3-691F-DC6AFAB9D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552" y="295382"/>
            <a:ext cx="1420906" cy="182880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2023 Annual Evaluation Review: What Explains ADB’s Project Performance, 2016–2022">
            <a:extLst>
              <a:ext uri="{FF2B5EF4-FFF2-40B4-BE49-F238E27FC236}">
                <a16:creationId xmlns:a16="http://schemas.microsoft.com/office/drawing/2014/main" id="{9A5E5984-6BD6-AE71-B5AF-9309E3DBE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471" y="295382"/>
            <a:ext cx="1413345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09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FE0D5-AC3D-D63A-38D3-73C83305F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03E0427-C11D-73FB-567F-A619B14D5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2891"/>
            <a:ext cx="10515600" cy="5381217"/>
          </a:xfrm>
        </p:spPr>
        <p:txBody>
          <a:bodyPr vert="horz" lIns="91440" tIns="45720" rIns="91440" bIns="45720" rtlCol="0" anchor="t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Example: </a:t>
            </a:r>
            <a:r>
              <a:rPr lang="en-US" sz="2400" dirty="0"/>
              <a:t>Systematic review of the Impact of Access to Electricity on Household Welfare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Objective:</a:t>
            </a:r>
            <a:r>
              <a:rPr lang="en-US" sz="2400" dirty="0"/>
              <a:t> Input to the sector-wide evaluation on energy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Challenges:</a:t>
            </a:r>
            <a:r>
              <a:rPr lang="en-US" sz="2400" dirty="0"/>
              <a:t>  Aligning timelines for the systematic review and the evaluation that they intended to inform; lack of in-house capacity for systematic reviews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Audience:</a:t>
            </a:r>
            <a:r>
              <a:rPr lang="en-US" sz="2400" dirty="0"/>
              <a:t> Internal and external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Reception by stakeholders: </a:t>
            </a:r>
            <a:r>
              <a:rPr lang="en-US" sz="2400" dirty="0"/>
              <a:t>Mixed </a:t>
            </a:r>
            <a:r>
              <a:rPr lang="en-US" sz="2400"/>
              <a:t>reception internally </a:t>
            </a:r>
            <a:endParaRPr lang="en-US" sz="24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Stats:</a:t>
            </a:r>
            <a:r>
              <a:rPr lang="en-US" sz="2400" dirty="0"/>
              <a:t> 1500+ downloads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1BD1C5-6B9E-F9AF-6A68-10DA90142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labor and time intensive - 2</a:t>
            </a:r>
          </a:p>
        </p:txBody>
      </p:sp>
      <p:pic>
        <p:nvPicPr>
          <p:cNvPr id="2" name="Picture 1" descr="Systematic Review on the Impact of Access to Electricity on Household Welfare">
            <a:extLst>
              <a:ext uri="{FF2B5EF4-FFF2-40B4-BE49-F238E27FC236}">
                <a16:creationId xmlns:a16="http://schemas.microsoft.com/office/drawing/2014/main" id="{2697A873-1576-EEA1-6CB6-BA982FD49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980" y="274834"/>
            <a:ext cx="1420906" cy="182880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82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37303EDE7E294B8A28AFCAFDC734F4" ma:contentTypeVersion="46" ma:contentTypeDescription="Create a new document." ma:contentTypeScope="" ma:versionID="1e9db2511f08a505ce618912fc9e8da4">
  <xsd:schema xmlns:xsd="http://www.w3.org/2001/XMLSchema" xmlns:xs="http://www.w3.org/2001/XMLSchema" xmlns:p="http://schemas.microsoft.com/office/2006/metadata/properties" xmlns:ns2="c1fdd505-2570-46c2-bd04-3e0f2d874cf5" xmlns:ns3="88c5ecda-26b0-435f-998c-37f219b7f23a" xmlns:ns4="2d9db032-c3b9-4a30-bfce-c3fda014af17" targetNamespace="http://schemas.microsoft.com/office/2006/metadata/properties" ma:root="true" ma:fieldsID="e8d03f9047271e2e5fa9142a99ae54de" ns2:_="" ns3:_="" ns4:_="">
    <xsd:import namespace="c1fdd505-2570-46c2-bd04-3e0f2d874cf5"/>
    <xsd:import namespace="88c5ecda-26b0-435f-998c-37f219b7f23a"/>
    <xsd:import namespace="2d9db032-c3b9-4a30-bfce-c3fda014af17"/>
    <xsd:element name="properties">
      <xsd:complexType>
        <xsd:sequence>
          <xsd:element name="documentManagement">
            <xsd:complexType>
              <xsd:all>
                <xsd:element ref="ns2:j78542b1fffc4a1c84659474212e3133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Update_x0020_ADB_x0020_Document_x0020_Type" minOccurs="0"/>
                <xsd:element ref="ns3:Update_x0020_ADB_x0020_Country_x0020_Document_x0020_Type" minOccurs="0"/>
                <xsd:element ref="ns3:Update_x0020_ADB_x0020_Project_x0020_Document_x0020_Type" minOccurs="0"/>
                <xsd:element ref="ns4:SharedWithUsers" minOccurs="0"/>
                <xsd:element ref="ns4:SharedWithDetails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DateofIssue" minOccurs="0"/>
                <xsd:element ref="ns3:Category2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Thumbnail" minOccurs="0"/>
                <xsd:element ref="ns3:MediaServiceSearchProperties" minOccurs="0"/>
                <xsd:element ref="ns3:Location" minOccurs="0"/>
                <xsd:element ref="ns3:b94fdeaa-8f69-4298-8edb-65bbe4eab37eCountryOrRegion" minOccurs="0"/>
                <xsd:element ref="ns3:b94fdeaa-8f69-4298-8edb-65bbe4eab37eState" minOccurs="0"/>
                <xsd:element ref="ns3:b94fdeaa-8f69-4298-8edb-65bbe4eab37eCity" minOccurs="0"/>
                <xsd:element ref="ns3:b94fdeaa-8f69-4298-8edb-65bbe4eab37ePostalCode" minOccurs="0"/>
                <xsd:element ref="ns3:b94fdeaa-8f69-4298-8edb-65bbe4eab37eStreet" minOccurs="0"/>
                <xsd:element ref="ns3:b94fdeaa-8f69-4298-8edb-65bbe4eab37eGeoLoc" minOccurs="0"/>
                <xsd:element ref="ns3:b94fdeaa-8f69-4298-8edb-65bbe4eab37eDisp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j78542b1fffc4a1c84659474212e3133" ma:index="9" nillable="true" ma:taxonomy="true" ma:internalName="j78542b1fffc4a1c84659474212e3133" ma:taxonomyFieldName="ADBContentGroup" ma:displayName="Content Group" ma:default="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5ecda-26b0-435f-998c-37f219b7f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Update_x0020_ADB_x0020_Document_x0020_Type" ma:index="16" nillable="true" ma:displayName="Update ADB Document Type" ma:internalName="Update_x0020_ADB_x0020_Document_x0020_Typ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Update_x0020_ADB_x0020_Country_x0020_Document_x0020_Type" ma:index="17" nillable="true" ma:displayName="Update ADB Country Document Type" ma:internalName="Update_x0020_ADB_x0020_Country_x0020_Document_x0020_Typ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Update_x0020_ADB_x0020_Project_x0020_Document_x0020_Type" ma:index="18" nillable="true" ma:displayName="Update ADB Project Document Type" ma:internalName="Update_x0020_ADB_x0020_Project_x0020_Document_x0020_Typ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ofIssue" ma:index="27" nillable="true" ma:displayName="Date of Issue" ma:description="Date when the file or document was shared within ADB or IED" ma:format="DateTime" ma:internalName="DateofIssue">
      <xsd:simpleType>
        <xsd:restriction base="dms:DateTime"/>
      </xsd:simpleType>
    </xsd:element>
    <xsd:element name="Category2" ma:index="28" nillable="true" ma:displayName="Category" ma:description="Which Working Group, IED or external to ADB that was circulated" ma:format="Dropdown" ma:internalName="Category2">
      <xsd:simpleType>
        <xsd:restriction base="dms:Choice">
          <xsd:enumeration value="WG1"/>
          <xsd:enumeration value="WG2"/>
          <xsd:enumeration value="WG3"/>
          <xsd:enumeration value="WG4"/>
          <xsd:enumeration value="IED"/>
          <xsd:enumeration value="ADBE"/>
          <xsd:enumeration value="EXT"/>
        </xsd:restriction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Thumbnail" ma:index="33" nillable="true" ma:displayName="Thumbnail" ma:format="Thumbnail" ma:internalName="Thumbnail">
      <xsd:simpleType>
        <xsd:restriction base="dms:Unknown"/>
      </xsd:simpleType>
    </xsd:element>
    <xsd:element name="MediaServiceSearchProperties" ma:index="3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ocation" ma:index="35" nillable="true" ma:displayName="Location" ma:format="Dropdown" ma:internalName="Location">
      <xsd:simpleType>
        <xsd:restriction base="dms:Unknown"/>
      </xsd:simpleType>
    </xsd:element>
    <xsd:element name="b94fdeaa-8f69-4298-8edb-65bbe4eab37eCountryOrRegion" ma:index="36" nillable="true" ma:displayName="Location: Country/Region" ma:internalName="CountryOrRegion" ma:readOnly="true">
      <xsd:simpleType>
        <xsd:restriction base="dms:Text"/>
      </xsd:simpleType>
    </xsd:element>
    <xsd:element name="b94fdeaa-8f69-4298-8edb-65bbe4eab37eState" ma:index="37" nillable="true" ma:displayName="Location: State" ma:internalName="State" ma:readOnly="true">
      <xsd:simpleType>
        <xsd:restriction base="dms:Text"/>
      </xsd:simpleType>
    </xsd:element>
    <xsd:element name="b94fdeaa-8f69-4298-8edb-65bbe4eab37eCity" ma:index="38" nillable="true" ma:displayName="Location: City" ma:internalName="City" ma:readOnly="true">
      <xsd:simpleType>
        <xsd:restriction base="dms:Text"/>
      </xsd:simpleType>
    </xsd:element>
    <xsd:element name="b94fdeaa-8f69-4298-8edb-65bbe4eab37ePostalCode" ma:index="39" nillable="true" ma:displayName="Location: Postal Code" ma:internalName="PostalCode" ma:readOnly="true">
      <xsd:simpleType>
        <xsd:restriction base="dms:Text"/>
      </xsd:simpleType>
    </xsd:element>
    <xsd:element name="b94fdeaa-8f69-4298-8edb-65bbe4eab37eStreet" ma:index="40" nillable="true" ma:displayName="Location: Street" ma:internalName="Street" ma:readOnly="true">
      <xsd:simpleType>
        <xsd:restriction base="dms:Text"/>
      </xsd:simpleType>
    </xsd:element>
    <xsd:element name="b94fdeaa-8f69-4298-8edb-65bbe4eab37eGeoLoc" ma:index="41" nillable="true" ma:displayName="Location: Coordinates" ma:internalName="GeoLoc" ma:readOnly="true">
      <xsd:simpleType>
        <xsd:restriction base="dms:Unknown"/>
      </xsd:simpleType>
    </xsd:element>
    <xsd:element name="b94fdeaa-8f69-4298-8edb-65bbe4eab37eDispName" ma:index="42" nillable="true" ma:displayName="Location: Name" ma:internalName="DispNa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9db032-c3b9-4a30-bfce-c3fda014af17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ofIssue xmlns="88c5ecda-26b0-435f-998c-37f219b7f23a" xsi:nil="true"/>
    <j78542b1fffc4a1c84659474212e3133 xmlns="c1fdd505-2570-46c2-bd04-3e0f2d874cf5">
      <Terms xmlns="http://schemas.microsoft.com/office/infopath/2007/PartnerControls"/>
    </j78542b1fffc4a1c84659474212e3133>
    <Update_x0020_ADB_x0020_Document_x0020_Type xmlns="88c5ecda-26b0-435f-998c-37f219b7f23a">
      <Url xsi:nil="true"/>
      <Description xsi:nil="true"/>
    </Update_x0020_ADB_x0020_Document_x0020_Type>
    <Category2 xmlns="88c5ecda-26b0-435f-998c-37f219b7f23a" xsi:nil="true"/>
    <Update_x0020_ADB_x0020_Country_x0020_Document_x0020_Type xmlns="88c5ecda-26b0-435f-998c-37f219b7f23a">
      <Url xsi:nil="true"/>
      <Description xsi:nil="true"/>
    </Update_x0020_ADB_x0020_Country_x0020_Document_x0020_Type>
    <Update_x0020_ADB_x0020_Project_x0020_Document_x0020_Type xmlns="88c5ecda-26b0-435f-998c-37f219b7f23a">
      <Url xsi:nil="true"/>
      <Description xsi:nil="true"/>
    </Update_x0020_ADB_x0020_Project_x0020_Document_x0020_Type>
    <lcf76f155ced4ddcb4097134ff3c332f xmlns="88c5ecda-26b0-435f-998c-37f219b7f23a">
      <Terms xmlns="http://schemas.microsoft.com/office/infopath/2007/PartnerControls"/>
    </lcf76f155ced4ddcb4097134ff3c332f>
    <Thumbnail xmlns="88c5ecda-26b0-435f-998c-37f219b7f23a" xsi:nil="true"/>
    <Location xmlns="88c5ecda-26b0-435f-998c-37f219b7f23a" xsi:nil="true"/>
  </documentManagement>
</p:properties>
</file>

<file path=customXml/itemProps1.xml><?xml version="1.0" encoding="utf-8"?>
<ds:datastoreItem xmlns:ds="http://schemas.openxmlformats.org/officeDocument/2006/customXml" ds:itemID="{F07CCC3A-E700-49E7-98BA-029F677552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fdd505-2570-46c2-bd04-3e0f2d874cf5"/>
    <ds:schemaRef ds:uri="88c5ecda-26b0-435f-998c-37f219b7f23a"/>
    <ds:schemaRef ds:uri="2d9db032-c3b9-4a30-bfce-c3fda014af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51D6B2-30B9-47CC-A2F4-8F847F59DE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1F4315-81B3-4617-9C83-7F3398E163B5}">
  <ds:schemaRefs>
    <ds:schemaRef ds:uri="http://purl.org/dc/terms/"/>
    <ds:schemaRef ds:uri="88c5ecda-26b0-435f-998c-37f219b7f23a"/>
    <ds:schemaRef ds:uri="http://schemas.openxmlformats.org/package/2006/metadata/core-properties"/>
    <ds:schemaRef ds:uri="http://purl.org/dc/dcmitype/"/>
    <ds:schemaRef ds:uri="c1fdd505-2570-46c2-bd04-3e0f2d874cf5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2d9db032-c3b9-4a30-bfce-c3fda014af17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629</Words>
  <Application>Microsoft Macintosh PowerPoint</Application>
  <PresentationFormat>Widescreen</PresentationFormat>
  <Paragraphs>77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Ideal Sans Medium</vt:lpstr>
      <vt:lpstr>Wingdings</vt:lpstr>
      <vt:lpstr>Office Theme</vt:lpstr>
      <vt:lpstr>Harvesting Knowledge: The Art and Craft of Evaluation Synthesis </vt:lpstr>
      <vt:lpstr>Overview</vt:lpstr>
      <vt:lpstr>Definition</vt:lpstr>
      <vt:lpstr>Typology of evaluation synthesis </vt:lpstr>
      <vt:lpstr>PowerPoint Presentation</vt:lpstr>
      <vt:lpstr>Less labor and time intensive - 1</vt:lpstr>
      <vt:lpstr>Less labor and time intensive - 2</vt:lpstr>
      <vt:lpstr>More labor and time intensive - 1</vt:lpstr>
      <vt:lpstr>More labor and time intensive - 2</vt:lpstr>
      <vt:lpstr>More labor and time intensive - 3</vt:lpstr>
      <vt:lpstr>More labor and time intensive - 4</vt:lpstr>
      <vt:lpstr>For discussion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Herbert Navasca</dc:creator>
  <cp:lastModifiedBy>Bo Weston</cp:lastModifiedBy>
  <cp:revision>12</cp:revision>
  <cp:lastPrinted>2024-03-06T04:43:54Z</cp:lastPrinted>
  <dcterms:created xsi:type="dcterms:W3CDTF">2022-12-01T11:39:16Z</dcterms:created>
  <dcterms:modified xsi:type="dcterms:W3CDTF">2024-03-08T13:17:22Z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0x0101007537303EDE7E294B8A28AFCAFDC734F4</vt:lpwstr>
  </property>
  <property fmtid="{D5CDD505-2E9C-101B-9397-08002B2CF9AE}" pid="3" name="TaxCatchAll">
    <vt:lpwstr>1;#English|16ac8743-31bb-43f8-9a73-533a041667d6</vt:lpwstr>
  </property>
  <property fmtid="{D5CDD505-2E9C-101B-9397-08002B2CF9AE}" pid="4" name="h00e4aaaf4624e24a7df7f06faa038c6">
    <vt:lpwstr>English|16ac8743-31bb-43f8-9a73-533a041667d6</vt:lpwstr>
  </property>
  <property fmtid="{D5CDD505-2E9C-101B-9397-08002B2CF9AE}" pid="5" name="MediaServiceImageTags">
    <vt:lpwstr/>
  </property>
  <property fmtid="{D5CDD505-2E9C-101B-9397-08002B2CF9AE}" pid="6" name="ADBProjectDocumentType">
    <vt:lpwstr/>
  </property>
  <property fmtid="{D5CDD505-2E9C-101B-9397-08002B2CF9AE}" pid="7" name="ADBProject">
    <vt:lpwstr/>
  </property>
  <property fmtid="{D5CDD505-2E9C-101B-9397-08002B2CF9AE}" pid="8" name="a0d1b14b197747dfafc19f70ff45d4f6">
    <vt:lpwstr/>
  </property>
  <property fmtid="{D5CDD505-2E9C-101B-9397-08002B2CF9AE}" pid="9" name="ADBSector">
    <vt:lpwstr/>
  </property>
  <property fmtid="{D5CDD505-2E9C-101B-9397-08002B2CF9AE}" pid="10" name="ADBContentGroup">
    <vt:lpwstr/>
  </property>
  <property fmtid="{D5CDD505-2E9C-101B-9397-08002B2CF9AE}" pid="11" name="de77c5b4d20d4bdeb0b6d09350193e53">
    <vt:lpwstr/>
  </property>
  <property fmtid="{D5CDD505-2E9C-101B-9397-08002B2CF9AE}" pid="12" name="d01a0ce1b141461dbfb235a3ab729a2c">
    <vt:lpwstr/>
  </property>
  <property fmtid="{D5CDD505-2E9C-101B-9397-08002B2CF9AE}" pid="13" name="ADBDocumentSecurity">
    <vt:lpwstr/>
  </property>
  <property fmtid="{D5CDD505-2E9C-101B-9397-08002B2CF9AE}" pid="14" name="ADBDocumentLanguage">
    <vt:lpwstr>1;#English|16ac8743-31bb-43f8-9a73-533a041667d6</vt:lpwstr>
  </property>
  <property fmtid="{D5CDD505-2E9C-101B-9397-08002B2CF9AE}" pid="15" name="ADBDocumentType">
    <vt:lpwstr/>
  </property>
  <property fmtid="{D5CDD505-2E9C-101B-9397-08002B2CF9AE}" pid="16" name="hca2169e3b0945318411f30479ba40c8">
    <vt:lpwstr/>
  </property>
  <property fmtid="{D5CDD505-2E9C-101B-9397-08002B2CF9AE}" pid="17" name="ADBDepartmentOwner">
    <vt:lpwstr/>
  </property>
  <property fmtid="{D5CDD505-2E9C-101B-9397-08002B2CF9AE}" pid="18" name="p030e467f78f45b4ae8f7e2c17ea4d82">
    <vt:lpwstr/>
  </property>
  <property fmtid="{D5CDD505-2E9C-101B-9397-08002B2CF9AE}" pid="19" name="a37ff23a602146d4934a49238d370ca5">
    <vt:lpwstr/>
  </property>
  <property fmtid="{D5CDD505-2E9C-101B-9397-08002B2CF9AE}" pid="20" name="k985dbdc596c44d7acaf8184f33920f0">
    <vt:lpwstr/>
  </property>
  <property fmtid="{D5CDD505-2E9C-101B-9397-08002B2CF9AE}" pid="21" name="ADBCountry">
    <vt:lpwstr/>
  </property>
  <property fmtid="{D5CDD505-2E9C-101B-9397-08002B2CF9AE}" pid="22" name="d61536b25a8a4fedb48bb564279be82a">
    <vt:lpwstr/>
  </property>
  <property fmtid="{D5CDD505-2E9C-101B-9397-08002B2CF9AE}" pid="23" name="ADBCountryDocumentType">
    <vt:lpwstr/>
  </property>
  <property fmtid="{D5CDD505-2E9C-101B-9397-08002B2CF9AE}" pid="24" name="MSIP_Label_817d4574-7375-4d17-b29c-6e4c6df0fcb0_Enabled">
    <vt:lpwstr>true</vt:lpwstr>
  </property>
  <property fmtid="{D5CDD505-2E9C-101B-9397-08002B2CF9AE}" pid="25" name="MSIP_Label_817d4574-7375-4d17-b29c-6e4c6df0fcb0_SetDate">
    <vt:lpwstr>2023-10-10T08:53:45Z</vt:lpwstr>
  </property>
  <property fmtid="{D5CDD505-2E9C-101B-9397-08002B2CF9AE}" pid="26" name="MSIP_Label_817d4574-7375-4d17-b29c-6e4c6df0fcb0_Method">
    <vt:lpwstr>Standard</vt:lpwstr>
  </property>
  <property fmtid="{D5CDD505-2E9C-101B-9397-08002B2CF9AE}" pid="27" name="MSIP_Label_817d4574-7375-4d17-b29c-6e4c6df0fcb0_Name">
    <vt:lpwstr>ADB Internal</vt:lpwstr>
  </property>
  <property fmtid="{D5CDD505-2E9C-101B-9397-08002B2CF9AE}" pid="28" name="MSIP_Label_817d4574-7375-4d17-b29c-6e4c6df0fcb0_SiteId">
    <vt:lpwstr>9495d6bb-41c2-4c58-848f-92e52cf3d640</vt:lpwstr>
  </property>
  <property fmtid="{D5CDD505-2E9C-101B-9397-08002B2CF9AE}" pid="29" name="MSIP_Label_817d4574-7375-4d17-b29c-6e4c6df0fcb0_ActionId">
    <vt:lpwstr>954959a4-2470-445c-b8cf-741cdffdd10d</vt:lpwstr>
  </property>
  <property fmtid="{D5CDD505-2E9C-101B-9397-08002B2CF9AE}" pid="30" name="MSIP_Label_817d4574-7375-4d17-b29c-6e4c6df0fcb0_ContentBits">
    <vt:lpwstr>2</vt:lpwstr>
  </property>
  <property fmtid="{D5CDD505-2E9C-101B-9397-08002B2CF9AE}" pid="31" name="ClassificationContentMarkingFooterLocations">
    <vt:lpwstr>Office Theme:8</vt:lpwstr>
  </property>
  <property fmtid="{D5CDD505-2E9C-101B-9397-08002B2CF9AE}" pid="32" name="ClassificationContentMarkingFooterText">
    <vt:lpwstr>INTERNAL. This information is accessible to ADB Management and staff. It may be shared outside ADB with appropriate permission.</vt:lpwstr>
  </property>
</Properties>
</file>