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5"/>
    <p:sldMasterId id="2147484479" r:id="rId6"/>
    <p:sldMasterId id="2147484007" r:id="rId7"/>
    <p:sldMasterId id="2147484487" r:id="rId8"/>
  </p:sldMasterIdLst>
  <p:notesMasterIdLst>
    <p:notesMasterId r:id="rId16"/>
  </p:notesMasterIdLst>
  <p:handoutMasterIdLst>
    <p:handoutMasterId r:id="rId17"/>
  </p:handoutMasterIdLst>
  <p:sldIdLst>
    <p:sldId id="781" r:id="rId9"/>
    <p:sldId id="695" r:id="rId10"/>
    <p:sldId id="777" r:id="rId11"/>
    <p:sldId id="782" r:id="rId12"/>
    <p:sldId id="778" r:id="rId13"/>
    <p:sldId id="779" r:id="rId14"/>
    <p:sldId id="780" r:id="rId15"/>
  </p:sldIdLst>
  <p:sldSz cx="12192000" cy="6858000"/>
  <p:notesSz cx="9926638" cy="679767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userDrawn="1">
          <p15:clr>
            <a:srgbClr val="A4A3A4"/>
          </p15:clr>
        </p15:guide>
        <p15:guide id="2" orient="horz" pos="4086" userDrawn="1">
          <p15:clr>
            <a:srgbClr val="A4A3A4"/>
          </p15:clr>
        </p15:guide>
        <p15:guide id="3" orient="horz" pos="1366" userDrawn="1">
          <p15:clr>
            <a:srgbClr val="A4A3A4"/>
          </p15:clr>
        </p15:guide>
        <p15:guide id="4" orient="horz" pos="1592" userDrawn="1">
          <p15:clr>
            <a:srgbClr val="A4A3A4"/>
          </p15:clr>
        </p15:guide>
        <p15:guide id="5" orient="horz" pos="1818" userDrawn="1">
          <p15:clr>
            <a:srgbClr val="A4A3A4"/>
          </p15:clr>
        </p15:guide>
        <p15:guide id="6" orient="horz" pos="2044" userDrawn="1">
          <p15:clr>
            <a:srgbClr val="A4A3A4"/>
          </p15:clr>
        </p15:guide>
        <p15:guide id="7" orient="horz" pos="2270" userDrawn="1">
          <p15:clr>
            <a:srgbClr val="A4A3A4"/>
          </p15:clr>
        </p15:guide>
        <p15:guide id="8" orient="horz" pos="2496" userDrawn="1">
          <p15:clr>
            <a:srgbClr val="A4A3A4"/>
          </p15:clr>
        </p15:guide>
        <p15:guide id="9" orient="horz" pos="2722" userDrawn="1">
          <p15:clr>
            <a:srgbClr val="A4A3A4"/>
          </p15:clr>
        </p15:guide>
        <p15:guide id="10" orient="horz" pos="2954" userDrawn="1">
          <p15:clr>
            <a:srgbClr val="A4A3A4"/>
          </p15:clr>
        </p15:guide>
        <p15:guide id="11" orient="horz" pos="3180" userDrawn="1">
          <p15:clr>
            <a:srgbClr val="A4A3A4"/>
          </p15:clr>
        </p15:guide>
        <p15:guide id="12" orient="horz" pos="3414" userDrawn="1">
          <p15:clr>
            <a:srgbClr val="A4A3A4"/>
          </p15:clr>
        </p15:guide>
        <p15:guide id="13" orient="horz" pos="3632" userDrawn="1">
          <p15:clr>
            <a:srgbClr val="A4A3A4"/>
          </p15:clr>
        </p15:guide>
        <p15:guide id="14" orient="horz" pos="3858" userDrawn="1">
          <p15:clr>
            <a:srgbClr val="A4A3A4"/>
          </p15:clr>
        </p15:guide>
        <p15:guide id="15" orient="horz" pos="911" userDrawn="1">
          <p15:clr>
            <a:srgbClr val="A4A3A4"/>
          </p15:clr>
        </p15:guide>
        <p15:guide id="16" orient="horz" pos="685" userDrawn="1">
          <p15:clr>
            <a:srgbClr val="A4A3A4"/>
          </p15:clr>
        </p15:guide>
        <p15:guide id="17" orient="horz" pos="459" userDrawn="1">
          <p15:clr>
            <a:srgbClr val="A4A3A4"/>
          </p15:clr>
        </p15:guide>
        <p15:guide id="18" orient="horz" pos="233" userDrawn="1">
          <p15:clr>
            <a:srgbClr val="A4A3A4"/>
          </p15:clr>
        </p15:guide>
        <p15:guide id="19" orient="horz" pos="7" userDrawn="1">
          <p15:clr>
            <a:srgbClr val="A4A3A4"/>
          </p15:clr>
        </p15:guide>
        <p15:guide id="20" pos="7076" userDrawn="1">
          <p15:clr>
            <a:srgbClr val="A4A3A4"/>
          </p15:clr>
        </p15:guide>
        <p15:guide id="21" pos="4348" userDrawn="1">
          <p15:clr>
            <a:srgbClr val="A4A3A4"/>
          </p15:clr>
        </p15:guide>
        <p15:guide id="22" pos="316" userDrawn="1">
          <p15:clr>
            <a:srgbClr val="A4A3A4"/>
          </p15:clr>
        </p15:guide>
        <p15:guide id="23" pos="4048" userDrawn="1">
          <p15:clr>
            <a:srgbClr val="A4A3A4"/>
          </p15:clr>
        </p15:guide>
        <p15:guide id="24" pos="1212" userDrawn="1">
          <p15:clr>
            <a:srgbClr val="A4A3A4"/>
          </p15:clr>
        </p15:guide>
        <p15:guide id="25" pos="904" userDrawn="1">
          <p15:clr>
            <a:srgbClr val="A4A3A4"/>
          </p15:clr>
        </p15:guide>
        <p15:guide id="26" pos="7377" userDrawn="1">
          <p15:clr>
            <a:srgbClr val="A4A3A4"/>
          </p15:clr>
        </p15:guide>
        <p15:guide id="27" pos="7679" userDrawn="1">
          <p15:clr>
            <a:srgbClr val="A4A3A4"/>
          </p15:clr>
        </p15:guide>
        <p15:guide id="28" pos="6772" userDrawn="1">
          <p15:clr>
            <a:srgbClr val="A4A3A4"/>
          </p15:clr>
        </p15:guide>
        <p15:guide id="29" pos="6161" userDrawn="1">
          <p15:clr>
            <a:srgbClr val="A4A3A4"/>
          </p15:clr>
        </p15:guide>
        <p15:guide id="30" pos="6465" userDrawn="1">
          <p15:clr>
            <a:srgbClr val="A4A3A4"/>
          </p15:clr>
        </p15:guide>
        <p15:guide id="31" pos="5868" userDrawn="1">
          <p15:clr>
            <a:srgbClr val="A4A3A4"/>
          </p15:clr>
        </p15:guide>
        <p15:guide id="32" pos="5564" userDrawn="1">
          <p15:clr>
            <a:srgbClr val="A4A3A4"/>
          </p15:clr>
        </p15:guide>
        <p15:guide id="33" pos="5260" userDrawn="1">
          <p15:clr>
            <a:srgbClr val="A4A3A4"/>
          </p15:clr>
        </p15:guide>
        <p15:guide id="34" pos="4956" userDrawn="1">
          <p15:clr>
            <a:srgbClr val="A4A3A4"/>
          </p15:clr>
        </p15:guide>
        <p15:guide id="35" pos="4649" userDrawn="1">
          <p15:clr>
            <a:srgbClr val="A4A3A4"/>
          </p15:clr>
        </p15:guide>
        <p15:guide id="36" pos="3632" userDrawn="1">
          <p15:clr>
            <a:srgbClr val="A4A3A4"/>
          </p15:clr>
        </p15:guide>
        <p15:guide id="37" pos="3328" userDrawn="1">
          <p15:clr>
            <a:srgbClr val="A4A3A4"/>
          </p15:clr>
        </p15:guide>
        <p15:guide id="38" pos="3032" userDrawn="1">
          <p15:clr>
            <a:srgbClr val="A4A3A4"/>
          </p15:clr>
        </p15:guide>
        <p15:guide id="39" pos="2728" userDrawn="1">
          <p15:clr>
            <a:srgbClr val="A4A3A4"/>
          </p15:clr>
        </p15:guide>
        <p15:guide id="40" pos="2424" userDrawn="1">
          <p15:clr>
            <a:srgbClr val="A4A3A4"/>
          </p15:clr>
        </p15:guide>
        <p15:guide id="41" pos="2120" userDrawn="1">
          <p15:clr>
            <a:srgbClr val="A4A3A4"/>
          </p15:clr>
        </p15:guide>
        <p15:guide id="42" pos="1824" userDrawn="1">
          <p15:clr>
            <a:srgbClr val="A4A3A4"/>
          </p15:clr>
        </p15:guide>
        <p15:guide id="43" pos="1520" userDrawn="1">
          <p15:clr>
            <a:srgbClr val="A4A3A4"/>
          </p15:clr>
        </p15:guide>
        <p15:guide id="44" pos="5417" userDrawn="1">
          <p15:clr>
            <a:srgbClr val="A4A3A4"/>
          </p15:clr>
        </p15:guide>
        <p15:guide id="45" pos="604"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Mrinska" initials="OM" lastIdx="26" clrIdx="0">
    <p:extLst>
      <p:ext uri="{19B8F6BF-5375-455C-9EA6-DF929625EA0E}">
        <p15:presenceInfo xmlns:p15="http://schemas.microsoft.com/office/powerpoint/2012/main" userId="S-1-5-21-1483617462-2015505939-1458450816-76695" providerId="AD"/>
      </p:ext>
    </p:extLst>
  </p:cmAuthor>
  <p:cmAuthor id="2" name="Sands, Theo" initials="ST" lastIdx="31" clrIdx="1">
    <p:extLst>
      <p:ext uri="{19B8F6BF-5375-455C-9EA6-DF929625EA0E}">
        <p15:presenceInfo xmlns:p15="http://schemas.microsoft.com/office/powerpoint/2012/main" userId="S-1-5-21-1483617462-2015505939-1458450816-159309" providerId="AD"/>
      </p:ext>
    </p:extLst>
  </p:cmAuthor>
  <p:cmAuthor id="3" name="krygn" initials="KN" lastIdx="7" clrIdx="2">
    <p:extLst>
      <p:ext uri="{19B8F6BF-5375-455C-9EA6-DF929625EA0E}">
        <p15:presenceInfo xmlns:p15="http://schemas.microsoft.com/office/powerpoint/2012/main" userId="krygn" providerId="None"/>
      </p:ext>
    </p:extLst>
  </p:cmAuthor>
  <p:cmAuthor id="4" name="Salze-Lozac'h, Véronique" initials="SV" lastIdx="12" clrIdx="3">
    <p:extLst>
      <p:ext uri="{19B8F6BF-5375-455C-9EA6-DF929625EA0E}">
        <p15:presenceInfo xmlns:p15="http://schemas.microsoft.com/office/powerpoint/2012/main" userId="S-1-5-21-1483617462-2015505939-1458450816-160618" providerId="AD"/>
      </p:ext>
    </p:extLst>
  </p:cmAuthor>
  <p:cmAuthor id="5" name="Crossley, Stephanie" initials="CS" lastIdx="8" clrIdx="4">
    <p:extLst>
      <p:ext uri="{19B8F6BF-5375-455C-9EA6-DF929625EA0E}">
        <p15:presenceInfo xmlns:p15="http://schemas.microsoft.com/office/powerpoint/2012/main" userId="S-1-5-21-1483617462-2015505939-1458450816-61345" providerId="AD"/>
      </p:ext>
    </p:extLst>
  </p:cmAuthor>
  <p:cmAuthor id="6" name="Gabriele Fattorelli" initials="GF" lastIdx="3" clrIdx="5">
    <p:extLst>
      <p:ext uri="{19B8F6BF-5375-455C-9EA6-DF929625EA0E}">
        <p15:presenceInfo xmlns:p15="http://schemas.microsoft.com/office/powerpoint/2012/main" userId="S-1-5-21-1483617462-2015505939-1458450816-12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FC000"/>
    <a:srgbClr val="0289BD"/>
    <a:srgbClr val="7EA6D7"/>
    <a:srgbClr val="0079C1"/>
    <a:srgbClr val="00AE9E"/>
    <a:srgbClr val="D77700"/>
    <a:srgbClr val="0CB5A6"/>
    <a:srgbClr val="FFCC66"/>
    <a:srgbClr val="8A9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D5CEA-ED9C-4910-8CB6-2346F56A1764}" v="46" dt="2024-03-06T15:48:10.297"/>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3438" autoAdjust="0"/>
  </p:normalViewPr>
  <p:slideViewPr>
    <p:cSldViewPr snapToGrid="0" snapToObjects="1">
      <p:cViewPr varScale="1">
        <p:scale>
          <a:sx n="93" d="100"/>
          <a:sy n="93" d="100"/>
        </p:scale>
        <p:origin x="680" y="200"/>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7076"/>
        <p:guide pos="4348"/>
        <p:guide pos="316"/>
        <p:guide pos="4048"/>
        <p:guide pos="1212"/>
        <p:guide pos="904"/>
        <p:guide pos="7377"/>
        <p:guide pos="7679"/>
        <p:guide pos="6772"/>
        <p:guide pos="6161"/>
        <p:guide pos="6465"/>
        <p:guide pos="5868"/>
        <p:guide pos="5564"/>
        <p:guide pos="5260"/>
        <p:guide pos="4956"/>
        <p:guide pos="4649"/>
        <p:guide pos="3632"/>
        <p:guide pos="3328"/>
        <p:guide pos="3032"/>
        <p:guide pos="2728"/>
        <p:guide pos="2424"/>
        <p:guide pos="2120"/>
        <p:guide pos="1824"/>
        <p:guide pos="1520"/>
        <p:guide pos="5417"/>
        <p:guide pos="604"/>
      </p:guideLst>
    </p:cSldViewPr>
  </p:slideViewPr>
  <p:outlineViewPr>
    <p:cViewPr>
      <p:scale>
        <a:sx n="33" d="100"/>
        <a:sy n="33" d="100"/>
      </p:scale>
      <p:origin x="0" y="288"/>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8" d="100"/>
          <a:sy n="68" d="100"/>
        </p:scale>
        <p:origin x="-2310"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9926638"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5621697" y="1"/>
            <a:ext cx="4302625"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1" y="6456378"/>
            <a:ext cx="9926638"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5621697" y="6456378"/>
            <a:ext cx="4302625"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9926638"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5621697" y="1"/>
            <a:ext cx="4302625"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92201" y="3229277"/>
            <a:ext cx="7942238" cy="305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1" y="6456378"/>
            <a:ext cx="9926638"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5621697" y="6456378"/>
            <a:ext cx="4302625"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171450" indent="-171450">
              <a:buFontTx/>
              <a:buChar char="-"/>
            </a:pPr>
            <a:r>
              <a:rPr lang="en-GB" baseline="0" dirty="0"/>
              <a:t>	</a:t>
            </a:r>
          </a:p>
        </p:txBody>
      </p:sp>
      <p:sp>
        <p:nvSpPr>
          <p:cNvPr id="4" name="Header Placeholder 3" hidden="1"/>
          <p:cNvSpPr>
            <a:spLocks noGrp="1"/>
          </p:cNvSpPr>
          <p:nvPr>
            <p:ph type="hdr" sz="quarter" idx="10"/>
          </p:nvPr>
        </p:nvSpPr>
        <p:spPr>
          <a:xfrm>
            <a:off x="1" y="1"/>
            <a:ext cx="9926638" cy="340210"/>
          </a:xfrm>
        </p:spPr>
        <p:txBody>
          <a:bodyPr/>
          <a:lstStyle/>
          <a:p>
            <a:pPr>
              <a:defRPr/>
            </a:pPr>
            <a:endParaRPr lang="en-US" dirty="0"/>
          </a:p>
        </p:txBody>
      </p:sp>
      <p:sp>
        <p:nvSpPr>
          <p:cNvPr id="5" name="Footer Placeholder 4" hidden="1"/>
          <p:cNvSpPr>
            <a:spLocks noGrp="1"/>
          </p:cNvSpPr>
          <p:nvPr>
            <p:ph type="ftr" sz="quarter" idx="11"/>
          </p:nvPr>
        </p:nvSpPr>
        <p:spPr>
          <a:xfrm>
            <a:off x="1" y="6456378"/>
            <a:ext cx="9926638" cy="340210"/>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363308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5087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301897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358268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53183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130426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171450" indent="-171450">
              <a:buFontTx/>
              <a:buChar char="-"/>
            </a:pPr>
            <a:r>
              <a:rPr lang="en-GB" baseline="0" dirty="0"/>
              <a:t>	</a:t>
            </a:r>
          </a:p>
        </p:txBody>
      </p:sp>
      <p:sp>
        <p:nvSpPr>
          <p:cNvPr id="4" name="Header Placeholder 3" hidden="1"/>
          <p:cNvSpPr>
            <a:spLocks noGrp="1"/>
          </p:cNvSpPr>
          <p:nvPr>
            <p:ph type="hdr" sz="quarter" idx="10"/>
          </p:nvPr>
        </p:nvSpPr>
        <p:spPr>
          <a:xfrm>
            <a:off x="1" y="1"/>
            <a:ext cx="9926638" cy="340210"/>
          </a:xfrm>
        </p:spPr>
        <p:txBody>
          <a:bodyPr/>
          <a:lstStyle/>
          <a:p>
            <a:pPr>
              <a:defRPr/>
            </a:pPr>
            <a:endParaRPr lang="en-US" dirty="0"/>
          </a:p>
        </p:txBody>
      </p:sp>
      <p:sp>
        <p:nvSpPr>
          <p:cNvPr id="5" name="Footer Placeholder 4" hidden="1"/>
          <p:cNvSpPr>
            <a:spLocks noGrp="1"/>
          </p:cNvSpPr>
          <p:nvPr>
            <p:ph type="ftr" sz="quarter" idx="11"/>
          </p:nvPr>
        </p:nvSpPr>
        <p:spPr>
          <a:xfrm>
            <a:off x="1" y="6456378"/>
            <a:ext cx="9926638" cy="340210"/>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372857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8 March, 2024</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9003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8 March, 2024</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5110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831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8 March, 2024</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66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8 March, 2024</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8 March, 2024</a:t>
            </a:fld>
            <a:endParaRPr lang="en-GB" dirty="0"/>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8 March, 2024</a:t>
            </a:fld>
            <a:endParaRPr lang="en-GB" dirty="0"/>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8 March, 2024</a:t>
            </a:fld>
            <a:endParaRPr lang="en-GB" dirty="0"/>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a:extLst>
              <a:ext uri="{FF2B5EF4-FFF2-40B4-BE49-F238E27FC236}">
                <a16:creationId xmlns:a16="http://schemas.microsoft.com/office/drawing/2014/main" id="{2F0107F8-129B-F8DD-7AEF-6F01EB4C68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7432" y="11939"/>
            <a:ext cx="3048000" cy="990600"/>
          </a:xfrm>
          <a:prstGeom prst="rect">
            <a:avLst/>
          </a:prstGeom>
          <a:solidFill>
            <a:schemeClr val="bg1"/>
          </a:solidFill>
        </p:spPr>
      </p:pic>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8 March, 2024</a:t>
            </a:fld>
            <a:endParaRPr lang="en-GB" dirty="0"/>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8 March, 2024</a:t>
            </a:fld>
            <a:endParaRPr lang="en-GB" dirty="0"/>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415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8 March, 2024</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8 March, 2024</a:t>
            </a:fld>
            <a:endParaRPr lang="en-GB" dirty="0"/>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8 March, 2024</a:t>
            </a:fld>
            <a:endParaRPr lang="en-GB" dirty="0"/>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8 March, 2024</a:t>
            </a:fld>
            <a:endParaRPr lang="en-GB" dirty="0"/>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8 March, 2024</a:t>
            </a:fld>
            <a:endParaRPr lang="en-GB" dirty="0"/>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8 March, 2024</a:t>
            </a:fld>
            <a:endParaRPr lang="en-GB" dirty="0"/>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8 March, 2024</a:t>
            </a:fld>
            <a:endParaRPr lang="en-GB" dirty="0"/>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8 March, 2024</a:t>
            </a:fld>
            <a:endParaRPr lang="en-GB" dirty="0"/>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8 March, 2024</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8 March, 2024</a:t>
            </a:fld>
            <a:endParaRPr lang="en-GB" dirty="0"/>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0469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152370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dirty="0"/>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defRPr>
            </a:lvl1pPr>
          </a:lstStyle>
          <a:p>
            <a:fld id="{4AC23DB2-FB1A-4E43-8F6F-8E1E5CEC6EBA}" type="datetime3">
              <a:rPr lang="en-GB" smtClean="0"/>
              <a:pPr/>
              <a:t>8 March, 2024</a:t>
            </a:fld>
            <a:endParaRPr lang="en-GB" dirty="0"/>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58851" y="1803401"/>
            <a:ext cx="10274300" cy="4321175"/>
          </a:xfrm>
        </p:spPr>
        <p:txBody>
          <a:bodyPr/>
          <a:lstStyle>
            <a:lvl1pPr>
              <a:defRPr sz="2800"/>
            </a:lvl1pPr>
            <a:lvl2pPr>
              <a:defRPr sz="2800"/>
            </a:lvl2pPr>
            <a:lvl3pPr>
              <a:defRPr sz="2800"/>
            </a:lvl3pPr>
            <a:lvl4pPr>
              <a:defRPr sz="2800"/>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11201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8 March, 2024</a:t>
            </a:fld>
            <a:endParaRPr lang="en-GB" dirty="0"/>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2067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8 March, 2024</a:t>
            </a:fld>
            <a:endParaRPr lang="en-GB" dirty="0"/>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055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93029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476514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978260" y="4731017"/>
            <a:ext cx="2431723" cy="1657993"/>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391061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08/03/2024</a:t>
            </a:fld>
            <a:endParaRPr lang="en-GB"/>
          </a:p>
        </p:txBody>
      </p:sp>
    </p:spTree>
    <p:extLst>
      <p:ext uri="{BB962C8B-B14F-4D97-AF65-F5344CB8AC3E}">
        <p14:creationId xmlns:p14="http://schemas.microsoft.com/office/powerpoint/2010/main" val="164628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8 March, 2024</a:t>
            </a:fld>
            <a:endParaRPr lang="en-GB" dirty="0"/>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427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8 March, 2024</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08617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F9C2-A5C8-8648-BB7F-03444D5BF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64857-CCF8-8C4D-8431-A3A6EDA9C257}"/>
              </a:ext>
            </a:extLst>
          </p:cNvPr>
          <p:cNvSpPr>
            <a:spLocks noGrp="1"/>
          </p:cNvSpPr>
          <p:nvPr>
            <p:ph type="dt" sz="half" idx="10"/>
          </p:nvPr>
        </p:nvSpPr>
        <p:spPr/>
        <p:txBody>
          <a:bodyPr/>
          <a:lstStyle/>
          <a:p>
            <a:fld id="{8B6E079F-0502-CC4C-9C8B-39554E94F19E}" type="datetime3">
              <a:rPr lang="en-GB" smtClean="0"/>
              <a:pPr/>
              <a:t>8 March, 2024</a:t>
            </a:fld>
            <a:endParaRPr lang="en-GB" dirty="0"/>
          </a:p>
        </p:txBody>
      </p:sp>
      <p:sp>
        <p:nvSpPr>
          <p:cNvPr id="5" name="Slide Number Placeholder 4">
            <a:extLst>
              <a:ext uri="{FF2B5EF4-FFF2-40B4-BE49-F238E27FC236}">
                <a16:creationId xmlns:a16="http://schemas.microsoft.com/office/drawing/2014/main" id="{90441F59-9F0E-3D4F-B5F1-925429D719AF}"/>
              </a:ext>
            </a:extLst>
          </p:cNvPr>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30658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AF70-FE87-0A4F-B37E-C9D62F07C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20C12-1745-9E44-9E77-719E4A26D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E2B74-2090-6C4E-BF9C-8D80C205AB9C}"/>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5" name="Footer Placeholder 4">
            <a:extLst>
              <a:ext uri="{FF2B5EF4-FFF2-40B4-BE49-F238E27FC236}">
                <a16:creationId xmlns:a16="http://schemas.microsoft.com/office/drawing/2014/main" id="{1DDB96DE-07B2-CA45-9620-8778F36A5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F555-4651-D244-8A90-E1C4905A942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4029224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CFFE-BA52-0544-A793-3FDDF96C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1C995-BE98-2E45-BABE-1D8641E97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B6BCC-AB24-FE4D-92C8-B19F92D2A293}"/>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5" name="Footer Placeholder 4">
            <a:extLst>
              <a:ext uri="{FF2B5EF4-FFF2-40B4-BE49-F238E27FC236}">
                <a16:creationId xmlns:a16="http://schemas.microsoft.com/office/drawing/2014/main" id="{D289A74B-3288-3742-BFB2-524B23BA6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4C75-F351-E745-94A4-65897B5D5DC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05414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8D71-B905-8841-8F8F-5EB2B5B62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A63D-6AB4-8B4D-9B4C-748F9C017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A358C-696B-D14A-8FD4-1EE003332601}"/>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5" name="Footer Placeholder 4">
            <a:extLst>
              <a:ext uri="{FF2B5EF4-FFF2-40B4-BE49-F238E27FC236}">
                <a16:creationId xmlns:a16="http://schemas.microsoft.com/office/drawing/2014/main" id="{DEFD11CB-0110-1044-9805-E33ACBD60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8AD8-D642-B340-9924-31E5861E4F8E}"/>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816064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3440-8A50-1247-869A-7E24D871C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4F7A2-4E07-8E4E-8517-27714F406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2AF90-8BAF-444B-8866-AC71C0604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8A2BD-1E32-504A-B481-301C9A9EC949}"/>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6" name="Footer Placeholder 5">
            <a:extLst>
              <a:ext uri="{FF2B5EF4-FFF2-40B4-BE49-F238E27FC236}">
                <a16:creationId xmlns:a16="http://schemas.microsoft.com/office/drawing/2014/main" id="{783BEB1E-71BA-C24B-BBC1-6F1D4B578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D7AE6-2011-A04E-8F4F-4ABB188C051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25984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43BC-BD89-874B-BB3B-FD2E43D13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3999B-49E0-D845-B28D-20C7D5D0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F0687-B1A0-8849-8F8A-3D3C4898C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3426C5-90E9-E94D-BAB1-D45B8ADD1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74462-37D5-864C-974A-FD87C5C73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FB1F8-A3F3-EB4B-85BA-045D42CC86BD}"/>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8" name="Footer Placeholder 7">
            <a:extLst>
              <a:ext uri="{FF2B5EF4-FFF2-40B4-BE49-F238E27FC236}">
                <a16:creationId xmlns:a16="http://schemas.microsoft.com/office/drawing/2014/main" id="{346EC734-865F-7140-97C7-7309740CF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A11FD-0160-9A4C-B994-4637C78674B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704706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2AA9-F0AC-8A42-B963-8E7E45B2AE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7030D-3DBC-F74D-9105-D18A85366DD8}"/>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4" name="Footer Placeholder 3">
            <a:extLst>
              <a:ext uri="{FF2B5EF4-FFF2-40B4-BE49-F238E27FC236}">
                <a16:creationId xmlns:a16="http://schemas.microsoft.com/office/drawing/2014/main" id="{5C1D8C79-4CE6-C642-BEAF-0926BA3F94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F63A9-3A57-3542-9774-341CFFD8BCC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22922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E84A1-973C-4143-8ABE-3093EFC67632}"/>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3" name="Footer Placeholder 2">
            <a:extLst>
              <a:ext uri="{FF2B5EF4-FFF2-40B4-BE49-F238E27FC236}">
                <a16:creationId xmlns:a16="http://schemas.microsoft.com/office/drawing/2014/main" id="{D8CCDF22-5B28-964F-B708-2AAC8F92C4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87E3A-68A0-7946-BDE4-4DBF86358BB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34228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A63F-4F26-4D4A-9B38-2DA289AC8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E999D-E468-8C4B-9729-0CE13F9C8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B5821-9CB4-AC45-96E2-D1F601BEC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015F4-7DFE-AB45-AE89-F235DFBF2833}"/>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6" name="Footer Placeholder 5">
            <a:extLst>
              <a:ext uri="{FF2B5EF4-FFF2-40B4-BE49-F238E27FC236}">
                <a16:creationId xmlns:a16="http://schemas.microsoft.com/office/drawing/2014/main" id="{001C7510-A2D5-1B47-A83C-D76A1024B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FD965-66AF-D945-9331-A0635A4A63D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656082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CB17-3B0F-734F-882E-BEF22564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5F9CC7-265C-1848-ADAA-AA95EAAC0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09705-6938-C946-BC9F-A7E34B72A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487BA-FD4C-5340-9C72-029D44EF4A84}"/>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6" name="Footer Placeholder 5">
            <a:extLst>
              <a:ext uri="{FF2B5EF4-FFF2-40B4-BE49-F238E27FC236}">
                <a16:creationId xmlns:a16="http://schemas.microsoft.com/office/drawing/2014/main" id="{190FF5FF-FAB0-F242-B40E-69F15DCDA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C5481-6BD5-484A-82CA-FB3A6B70E37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1299549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FC4E-703A-844E-A383-7EFE9D884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3857D-6E51-9145-9C72-976C85D85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1D2B9-9C5A-C347-8DC0-0059D4CFF711}"/>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5" name="Footer Placeholder 4">
            <a:extLst>
              <a:ext uri="{FF2B5EF4-FFF2-40B4-BE49-F238E27FC236}">
                <a16:creationId xmlns:a16="http://schemas.microsoft.com/office/drawing/2014/main" id="{AAED157D-F313-7648-BC87-E963AC6D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6EF9-9616-FA44-8DEA-7DFC3DAB0342}"/>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519251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1F3ED-3F03-E040-9DF4-34B357B8C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A86E1-C599-B84F-947B-03757C8DF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E5BBA-4381-574E-B4AC-972951A1E6A2}"/>
              </a:ext>
            </a:extLst>
          </p:cNvPr>
          <p:cNvSpPr>
            <a:spLocks noGrp="1"/>
          </p:cNvSpPr>
          <p:nvPr>
            <p:ph type="dt" sz="half" idx="10"/>
          </p:nvPr>
        </p:nvSpPr>
        <p:spPr/>
        <p:txBody>
          <a:bodyPr/>
          <a:lstStyle/>
          <a:p>
            <a:fld id="{2368AECB-ABF4-5847-B58C-002BD88BA218}" type="datetimeFigureOut">
              <a:rPr lang="en-US" smtClean="0"/>
              <a:t>3/8/24</a:t>
            </a:fld>
            <a:endParaRPr lang="en-US"/>
          </a:p>
        </p:txBody>
      </p:sp>
      <p:sp>
        <p:nvSpPr>
          <p:cNvPr id="5" name="Footer Placeholder 4">
            <a:extLst>
              <a:ext uri="{FF2B5EF4-FFF2-40B4-BE49-F238E27FC236}">
                <a16:creationId xmlns:a16="http://schemas.microsoft.com/office/drawing/2014/main" id="{AA63D059-FCE1-9942-8A15-ACD25DA3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E01CF-53E5-1E4A-B963-508BD5735555}"/>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85807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8 March, 2024</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8 March, 2024</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5839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6.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5.jpeg"/><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1.wmf"/><Relationship Id="rId4" Type="http://schemas.openxmlformats.org/officeDocument/2006/relationships/slideLayout" Target="../slideLayouts/slideLayout59.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w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8 March, 2024</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10378621"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53B8B07F-42C5-A245-B240-512779B90F9B}"/>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92" r:id="rId22"/>
    <p:sldLayoutId id="2147483823" r:id="rId23"/>
    <p:sldLayoutId id="2147483943" r:id="rId24"/>
    <p:sldLayoutId id="2147483822" r:id="rId25"/>
    <p:sldLayoutId id="2147483966" r:id="rId26"/>
    <p:sldLayoutId id="2147483939" r:id="rId27"/>
    <p:sldLayoutId id="2147483824" r:id="rId28"/>
    <p:sldLayoutId id="2147483940" r:id="rId29"/>
    <p:sldLayoutId id="2147483888" r:id="rId30"/>
    <p:sldLayoutId id="2147483892" r:id="rId31"/>
    <p:sldLayoutId id="2147483887" r:id="rId32"/>
    <p:sldLayoutId id="2147483889" r:id="rId33"/>
    <p:sldLayoutId id="2147483891" r:id="rId34"/>
    <p:sldLayoutId id="2147483890" r:id="rId35"/>
    <p:sldLayoutId id="2147483934" r:id="rId36"/>
    <p:sldLayoutId id="2147483918" r:id="rId37"/>
    <p:sldLayoutId id="2147483912" r:id="rId38"/>
    <p:sldLayoutId id="2147483913" r:id="rId39"/>
    <p:sldLayoutId id="2147483911" r:id="rId40"/>
    <p:sldLayoutId id="2147483915" r:id="rId41"/>
    <p:sldLayoutId id="2147483914" r:id="rId42"/>
    <p:sldLayoutId id="2147483916" r:id="rId43"/>
    <p:sldLayoutId id="2147483833" r:id="rId44"/>
    <p:sldLayoutId id="2147483993" r:id="rId45"/>
    <p:sldLayoutId id="2147483968" r:id="rId46"/>
    <p:sldLayoutId id="2147483969" r:id="rId47"/>
    <p:sldLayoutId id="2147483970" r:id="rId48"/>
    <p:sldLayoutId id="2147483971" r:id="rId49"/>
    <p:sldLayoutId id="2147483972" r:id="rId50"/>
    <p:sldLayoutId id="2147483973" r:id="rId51"/>
    <p:sldLayoutId id="2147484499" r:id="rId52"/>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 name="Picture 2" descr="Z:\852_General presentation_update_2017\02_ARTWORK\IMAGES\HI RES\background1280x960.jpg"/>
          <p:cNvPicPr>
            <a:picLocks noChangeArrowheads="1"/>
          </p:cNvPicPr>
          <p:nvPr/>
        </p:nvPicPr>
        <p:blipFill rotWithShape="1">
          <a:blip r:embed="rId6">
            <a:extLst>
              <a:ext uri="{28A0092B-C50C-407E-A947-70E740481C1C}">
                <a14:useLocalDpi xmlns:a14="http://schemas.microsoft.com/office/drawing/2010/main"/>
              </a:ext>
            </a:extLst>
          </a:blip>
          <a:srcRect b="25468"/>
          <a:stretch/>
        </p:blipFill>
        <p:spPr bwMode="auto">
          <a:xfrm>
            <a:off x="-151694" y="0"/>
            <a:ext cx="12343695" cy="6883400"/>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4"/>
          <p:cNvSpPr>
            <a:spLocks noGrp="1"/>
          </p:cNvSpPr>
          <p:nvPr>
            <p:ph type="ftr" sz="quarter" idx="3"/>
            <p:custDataLst>
              <p:tags r:id="rId5"/>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dirty="0"/>
          </a:p>
        </p:txBody>
      </p:sp>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8B6E079F-0502-CC4C-9C8B-39554E94F19E}" type="datetime3">
              <a:rPr lang="en-GB" smtClean="0"/>
              <a:pPr/>
              <a:t>8 March, 2024</a:t>
            </a:fld>
            <a:endParaRPr lang="en-GB" dirty="0"/>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pPr/>
              <a:t>‹#›</a:t>
            </a:fld>
            <a:endParaRPr lang="en-GB" dirty="0"/>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8904" y="-6848"/>
            <a:ext cx="1953290" cy="1044000"/>
          </a:xfrm>
          <a:prstGeom prst="rect">
            <a:avLst/>
          </a:prstGeom>
        </p:spPr>
      </p:pic>
    </p:spTree>
    <p:extLst>
      <p:ext uri="{BB962C8B-B14F-4D97-AF65-F5344CB8AC3E}">
        <p14:creationId xmlns:p14="http://schemas.microsoft.com/office/powerpoint/2010/main" val="365729203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8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8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8 March, 2024</a:t>
            </a:fld>
            <a:endParaRPr lang="en-GB" dirty="0"/>
          </a:p>
        </p:txBody>
      </p:sp>
      <p:sp>
        <p:nvSpPr>
          <p:cNvPr id="57" name="Footer Placeholder 4"/>
          <p:cNvSpPr>
            <a:spLocks noGrp="1"/>
          </p:cNvSpPr>
          <p:nvPr>
            <p:ph type="ftr" sz="quarter" idx="3"/>
            <p:custDataLst>
              <p:tags r:id="rId9"/>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1" name="Picture 10"/>
          <p:cNvPicPr>
            <a:picLocks/>
          </p:cNvPicPr>
          <p:nvPr userDrawn="1"/>
        </p:nvPicPr>
        <p:blipFill>
          <a:blip r:embed="rId10" cstate="screen">
            <a:extLst>
              <a:ext uri="{28A0092B-C50C-407E-A947-70E740481C1C}">
                <a14:useLocalDpi xmlns:a14="http://schemas.microsoft.com/office/drawing/2010/main"/>
              </a:ext>
            </a:extLst>
          </a:blip>
          <a:stretch>
            <a:fillRect/>
          </a:stretch>
        </p:blipFill>
        <p:spPr>
          <a:xfrm>
            <a:off x="9864500" y="228600"/>
            <a:ext cx="1368652" cy="7200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484" r:id="rId2"/>
    <p:sldLayoutId id="2147484478" r:id="rId3"/>
    <p:sldLayoutId id="2147484075" r:id="rId4"/>
    <p:sldLayoutId id="2147484076" r:id="rId5"/>
    <p:sldLayoutId id="2147484485" r:id="rId6"/>
    <p:sldLayoutId id="2147484486" r:id="rId7"/>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C4234-D52D-064F-8BB7-9609B432C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8EE6AC-F856-3E48-926E-E87C56EE8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48871-1489-F742-9735-E372E5BD4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2368AECB-ABF4-5847-B58C-002BD88BA218}" type="datetimeFigureOut">
              <a:rPr lang="en-US" smtClean="0"/>
              <a:pPr/>
              <a:t>3/8/24</a:t>
            </a:fld>
            <a:endParaRPr lang="en-US"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F5D8DED4-93F3-9A4F-A23B-B1EA2EE2D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9076C1-9F40-EC4D-A43C-DB665F06B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A761-7187-6B43-A8FA-0A94B43FDE93}" type="slidenum">
              <a:rPr lang="en-US" smtClean="0"/>
              <a:t>‹#›</a:t>
            </a:fld>
            <a:endParaRPr lang="en-US"/>
          </a:p>
        </p:txBody>
      </p:sp>
      <p:pic>
        <p:nvPicPr>
          <p:cNvPr id="7" name="Picture 6">
            <a:extLst>
              <a:ext uri="{FF2B5EF4-FFF2-40B4-BE49-F238E27FC236}">
                <a16:creationId xmlns:a16="http://schemas.microsoft.com/office/drawing/2014/main" id="{07DF4244-96EA-3244-A3ED-2529ACA827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89725" y="425233"/>
            <a:ext cx="1369715" cy="720000"/>
          </a:xfrm>
          <a:prstGeom prst="rect">
            <a:avLst/>
          </a:prstGeom>
        </p:spPr>
      </p:pic>
      <p:cxnSp>
        <p:nvCxnSpPr>
          <p:cNvPr id="8" name="Straight Connector 7">
            <a:extLst>
              <a:ext uri="{FF2B5EF4-FFF2-40B4-BE49-F238E27FC236}">
                <a16:creationId xmlns:a16="http://schemas.microsoft.com/office/drawing/2014/main" id="{B106B8BA-89AD-E244-A73A-BB07EAFBBA00}"/>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49070"/>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8359" y="4932155"/>
            <a:ext cx="7992504" cy="1389575"/>
          </a:xfrm>
        </p:spPr>
        <p:txBody>
          <a:bodyPr/>
          <a:lstStyle/>
          <a:p>
            <a:r>
              <a:rPr lang="en-GB" sz="2800" dirty="0"/>
              <a:t>EBRD-</a:t>
            </a:r>
            <a:r>
              <a:rPr lang="en-GB" sz="2800" dirty="0" err="1"/>
              <a:t>IEvD</a:t>
            </a:r>
            <a:endParaRPr lang="en-GB" sz="2800" dirty="0"/>
          </a:p>
          <a:p>
            <a:endParaRPr lang="en-GB" sz="1800" dirty="0"/>
          </a:p>
          <a:p>
            <a:r>
              <a:rPr lang="en-GB" sz="1800" dirty="0"/>
              <a:t>13 March 2023</a:t>
            </a:r>
            <a:endParaRPr lang="en-GB" sz="1600" dirty="0"/>
          </a:p>
        </p:txBody>
      </p:sp>
      <p:sp>
        <p:nvSpPr>
          <p:cNvPr id="2" name="Rectangle 1"/>
          <p:cNvSpPr/>
          <p:nvPr/>
        </p:nvSpPr>
        <p:spPr>
          <a:xfrm>
            <a:off x="8937171" y="4844143"/>
            <a:ext cx="2601686" cy="14151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4" name="Title 4"/>
          <p:cNvSpPr txBox="1">
            <a:spLocks/>
          </p:cNvSpPr>
          <p:nvPr/>
        </p:nvSpPr>
        <p:spPr>
          <a:xfrm>
            <a:off x="718359" y="2353900"/>
            <a:ext cx="10622741" cy="1783003"/>
          </a:xfrm>
          <a:prstGeom prst="rect">
            <a:avLst/>
          </a:prstGeom>
        </p:spPr>
        <p:txBody>
          <a:bodyPr vert="horz" lIns="0" tIns="0" rIns="0" bIns="0" rtlCol="0" anchor="b">
            <a:noAutofit/>
          </a:bodyPr>
          <a:lstStyle>
            <a:lvl1pPr algn="l" rtl="0" eaLnBrk="0" fontAlgn="base" hangingPunct="0">
              <a:spcBef>
                <a:spcPct val="0"/>
              </a:spcBef>
              <a:spcAft>
                <a:spcPct val="0"/>
              </a:spcAft>
              <a:defRPr sz="3200" b="0" i="0" kern="1200" baseline="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a:spcAft>
                <a:spcPts val="600"/>
              </a:spcAft>
            </a:pPr>
            <a:r>
              <a:rPr lang="en-GB" sz="6000" b="1" dirty="0">
                <a:solidFill>
                  <a:schemeClr val="bg1"/>
                </a:solidFill>
              </a:rPr>
              <a:t>Evaluation synthesis - a “new” approach for an “old” product…</a:t>
            </a:r>
          </a:p>
          <a:p>
            <a:pPr>
              <a:spcAft>
                <a:spcPts val="600"/>
              </a:spcAft>
            </a:pPr>
            <a:endParaRPr lang="en-GB" sz="6000" b="1" dirty="0">
              <a:solidFill>
                <a:schemeClr val="bg1"/>
              </a:solidFill>
            </a:endParaRPr>
          </a:p>
          <a:p>
            <a:pPr>
              <a:spcAft>
                <a:spcPts val="600"/>
              </a:spcAft>
            </a:pPr>
            <a:r>
              <a:rPr lang="en-US" sz="4000" b="1" dirty="0">
                <a:solidFill>
                  <a:schemeClr val="bg1"/>
                </a:solidFill>
              </a:rPr>
              <a:t>ECG 2024 Spring Meeting</a:t>
            </a:r>
            <a:endParaRPr lang="en-US" sz="4000" dirty="0">
              <a:solidFill>
                <a:schemeClr val="bg1"/>
              </a:solidFill>
            </a:endParaRPr>
          </a:p>
        </p:txBody>
      </p:sp>
      <p:pic>
        <p:nvPicPr>
          <p:cNvPr id="4" name="Picture 2">
            <a:extLst>
              <a:ext uri="{FF2B5EF4-FFF2-40B4-BE49-F238E27FC236}">
                <a16:creationId xmlns:a16="http://schemas.microsoft.com/office/drawing/2014/main" id="{A60A8D86-BAEA-52A4-266B-BD262BC5B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899850"/>
            <a:ext cx="30480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13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800" b="0" i="0" u="none" strike="noStrike" kern="1200" cap="none" spc="0" normalizeH="0" baseline="0" noProof="0" dirty="0">
              <a:ln>
                <a:noFill/>
              </a:ln>
              <a:solidFill>
                <a:srgbClr val="00539B"/>
              </a:solidFill>
              <a:effectLst/>
              <a:uLnTx/>
              <a:uFillTx/>
              <a:latin typeface="Franklin Gothic Book"/>
              <a:ea typeface="ＭＳ Ｐゴシック" charset="0"/>
            </a:endParaRPr>
          </a:p>
        </p:txBody>
      </p:sp>
      <p:sp>
        <p:nvSpPr>
          <p:cNvPr id="11" name="TextBox 10">
            <a:extLst>
              <a:ext uri="{FF2B5EF4-FFF2-40B4-BE49-F238E27FC236}">
                <a16:creationId xmlns:a16="http://schemas.microsoft.com/office/drawing/2014/main" id="{DE402509-0B4F-C84E-ABC9-21DEE5AF1310}"/>
              </a:ext>
            </a:extLst>
          </p:cNvPr>
          <p:cNvSpPr txBox="1"/>
          <p:nvPr/>
        </p:nvSpPr>
        <p:spPr>
          <a:xfrm>
            <a:off x="574973" y="127614"/>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noProof="0" dirty="0">
                <a:solidFill>
                  <a:srgbClr val="00AE9E"/>
                </a:solidFill>
                <a:latin typeface="Franklin Gothic Book"/>
                <a:ea typeface="Lato"/>
                <a:cs typeface="Lato"/>
              </a:rPr>
              <a:t>Table of Contents</a:t>
            </a:r>
            <a:endParaRPr lang="en-US" sz="2800" b="1" i="0" u="none" strike="noStrike" kern="1200" cap="none" spc="0" normalizeH="0" baseline="0" noProof="0" dirty="0">
              <a:ln>
                <a:noFill/>
              </a:ln>
              <a:solidFill>
                <a:srgbClr val="00AE9E"/>
              </a:solidFill>
              <a:effectLst/>
              <a:uLnTx/>
              <a:uFillTx/>
              <a:latin typeface="Franklin Gothic Book"/>
              <a:ea typeface="Lato"/>
              <a:cs typeface="Lato"/>
            </a:endParaRPr>
          </a:p>
        </p:txBody>
      </p:sp>
      <p:sp>
        <p:nvSpPr>
          <p:cNvPr id="19" name="Hexagon 18"/>
          <p:cNvSpPr/>
          <p:nvPr/>
        </p:nvSpPr>
        <p:spPr>
          <a:xfrm>
            <a:off x="656735" y="1083638"/>
            <a:ext cx="722804" cy="51397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latin typeface="Franklin Gothic ATF"/>
              </a:rPr>
              <a:t>1</a:t>
            </a:r>
          </a:p>
        </p:txBody>
      </p:sp>
      <p:sp>
        <p:nvSpPr>
          <p:cNvPr id="21" name="TextBox 20">
            <a:extLst>
              <a:ext uri="{FF2B5EF4-FFF2-40B4-BE49-F238E27FC236}">
                <a16:creationId xmlns:a16="http://schemas.microsoft.com/office/drawing/2014/main" id="{B47B547B-72DD-F249-8236-F669874A6316}"/>
              </a:ext>
            </a:extLst>
          </p:cNvPr>
          <p:cNvSpPr txBox="1"/>
          <p:nvPr/>
        </p:nvSpPr>
        <p:spPr>
          <a:xfrm>
            <a:off x="1560258" y="1091862"/>
            <a:ext cx="9960265" cy="523220"/>
          </a:xfrm>
          <a:prstGeom prst="rect">
            <a:avLst/>
          </a:prstGeom>
          <a:noFill/>
        </p:spPr>
        <p:txBody>
          <a:bodyPr wrap="square" rtlCol="0">
            <a:spAutoFit/>
          </a:bodyPr>
          <a:lstStyle/>
          <a:p>
            <a:r>
              <a:rPr lang="en-GB" sz="2800" b="1" dirty="0">
                <a:solidFill>
                  <a:srgbClr val="0079C1"/>
                </a:solidFill>
                <a:latin typeface="Franklin Gothic ATF"/>
                <a:cs typeface="Arial" panose="020B0604020202020204" pitchFamily="34" charset="0"/>
              </a:rPr>
              <a:t>Our approach: WHAT &amp; HOW</a:t>
            </a:r>
          </a:p>
        </p:txBody>
      </p:sp>
      <p:sp>
        <p:nvSpPr>
          <p:cNvPr id="25" name="Hexagon 24"/>
          <p:cNvSpPr/>
          <p:nvPr/>
        </p:nvSpPr>
        <p:spPr>
          <a:xfrm>
            <a:off x="656735" y="2315697"/>
            <a:ext cx="722804" cy="51397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latin typeface="Franklin Gothic ATF"/>
              </a:rPr>
              <a:t>2</a:t>
            </a:r>
          </a:p>
        </p:txBody>
      </p:sp>
      <p:sp>
        <p:nvSpPr>
          <p:cNvPr id="26" name="TextBox 25">
            <a:extLst>
              <a:ext uri="{FF2B5EF4-FFF2-40B4-BE49-F238E27FC236}">
                <a16:creationId xmlns:a16="http://schemas.microsoft.com/office/drawing/2014/main" id="{B47B547B-72DD-F249-8236-F669874A6316}"/>
              </a:ext>
            </a:extLst>
          </p:cNvPr>
          <p:cNvSpPr txBox="1"/>
          <p:nvPr/>
        </p:nvSpPr>
        <p:spPr>
          <a:xfrm>
            <a:off x="1560258" y="2323921"/>
            <a:ext cx="9960265" cy="523220"/>
          </a:xfrm>
          <a:prstGeom prst="rect">
            <a:avLst/>
          </a:prstGeom>
          <a:noFill/>
        </p:spPr>
        <p:txBody>
          <a:bodyPr wrap="square" rtlCol="0">
            <a:spAutoFit/>
          </a:bodyPr>
          <a:lstStyle/>
          <a:p>
            <a:r>
              <a:rPr lang="en-GB" sz="2800" b="1" dirty="0">
                <a:solidFill>
                  <a:srgbClr val="0079C1"/>
                </a:solidFill>
                <a:latin typeface="Franklin Gothic ATF"/>
                <a:cs typeface="Arial" panose="020B0604020202020204" pitchFamily="34" charset="0"/>
              </a:rPr>
              <a:t>A “challenging” example…</a:t>
            </a:r>
          </a:p>
        </p:txBody>
      </p:sp>
      <p:sp>
        <p:nvSpPr>
          <p:cNvPr id="5" name="Hexagon 4">
            <a:extLst>
              <a:ext uri="{FF2B5EF4-FFF2-40B4-BE49-F238E27FC236}">
                <a16:creationId xmlns:a16="http://schemas.microsoft.com/office/drawing/2014/main" id="{5C1F240F-97B6-67FC-576D-9955D7D2DA7A}"/>
              </a:ext>
            </a:extLst>
          </p:cNvPr>
          <p:cNvSpPr/>
          <p:nvPr/>
        </p:nvSpPr>
        <p:spPr>
          <a:xfrm>
            <a:off x="660050" y="3640919"/>
            <a:ext cx="722804" cy="51397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latin typeface="Franklin Gothic ATF"/>
              </a:rPr>
              <a:t>3</a:t>
            </a:r>
          </a:p>
        </p:txBody>
      </p:sp>
      <p:sp>
        <p:nvSpPr>
          <p:cNvPr id="6" name="TextBox 5">
            <a:extLst>
              <a:ext uri="{FF2B5EF4-FFF2-40B4-BE49-F238E27FC236}">
                <a16:creationId xmlns:a16="http://schemas.microsoft.com/office/drawing/2014/main" id="{FE9C9448-5E66-C814-552D-F7294E8C4098}"/>
              </a:ext>
            </a:extLst>
          </p:cNvPr>
          <p:cNvSpPr txBox="1"/>
          <p:nvPr/>
        </p:nvSpPr>
        <p:spPr>
          <a:xfrm>
            <a:off x="1563573" y="3649143"/>
            <a:ext cx="9960265" cy="523220"/>
          </a:xfrm>
          <a:prstGeom prst="rect">
            <a:avLst/>
          </a:prstGeom>
          <a:noFill/>
        </p:spPr>
        <p:txBody>
          <a:bodyPr wrap="square" rtlCol="0">
            <a:spAutoFit/>
          </a:bodyPr>
          <a:lstStyle/>
          <a:p>
            <a:r>
              <a:rPr lang="en-GB" sz="2800" b="1" dirty="0">
                <a:solidFill>
                  <a:srgbClr val="0079C1"/>
                </a:solidFill>
                <a:latin typeface="Franklin Gothic ATF"/>
                <a:cs typeface="Arial" panose="020B0604020202020204" pitchFamily="34" charset="0"/>
              </a:rPr>
              <a:t>What we have learned… and what’s next?</a:t>
            </a:r>
          </a:p>
        </p:txBody>
      </p:sp>
    </p:spTree>
    <p:extLst>
      <p:ext uri="{BB962C8B-B14F-4D97-AF65-F5344CB8AC3E}">
        <p14:creationId xmlns:p14="http://schemas.microsoft.com/office/powerpoint/2010/main" val="226118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800" b="0" i="0" u="none" strike="noStrike" kern="1200" cap="none" spc="0" normalizeH="0" baseline="0" noProof="0" dirty="0">
              <a:ln>
                <a:noFill/>
              </a:ln>
              <a:solidFill>
                <a:srgbClr val="00539B"/>
              </a:solidFill>
              <a:effectLst/>
              <a:uLnTx/>
              <a:uFillTx/>
              <a:latin typeface="Franklin Gothic Book"/>
              <a:ea typeface="ＭＳ Ｐゴシック" charset="0"/>
            </a:endParaRPr>
          </a:p>
        </p:txBody>
      </p:sp>
      <p:sp>
        <p:nvSpPr>
          <p:cNvPr id="11" name="TextBox 10">
            <a:extLst>
              <a:ext uri="{FF2B5EF4-FFF2-40B4-BE49-F238E27FC236}">
                <a16:creationId xmlns:a16="http://schemas.microsoft.com/office/drawing/2014/main" id="{DE402509-0B4F-C84E-ABC9-21DEE5AF1310}"/>
              </a:ext>
            </a:extLst>
          </p:cNvPr>
          <p:cNvSpPr txBox="1"/>
          <p:nvPr/>
        </p:nvSpPr>
        <p:spPr>
          <a:xfrm>
            <a:off x="1172819" y="117675"/>
            <a:ext cx="861048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noProof="0" dirty="0">
                <a:solidFill>
                  <a:srgbClr val="00AE9E"/>
                </a:solidFill>
                <a:latin typeface="Franklin Gothic Book"/>
                <a:ea typeface="Lato"/>
                <a:cs typeface="Lato"/>
              </a:rPr>
              <a:t>Our approach: WHAT &amp; HOW</a:t>
            </a:r>
          </a:p>
        </p:txBody>
      </p:sp>
      <p:sp>
        <p:nvSpPr>
          <p:cNvPr id="19" name="Hexagon 18"/>
          <p:cNvSpPr/>
          <p:nvPr/>
        </p:nvSpPr>
        <p:spPr>
          <a:xfrm>
            <a:off x="675860" y="189117"/>
            <a:ext cx="514837" cy="37741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latin typeface="Franklin Gothic ATF"/>
              </a:rPr>
              <a:t>1</a:t>
            </a:r>
          </a:p>
        </p:txBody>
      </p:sp>
      <p:sp>
        <p:nvSpPr>
          <p:cNvPr id="2" name="Freeform: Shape 5">
            <a:extLst>
              <a:ext uri="{FF2B5EF4-FFF2-40B4-BE49-F238E27FC236}">
                <a16:creationId xmlns:a16="http://schemas.microsoft.com/office/drawing/2014/main" id="{1662CBDB-E07B-AE73-E7A3-668734E29C39}"/>
              </a:ext>
            </a:extLst>
          </p:cNvPr>
          <p:cNvSpPr/>
          <p:nvPr/>
        </p:nvSpPr>
        <p:spPr>
          <a:xfrm>
            <a:off x="719757" y="3115965"/>
            <a:ext cx="2342543" cy="2703135"/>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chemeClr val="accent3">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marL="0" marR="0" lvl="0" indent="0" algn="ctr" defTabSz="889000" rtl="0" eaLnBrk="1" fontAlgn="auto" latinLnBrk="0" hangingPunct="1">
              <a:spcBef>
                <a:spcPct val="0"/>
              </a:spcBef>
              <a:spcAft>
                <a:spcPts val="0"/>
              </a:spcAft>
              <a:buClrTx/>
              <a:buSzTx/>
              <a:buFontTx/>
              <a:buNone/>
              <a:tabLst/>
              <a:defRPr/>
            </a:pPr>
            <a:r>
              <a:rPr lang="en-US" sz="2000" b="1" dirty="0">
                <a:solidFill>
                  <a:schemeClr val="accent6"/>
                </a:solidFill>
                <a:latin typeface="Arial"/>
              </a:rPr>
              <a:t>Systemic Review</a:t>
            </a:r>
            <a:br>
              <a:rPr kumimoji="0" lang="en-US" sz="1600" b="1" i="0" u="none" strike="noStrike" kern="1200" cap="none" spc="0" normalizeH="0" baseline="0" noProof="0" dirty="0">
                <a:ln>
                  <a:noFill/>
                </a:ln>
                <a:solidFill>
                  <a:schemeClr val="accent6"/>
                </a:solidFill>
                <a:effectLst/>
                <a:uLnTx/>
                <a:uFillTx/>
                <a:latin typeface="Arial"/>
                <a:ea typeface="+mn-ea"/>
                <a:cs typeface="+mn-cs"/>
              </a:rPr>
            </a:br>
            <a:endParaRPr kumimoji="0" lang="en-US" sz="1600" b="1" i="0" u="none" strike="noStrike" kern="1200" cap="none" spc="0" normalizeH="0" baseline="0" noProof="0" dirty="0">
              <a:ln>
                <a:noFill/>
              </a:ln>
              <a:solidFill>
                <a:schemeClr val="accent6"/>
              </a:solidFill>
              <a:effectLst/>
              <a:uLnTx/>
              <a:uFillTx/>
              <a:latin typeface="Arial"/>
              <a:ea typeface="+mn-ea"/>
              <a:cs typeface="+mn-cs"/>
            </a:endParaRPr>
          </a:p>
          <a:p>
            <a:pPr marL="0" marR="0" lvl="0" indent="0" algn="ctr" defTabSz="889000" rtl="0" eaLnBrk="1" fontAlgn="auto" latinLnBrk="0" hangingPunct="1">
              <a:spcBef>
                <a:spcPct val="0"/>
              </a:spcBef>
              <a:spcAft>
                <a:spcPts val="0"/>
              </a:spcAft>
              <a:buClrTx/>
              <a:buSzTx/>
              <a:buFontTx/>
              <a:buNone/>
              <a:tabLst/>
              <a:defRPr/>
            </a:pPr>
            <a:r>
              <a:rPr kumimoji="0" lang="en-US" sz="1600" b="0" i="0" u="none" strike="noStrike" kern="1200" cap="none" spc="0" normalizeH="0" baseline="0" noProof="0" dirty="0">
                <a:ln>
                  <a:noFill/>
                </a:ln>
                <a:solidFill>
                  <a:schemeClr val="accent6"/>
                </a:solidFill>
                <a:effectLst/>
                <a:uLnTx/>
                <a:uFillTx/>
                <a:latin typeface="Arial"/>
                <a:ea typeface="+mn-ea"/>
                <a:cs typeface="+mn-cs"/>
              </a:rPr>
              <a:t>Info Note to inform the Board on specific topics </a:t>
            </a:r>
            <a:r>
              <a:rPr lang="en-US" sz="1600" dirty="0">
                <a:solidFill>
                  <a:schemeClr val="accent6"/>
                </a:solidFill>
                <a:latin typeface="Arial"/>
              </a:rPr>
              <a:t>due to internal discussion</a:t>
            </a:r>
            <a:endParaRPr kumimoji="0" lang="en-US" sz="1600" b="0" i="0" u="none" strike="noStrike" kern="1200" cap="none" spc="0" normalizeH="0" baseline="0" noProof="0" dirty="0">
              <a:ln>
                <a:noFill/>
              </a:ln>
              <a:solidFill>
                <a:schemeClr val="accent6"/>
              </a:solidFill>
              <a:effectLst/>
              <a:highlight>
                <a:srgbClr val="FFFF00"/>
              </a:highlight>
              <a:uLnTx/>
              <a:uFillTx/>
              <a:latin typeface="Arial"/>
              <a:ea typeface="+mn-ea"/>
              <a:cs typeface="+mn-cs"/>
            </a:endParaRPr>
          </a:p>
        </p:txBody>
      </p:sp>
      <p:sp>
        <p:nvSpPr>
          <p:cNvPr id="4" name="Freeform: Shape 6">
            <a:extLst>
              <a:ext uri="{FF2B5EF4-FFF2-40B4-BE49-F238E27FC236}">
                <a16:creationId xmlns:a16="http://schemas.microsoft.com/office/drawing/2014/main" id="{AFB7F939-CE50-A510-7498-81D1D1CB8F83}"/>
              </a:ext>
            </a:extLst>
          </p:cNvPr>
          <p:cNvSpPr/>
          <p:nvPr/>
        </p:nvSpPr>
        <p:spPr>
          <a:xfrm>
            <a:off x="5782084" y="3114800"/>
            <a:ext cx="2342543" cy="2703133"/>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marL="0" marR="0" lvl="0" indent="0" algn="ctr" defTabSz="889000" rtl="0" eaLnBrk="1" fontAlgn="auto" latinLnBrk="0" hangingPunct="1">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Meta Evaluation</a:t>
            </a:r>
          </a:p>
          <a:p>
            <a:pPr marL="0" marR="0" lvl="0" indent="0" algn="ctr" defTabSz="889000" rtl="0" eaLnBrk="1" fontAlgn="auto" latinLnBrk="0" hangingPunct="1">
              <a:spcBef>
                <a:spcPct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889000" rtl="0" eaLnBrk="1" fontAlgn="auto" latinLnBrk="0" hangingPunct="1">
              <a:spcBef>
                <a:spcPct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 An evaluation </a:t>
            </a:r>
          </a:p>
          <a:p>
            <a:pPr marL="0" marR="0" lvl="0" indent="0" algn="ctr" defTabSz="889000" rtl="0" eaLnBrk="1" fontAlgn="auto" latinLnBrk="0" hangingPunct="1">
              <a:spcBef>
                <a:spcPct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of evaluations, </a:t>
            </a:r>
          </a:p>
          <a:p>
            <a:pPr marL="0" marR="0" lvl="0" indent="0" algn="ctr" defTabSz="889000" rtl="0" eaLnBrk="1" fontAlgn="auto" latinLnBrk="0" hangingPunct="1">
              <a:spcBef>
                <a:spcPct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aggregates </a:t>
            </a:r>
          </a:p>
          <a:p>
            <a:pPr marL="0" marR="0" lvl="0" indent="0" algn="ctr" defTabSz="889000" rtl="0" eaLnBrk="1" fontAlgn="auto" latinLnBrk="0" hangingPunct="1">
              <a:spcBef>
                <a:spcPct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findings from </a:t>
            </a:r>
          </a:p>
          <a:p>
            <a:pPr marL="0" marR="0" lvl="0" indent="0" algn="ctr" defTabSz="889000" rtl="0" eaLnBrk="1" fontAlgn="auto" latinLnBrk="0" hangingPunct="1">
              <a:spcBef>
                <a:spcPct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 series of </a:t>
            </a:r>
          </a:p>
          <a:p>
            <a:pPr marL="0" marR="0" lvl="0" indent="0" algn="ctr" defTabSz="889000" rtl="0" eaLnBrk="1" fontAlgn="auto" latinLnBrk="0" hangingPunct="1">
              <a:spcBef>
                <a:spcPct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evaluations</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Freeform: Shape 8">
            <a:extLst>
              <a:ext uri="{FF2B5EF4-FFF2-40B4-BE49-F238E27FC236}">
                <a16:creationId xmlns:a16="http://schemas.microsoft.com/office/drawing/2014/main" id="{68C6DEB0-46CA-9CC8-4A88-93EEFCC9CC26}"/>
              </a:ext>
            </a:extLst>
          </p:cNvPr>
          <p:cNvSpPr/>
          <p:nvPr/>
        </p:nvSpPr>
        <p:spPr>
          <a:xfrm>
            <a:off x="719757" y="1303930"/>
            <a:ext cx="9905999" cy="1002455"/>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mn-cs"/>
              </a:rPr>
              <a:t>IEvD</a:t>
            </a:r>
            <a:r>
              <a:rPr kumimoji="0" lang="en-US" sz="2400" b="1" i="0" u="none" strike="noStrike" kern="1200" cap="none" spc="0" normalizeH="0" baseline="0" noProof="0" dirty="0">
                <a:ln>
                  <a:noFill/>
                </a:ln>
                <a:solidFill>
                  <a:srgbClr val="FFFFFF"/>
                </a:solidFill>
                <a:effectLst/>
                <a:uLnTx/>
                <a:uFillTx/>
                <a:latin typeface="Arial"/>
                <a:ea typeface="+mn-ea"/>
                <a:cs typeface="+mn-cs"/>
              </a:rPr>
              <a:t> Evaluation Synthesis approach: still WIP</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Isosceles Triangle 7">
            <a:extLst>
              <a:ext uri="{FF2B5EF4-FFF2-40B4-BE49-F238E27FC236}">
                <a16:creationId xmlns:a16="http://schemas.microsoft.com/office/drawing/2014/main" id="{657FAB84-0B2D-E49B-C996-90155B252102}"/>
              </a:ext>
            </a:extLst>
          </p:cNvPr>
          <p:cNvSpPr/>
          <p:nvPr/>
        </p:nvSpPr>
        <p:spPr>
          <a:xfrm>
            <a:off x="2181186" y="2587238"/>
            <a:ext cx="1086928" cy="2655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AEE85445-645E-F1F9-B99B-24E095AEEE0E}"/>
              </a:ext>
            </a:extLst>
          </p:cNvPr>
          <p:cNvSpPr/>
          <p:nvPr/>
        </p:nvSpPr>
        <p:spPr>
          <a:xfrm>
            <a:off x="4997746" y="2587238"/>
            <a:ext cx="1086928" cy="2655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69BD782E-438A-739B-EE5C-CBF787870FD9}"/>
              </a:ext>
            </a:extLst>
          </p:cNvPr>
          <p:cNvSpPr/>
          <p:nvPr/>
        </p:nvSpPr>
        <p:spPr>
          <a:xfrm>
            <a:off x="7814306" y="2587238"/>
            <a:ext cx="1086928" cy="2655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6">
            <a:extLst>
              <a:ext uri="{FF2B5EF4-FFF2-40B4-BE49-F238E27FC236}">
                <a16:creationId xmlns:a16="http://schemas.microsoft.com/office/drawing/2014/main" id="{B344CC4C-F7D6-092A-2221-F06EA00F61A1}"/>
              </a:ext>
            </a:extLst>
          </p:cNvPr>
          <p:cNvSpPr/>
          <p:nvPr/>
        </p:nvSpPr>
        <p:spPr>
          <a:xfrm>
            <a:off x="3261080" y="3117296"/>
            <a:ext cx="2342543" cy="2703133"/>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marL="0" marR="0" lvl="0" indent="0" algn="ctr" defTabSz="889000" rtl="0" eaLnBrk="1" fontAlgn="auto" latinLnBrk="0" hangingPunct="1">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Realist </a:t>
            </a:r>
          </a:p>
          <a:p>
            <a:pPr marL="0" marR="0" lvl="0" indent="0" algn="ctr" defTabSz="889000" rtl="0" eaLnBrk="1" fontAlgn="auto" latinLnBrk="0" hangingPunct="1">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Synthesis</a:t>
            </a:r>
          </a:p>
          <a:p>
            <a:pPr marL="0" marR="0" lvl="0" indent="0" algn="ctr" defTabSz="889000" rtl="0" eaLnBrk="1" fontAlgn="auto" latinLnBrk="0" hangingPunct="1">
              <a:spcBef>
                <a:spcPct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889000" rtl="0" eaLnBrk="1" fontAlgn="auto" latinLnBrk="0" hangingPunct="1">
              <a:spcBef>
                <a:spcPct val="0"/>
              </a:spcBef>
              <a:spcAft>
                <a:spcPts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a:ea typeface="+mn-ea"/>
                <a:cs typeface="+mn-cs"/>
              </a:rPr>
              <a:t>Look systematically across the evidence base</a:t>
            </a:r>
            <a:r>
              <a:rPr lang="en-US" sz="1600" dirty="0">
                <a:solidFill>
                  <a:srgbClr val="FFFFFF"/>
                </a:solidFill>
                <a:latin typeface="Arial"/>
              </a:rPr>
              <a:t> (i.e. “SCF series of notes”)</a:t>
            </a:r>
            <a:endParaRPr kumimoji="0" lang="en-GB" sz="160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Freeform: Shape 5">
            <a:extLst>
              <a:ext uri="{FF2B5EF4-FFF2-40B4-BE49-F238E27FC236}">
                <a16:creationId xmlns:a16="http://schemas.microsoft.com/office/drawing/2014/main" id="{0C21A03D-38F8-7A2E-B228-C8762420BB8A}"/>
              </a:ext>
            </a:extLst>
          </p:cNvPr>
          <p:cNvSpPr/>
          <p:nvPr/>
        </p:nvSpPr>
        <p:spPr>
          <a:xfrm>
            <a:off x="8283213" y="3114800"/>
            <a:ext cx="2342543" cy="2703135"/>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marL="0" marR="0" lvl="0" indent="0" algn="ctr" defTabSz="889000" rtl="0" eaLnBrk="1" fontAlgn="auto" latinLnBrk="0" hangingPunct="1">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“Connecting the Dots”</a:t>
            </a:r>
            <a:br>
              <a:rPr kumimoji="0" lang="en-US" sz="1600" b="1" i="0" u="none" strike="noStrike" kern="1200" cap="none" spc="0" normalizeH="0" baseline="0" noProof="0" dirty="0">
                <a:ln>
                  <a:noFill/>
                </a:ln>
                <a:solidFill>
                  <a:srgbClr val="FFFFFF"/>
                </a:solidFill>
                <a:effectLst/>
                <a:uLnTx/>
                <a:uFillTx/>
                <a:latin typeface="Arial"/>
                <a:ea typeface="+mn-ea"/>
                <a:cs typeface="+mn-cs"/>
              </a:rPr>
            </a:b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889000" rtl="0" eaLnBrk="1" fontAlgn="auto" latinLnBrk="0" hangingPunct="1">
              <a:spcBef>
                <a:spcPct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Selected collection of evaluation findings emerging from evaluation work across the development arena</a:t>
            </a:r>
            <a:endParaRPr kumimoji="0" lang="en-US" sz="1600" b="0" i="0" u="none" strike="noStrike" kern="1200" cap="none" spc="0" normalizeH="0" baseline="0" noProof="0" dirty="0">
              <a:ln>
                <a:noFill/>
              </a:ln>
              <a:solidFill>
                <a:schemeClr val="accent6"/>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174618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800" b="0" i="0" u="none" strike="noStrike" kern="1200" cap="none" spc="0" normalizeH="0" baseline="0" noProof="0" dirty="0">
              <a:ln>
                <a:noFill/>
              </a:ln>
              <a:solidFill>
                <a:srgbClr val="00539B"/>
              </a:solidFill>
              <a:effectLst/>
              <a:uLnTx/>
              <a:uFillTx/>
              <a:latin typeface="Franklin Gothic Book"/>
              <a:ea typeface="ＭＳ Ｐゴシック" charset="0"/>
            </a:endParaRPr>
          </a:p>
        </p:txBody>
      </p:sp>
      <p:sp>
        <p:nvSpPr>
          <p:cNvPr id="11" name="TextBox 10">
            <a:extLst>
              <a:ext uri="{FF2B5EF4-FFF2-40B4-BE49-F238E27FC236}">
                <a16:creationId xmlns:a16="http://schemas.microsoft.com/office/drawing/2014/main" id="{DE402509-0B4F-C84E-ABC9-21DEE5AF1310}"/>
              </a:ext>
            </a:extLst>
          </p:cNvPr>
          <p:cNvSpPr txBox="1"/>
          <p:nvPr/>
        </p:nvSpPr>
        <p:spPr>
          <a:xfrm>
            <a:off x="1172819" y="117675"/>
            <a:ext cx="861048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noProof="0" dirty="0">
                <a:solidFill>
                  <a:srgbClr val="00AE9E"/>
                </a:solidFill>
                <a:latin typeface="Franklin Gothic Book"/>
                <a:ea typeface="Lato"/>
                <a:cs typeface="Lato"/>
              </a:rPr>
              <a:t>Our approach: WHAT &amp; HOW</a:t>
            </a:r>
          </a:p>
        </p:txBody>
      </p:sp>
      <p:sp>
        <p:nvSpPr>
          <p:cNvPr id="19" name="Hexagon 18"/>
          <p:cNvSpPr/>
          <p:nvPr/>
        </p:nvSpPr>
        <p:spPr>
          <a:xfrm>
            <a:off x="675860" y="189117"/>
            <a:ext cx="514837" cy="37741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latin typeface="Franklin Gothic ATF"/>
              </a:rPr>
              <a:t>1</a:t>
            </a:r>
          </a:p>
        </p:txBody>
      </p:sp>
      <p:pic>
        <p:nvPicPr>
          <p:cNvPr id="1026" name="Picture 2">
            <a:extLst>
              <a:ext uri="{FF2B5EF4-FFF2-40B4-BE49-F238E27FC236}">
                <a16:creationId xmlns:a16="http://schemas.microsoft.com/office/drawing/2014/main" id="{DAE18360-915C-7090-3E9D-0E7076B89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1276350"/>
            <a:ext cx="8791575"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ABB5E49-2D9B-CB3B-F7E1-BE799908557D}"/>
              </a:ext>
            </a:extLst>
          </p:cNvPr>
          <p:cNvSpPr/>
          <p:nvPr/>
        </p:nvSpPr>
        <p:spPr>
          <a:xfrm>
            <a:off x="6930191" y="1771050"/>
            <a:ext cx="3619099" cy="337846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Tree>
    <p:extLst>
      <p:ext uri="{BB962C8B-B14F-4D97-AF65-F5344CB8AC3E}">
        <p14:creationId xmlns:p14="http://schemas.microsoft.com/office/powerpoint/2010/main" val="428812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800" b="0" i="0" u="none" strike="noStrike" kern="1200" cap="none" spc="0" normalizeH="0" baseline="0" noProof="0" dirty="0">
              <a:ln>
                <a:noFill/>
              </a:ln>
              <a:solidFill>
                <a:srgbClr val="00539B"/>
              </a:solidFill>
              <a:effectLst/>
              <a:uLnTx/>
              <a:uFillTx/>
              <a:latin typeface="Franklin Gothic Book"/>
              <a:ea typeface="ＭＳ Ｐゴシック" charset="0"/>
            </a:endParaRPr>
          </a:p>
        </p:txBody>
      </p:sp>
      <p:sp>
        <p:nvSpPr>
          <p:cNvPr id="11" name="TextBox 10">
            <a:extLst>
              <a:ext uri="{FF2B5EF4-FFF2-40B4-BE49-F238E27FC236}">
                <a16:creationId xmlns:a16="http://schemas.microsoft.com/office/drawing/2014/main" id="{DE402509-0B4F-C84E-ABC9-21DEE5AF1310}"/>
              </a:ext>
            </a:extLst>
          </p:cNvPr>
          <p:cNvSpPr txBox="1"/>
          <p:nvPr/>
        </p:nvSpPr>
        <p:spPr>
          <a:xfrm>
            <a:off x="1172819" y="117675"/>
            <a:ext cx="861048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00AE9E"/>
                </a:solidFill>
                <a:latin typeface="Franklin Gothic Book"/>
                <a:ea typeface="Lato"/>
                <a:cs typeface="Lato"/>
              </a:rPr>
              <a:t>A “challenging” example…</a:t>
            </a:r>
            <a:endParaRPr lang="en-US" sz="2800" b="1" noProof="0" dirty="0">
              <a:solidFill>
                <a:srgbClr val="00AE9E"/>
              </a:solidFill>
              <a:latin typeface="Franklin Gothic Book"/>
              <a:ea typeface="Lato"/>
              <a:cs typeface="Lato"/>
            </a:endParaRPr>
          </a:p>
        </p:txBody>
      </p:sp>
      <p:sp>
        <p:nvSpPr>
          <p:cNvPr id="19" name="Hexagon 18"/>
          <p:cNvSpPr/>
          <p:nvPr/>
        </p:nvSpPr>
        <p:spPr>
          <a:xfrm>
            <a:off x="675860" y="189117"/>
            <a:ext cx="514837" cy="37741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latin typeface="Franklin Gothic ATF"/>
              </a:rPr>
              <a:t>2</a:t>
            </a:r>
          </a:p>
        </p:txBody>
      </p:sp>
      <p:pic>
        <p:nvPicPr>
          <p:cNvPr id="27" name="Picture 26">
            <a:extLst>
              <a:ext uri="{FF2B5EF4-FFF2-40B4-BE49-F238E27FC236}">
                <a16:creationId xmlns:a16="http://schemas.microsoft.com/office/drawing/2014/main" id="{4969E621-BC03-6732-40B4-2621F4BB66B0}"/>
              </a:ext>
            </a:extLst>
          </p:cNvPr>
          <p:cNvPicPr>
            <a:picLocks noChangeAspect="1"/>
          </p:cNvPicPr>
          <p:nvPr/>
        </p:nvPicPr>
        <p:blipFill>
          <a:blip r:embed="rId3"/>
          <a:stretch>
            <a:fillRect/>
          </a:stretch>
        </p:blipFill>
        <p:spPr>
          <a:xfrm>
            <a:off x="3272588" y="1891284"/>
            <a:ext cx="8829645" cy="4349055"/>
          </a:xfrm>
          <a:prstGeom prst="rect">
            <a:avLst/>
          </a:prstGeom>
        </p:spPr>
      </p:pic>
      <p:sp>
        <p:nvSpPr>
          <p:cNvPr id="34" name="TextBox 33">
            <a:extLst>
              <a:ext uri="{FF2B5EF4-FFF2-40B4-BE49-F238E27FC236}">
                <a16:creationId xmlns:a16="http://schemas.microsoft.com/office/drawing/2014/main" id="{B3E3D1DC-A9ED-3F8D-51E9-B7CA2D39B8FF}"/>
              </a:ext>
            </a:extLst>
          </p:cNvPr>
          <p:cNvSpPr txBox="1"/>
          <p:nvPr/>
        </p:nvSpPr>
        <p:spPr>
          <a:xfrm>
            <a:off x="480393" y="747487"/>
            <a:ext cx="8610488" cy="707886"/>
          </a:xfrm>
          <a:prstGeom prst="rect">
            <a:avLst/>
          </a:prstGeom>
          <a:noFill/>
        </p:spPr>
        <p:txBody>
          <a:bodyPr wrap="square">
            <a:spAutoFit/>
          </a:bodyPr>
          <a:lstStyle/>
          <a:p>
            <a:r>
              <a:rPr lang="en-GB" sz="2000" dirty="0">
                <a:solidFill>
                  <a:schemeClr val="accent6"/>
                </a:solidFill>
              </a:rPr>
              <a:t>A “realist synthesis” with elements of a “meta-evaluation”, aimed at synthetising around 90 evaluation products produced over the last decade</a:t>
            </a:r>
          </a:p>
        </p:txBody>
      </p:sp>
      <p:pic>
        <p:nvPicPr>
          <p:cNvPr id="36" name="Picture 35">
            <a:extLst>
              <a:ext uri="{FF2B5EF4-FFF2-40B4-BE49-F238E27FC236}">
                <a16:creationId xmlns:a16="http://schemas.microsoft.com/office/drawing/2014/main" id="{A5B4DB74-EE51-A0AB-8BE1-7F8842B21FB7}"/>
              </a:ext>
            </a:extLst>
          </p:cNvPr>
          <p:cNvPicPr>
            <a:picLocks noChangeAspect="1"/>
          </p:cNvPicPr>
          <p:nvPr/>
        </p:nvPicPr>
        <p:blipFill rotWithShape="1">
          <a:blip r:embed="rId4"/>
          <a:srcRect l="33918" t="14175" r="35117" b="16325"/>
          <a:stretch/>
        </p:blipFill>
        <p:spPr>
          <a:xfrm>
            <a:off x="99391" y="1879599"/>
            <a:ext cx="3085794" cy="4328696"/>
          </a:xfrm>
          <a:prstGeom prst="rect">
            <a:avLst/>
          </a:prstGeom>
        </p:spPr>
      </p:pic>
    </p:spTree>
    <p:extLst>
      <p:ext uri="{BB962C8B-B14F-4D97-AF65-F5344CB8AC3E}">
        <p14:creationId xmlns:p14="http://schemas.microsoft.com/office/powerpoint/2010/main" val="247698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800" b="0" i="0" u="none" strike="noStrike" kern="1200" cap="none" spc="0" normalizeH="0" baseline="0" noProof="0" dirty="0">
              <a:ln>
                <a:noFill/>
              </a:ln>
              <a:solidFill>
                <a:srgbClr val="00539B"/>
              </a:solidFill>
              <a:effectLst/>
              <a:uLnTx/>
              <a:uFillTx/>
              <a:latin typeface="Franklin Gothic Book"/>
              <a:ea typeface="ＭＳ Ｐゴシック" charset="0"/>
            </a:endParaRPr>
          </a:p>
        </p:txBody>
      </p:sp>
      <p:sp>
        <p:nvSpPr>
          <p:cNvPr id="11" name="TextBox 10">
            <a:extLst>
              <a:ext uri="{FF2B5EF4-FFF2-40B4-BE49-F238E27FC236}">
                <a16:creationId xmlns:a16="http://schemas.microsoft.com/office/drawing/2014/main" id="{DE402509-0B4F-C84E-ABC9-21DEE5AF1310}"/>
              </a:ext>
            </a:extLst>
          </p:cNvPr>
          <p:cNvSpPr txBox="1"/>
          <p:nvPr/>
        </p:nvSpPr>
        <p:spPr>
          <a:xfrm>
            <a:off x="1172819" y="117675"/>
            <a:ext cx="8610488" cy="95410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dirty="0">
                <a:solidFill>
                  <a:srgbClr val="00AE9E"/>
                </a:solidFill>
                <a:latin typeface="Franklin Gothic Book"/>
                <a:ea typeface="Lato"/>
                <a:cs typeface="Lato"/>
              </a:rPr>
              <a:t>What we have learned… and what’s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noProof="0" dirty="0">
              <a:solidFill>
                <a:srgbClr val="00AE9E"/>
              </a:solidFill>
              <a:latin typeface="Franklin Gothic Book"/>
              <a:ea typeface="Lato"/>
              <a:cs typeface="Lato"/>
            </a:endParaRPr>
          </a:p>
        </p:txBody>
      </p:sp>
      <p:sp>
        <p:nvSpPr>
          <p:cNvPr id="19" name="Hexagon 18"/>
          <p:cNvSpPr/>
          <p:nvPr/>
        </p:nvSpPr>
        <p:spPr>
          <a:xfrm>
            <a:off x="675860" y="189117"/>
            <a:ext cx="514837" cy="37741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latin typeface="Franklin Gothic ATF"/>
              </a:rPr>
              <a:t>3</a:t>
            </a:r>
          </a:p>
        </p:txBody>
      </p:sp>
      <p:sp>
        <p:nvSpPr>
          <p:cNvPr id="4" name="Rounded Rectangle 84">
            <a:extLst>
              <a:ext uri="{FF2B5EF4-FFF2-40B4-BE49-F238E27FC236}">
                <a16:creationId xmlns:a16="http://schemas.microsoft.com/office/drawing/2014/main" id="{5DC86169-C6C2-A566-DA40-7468AECCA92D}"/>
              </a:ext>
            </a:extLst>
          </p:cNvPr>
          <p:cNvSpPr/>
          <p:nvPr/>
        </p:nvSpPr>
        <p:spPr>
          <a:xfrm>
            <a:off x="5438795" y="832383"/>
            <a:ext cx="3828472" cy="3959644"/>
          </a:xfrm>
          <a:prstGeom prst="roundRect">
            <a:avLst>
              <a:gd name="adj" fmla="val 9618"/>
            </a:avLst>
          </a:prstGeom>
          <a:noFill/>
          <a:ln w="19050" cap="flat" cmpd="sng" algn="ctr">
            <a:solidFill>
              <a:schemeClr val="accent6"/>
            </a:solidFill>
            <a:prstDash val="sysDot"/>
            <a:miter lim="800000"/>
          </a:ln>
          <a:effectLst/>
        </p:spPr>
        <p:txBody>
          <a:bodyPr rtlCol="0" anchor="ctr"/>
          <a:lstStyle/>
          <a:p>
            <a:pPr marL="12700" marR="5080" lvl="0" indent="0" defTabSz="457200" eaLnBrk="1" fontAlgn="auto" latinLnBrk="0" hangingPunct="1">
              <a:lnSpc>
                <a:spcPct val="100000"/>
              </a:lnSpc>
              <a:spcBef>
                <a:spcPts val="100"/>
              </a:spcBef>
              <a:spcAft>
                <a:spcPts val="600"/>
              </a:spcAft>
              <a:buClr>
                <a:srgbClr val="00AE9E"/>
              </a:buClr>
              <a:buSzTx/>
              <a:buFontTx/>
              <a:buNone/>
              <a:tabLst/>
              <a:defRPr/>
            </a:pPr>
            <a:endParaRPr lang="en-GB" sz="2000" b="1" kern="0">
              <a:solidFill>
                <a:srgbClr val="000000"/>
              </a:solidFill>
              <a:latin typeface="Franklin Gothic ATF"/>
              <a:ea typeface="+mn-ea"/>
              <a:cs typeface="+mn-cs"/>
            </a:endParaRPr>
          </a:p>
        </p:txBody>
      </p:sp>
      <p:sp>
        <p:nvSpPr>
          <p:cNvPr id="5" name="Isosceles Triangle 4">
            <a:extLst>
              <a:ext uri="{FF2B5EF4-FFF2-40B4-BE49-F238E27FC236}">
                <a16:creationId xmlns:a16="http://schemas.microsoft.com/office/drawing/2014/main" id="{BFEEFD4C-F05C-5E4D-2F1C-BB88D3A664A8}"/>
              </a:ext>
            </a:extLst>
          </p:cNvPr>
          <p:cNvSpPr/>
          <p:nvPr/>
        </p:nvSpPr>
        <p:spPr>
          <a:xfrm rot="5400000">
            <a:off x="4806099" y="2660844"/>
            <a:ext cx="590550" cy="216405"/>
          </a:xfrm>
          <a:prstGeom prst="triangle">
            <a:avLst/>
          </a:prstGeom>
          <a:solidFill>
            <a:schemeClr val="accent1"/>
          </a:solidFill>
          <a:ln>
            <a:noFill/>
          </a:ln>
        </p:spPr>
        <p:txBody>
          <a:bodyPr rtlCol="0" anchor="ctr">
            <a:spAutoFit/>
          </a:bodyPr>
          <a:lstStyle/>
          <a:p>
            <a:pPr algn="l">
              <a:spcAft>
                <a:spcPts val="1800"/>
              </a:spcAft>
            </a:pPr>
            <a:endParaRPr lang="en-GB" sz="1800" b="1">
              <a:solidFill>
                <a:schemeClr val="accent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120A9F-B044-160D-E962-AEDC26E5EA1B}"/>
              </a:ext>
            </a:extLst>
          </p:cNvPr>
          <p:cNvSpPr txBox="1"/>
          <p:nvPr/>
        </p:nvSpPr>
        <p:spPr>
          <a:xfrm>
            <a:off x="5450031" y="929431"/>
            <a:ext cx="3722845" cy="386259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2000" dirty="0">
                <a:solidFill>
                  <a:schemeClr val="tx1">
                    <a:lumMod val="50000"/>
                  </a:schemeClr>
                </a:solidFill>
                <a:latin typeface="Arial" panose="020B0604020202020204" pitchFamily="34" charset="0"/>
                <a:cs typeface="Arial" panose="020B0604020202020204" pitchFamily="34" charset="0"/>
              </a:rPr>
              <a:t>Synthesis for the “sake of it”, questionable utility in synthesizing recent evidence</a:t>
            </a:r>
          </a:p>
          <a:p>
            <a:pPr marL="285750" indent="-285750">
              <a:spcAft>
                <a:spcPts val="1800"/>
              </a:spcAft>
              <a:buFont typeface="Arial" panose="020B0604020202020204" pitchFamily="34" charset="0"/>
              <a:buChar char="•"/>
            </a:pPr>
            <a:r>
              <a:rPr lang="en-GB" sz="2000" dirty="0">
                <a:solidFill>
                  <a:schemeClr val="tx1">
                    <a:lumMod val="50000"/>
                  </a:schemeClr>
                </a:solidFill>
                <a:latin typeface="Arial" panose="020B0604020202020204" pitchFamily="34" charset="0"/>
                <a:cs typeface="Arial" panose="020B0604020202020204" pitchFamily="34" charset="0"/>
              </a:rPr>
              <a:t>Evaluation evidence outdated by the time of the synthesis</a:t>
            </a:r>
          </a:p>
          <a:p>
            <a:pPr marL="285750" indent="-285750">
              <a:spcAft>
                <a:spcPts val="1800"/>
              </a:spcAft>
              <a:buFont typeface="Arial" panose="020B0604020202020204" pitchFamily="34" charset="0"/>
              <a:buChar char="•"/>
            </a:pPr>
            <a:r>
              <a:rPr lang="en-GB" sz="2000" dirty="0">
                <a:solidFill>
                  <a:schemeClr val="tx1">
                    <a:lumMod val="50000"/>
                  </a:schemeClr>
                </a:solidFill>
                <a:latin typeface="Arial" panose="020B0604020202020204" pitchFamily="34" charset="0"/>
                <a:cs typeface="Arial" panose="020B0604020202020204" pitchFamily="34" charset="0"/>
              </a:rPr>
              <a:t>Variability in the quality of evaluation reports</a:t>
            </a:r>
          </a:p>
          <a:p>
            <a:pPr marL="285750" indent="-285750">
              <a:spcAft>
                <a:spcPts val="1800"/>
              </a:spcAft>
              <a:buFont typeface="Arial" panose="020B0604020202020204" pitchFamily="34" charset="0"/>
              <a:buChar char="•"/>
            </a:pPr>
            <a:r>
              <a:rPr lang="en-GB" sz="2000" dirty="0">
                <a:solidFill>
                  <a:schemeClr val="tx1">
                    <a:lumMod val="50000"/>
                  </a:schemeClr>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E4446F1C-75C1-D385-8E44-79018B144E51}"/>
              </a:ext>
            </a:extLst>
          </p:cNvPr>
          <p:cNvSpPr txBox="1"/>
          <p:nvPr/>
        </p:nvSpPr>
        <p:spPr>
          <a:xfrm>
            <a:off x="2454443" y="5246767"/>
            <a:ext cx="7680960" cy="830997"/>
          </a:xfrm>
          <a:prstGeom prst="rect">
            <a:avLst/>
          </a:prstGeom>
          <a:noFill/>
        </p:spPr>
        <p:txBody>
          <a:bodyPr wrap="square">
            <a:spAutoFit/>
          </a:bodyPr>
          <a:lstStyle/>
          <a:p>
            <a:pPr>
              <a:spcAft>
                <a:spcPts val="1200"/>
              </a:spcAft>
            </a:pPr>
            <a:r>
              <a:rPr lang="en-GB" sz="2400" b="1" dirty="0">
                <a:solidFill>
                  <a:srgbClr val="C00000"/>
                </a:solidFill>
              </a:rPr>
              <a:t>What would be new, </a:t>
            </a:r>
            <a:r>
              <a:rPr lang="en-GB" sz="2400" b="1" i="1" dirty="0">
                <a:solidFill>
                  <a:srgbClr val="C00000"/>
                </a:solidFill>
              </a:rPr>
              <a:t>and concrete</a:t>
            </a:r>
            <a:r>
              <a:rPr lang="en-GB" sz="2400" b="1" dirty="0">
                <a:solidFill>
                  <a:srgbClr val="C00000"/>
                </a:solidFill>
              </a:rPr>
              <a:t>, opportunities enabled by generative AI for evaluation synthesis?</a:t>
            </a:r>
          </a:p>
        </p:txBody>
      </p:sp>
      <p:sp>
        <p:nvSpPr>
          <p:cNvPr id="10" name="Isosceles Triangle 9">
            <a:extLst>
              <a:ext uri="{FF2B5EF4-FFF2-40B4-BE49-F238E27FC236}">
                <a16:creationId xmlns:a16="http://schemas.microsoft.com/office/drawing/2014/main" id="{5AB15B88-F4DD-8ED3-D076-74909155CB8D}"/>
              </a:ext>
            </a:extLst>
          </p:cNvPr>
          <p:cNvSpPr/>
          <p:nvPr/>
        </p:nvSpPr>
        <p:spPr>
          <a:xfrm rot="16200000">
            <a:off x="4446099" y="2660844"/>
            <a:ext cx="590550" cy="216405"/>
          </a:xfrm>
          <a:prstGeom prst="triangle">
            <a:avLst/>
          </a:prstGeom>
          <a:solidFill>
            <a:schemeClr val="accent1"/>
          </a:solidFill>
          <a:ln>
            <a:noFill/>
          </a:ln>
        </p:spPr>
        <p:txBody>
          <a:bodyPr rtlCol="0" anchor="ctr">
            <a:spAutoFit/>
          </a:bodyPr>
          <a:lstStyle/>
          <a:p>
            <a:pPr algn="l">
              <a:spcAft>
                <a:spcPts val="1800"/>
              </a:spcAft>
            </a:pPr>
            <a:endParaRPr lang="en-GB" sz="1800" b="1">
              <a:solidFill>
                <a:schemeClr val="accent6"/>
              </a:solidFill>
              <a:latin typeface="Arial" panose="020B0604020202020204" pitchFamily="34" charset="0"/>
              <a:cs typeface="Arial" panose="020B0604020202020204" pitchFamily="34" charset="0"/>
            </a:endParaRPr>
          </a:p>
        </p:txBody>
      </p:sp>
      <p:sp>
        <p:nvSpPr>
          <p:cNvPr id="13" name="Rounded Rectangle 84">
            <a:extLst>
              <a:ext uri="{FF2B5EF4-FFF2-40B4-BE49-F238E27FC236}">
                <a16:creationId xmlns:a16="http://schemas.microsoft.com/office/drawing/2014/main" id="{FC26AAC0-AC21-8886-E5AA-C44D725C13D5}"/>
              </a:ext>
            </a:extLst>
          </p:cNvPr>
          <p:cNvSpPr/>
          <p:nvPr/>
        </p:nvSpPr>
        <p:spPr>
          <a:xfrm>
            <a:off x="570273" y="832383"/>
            <a:ext cx="3828472" cy="3959644"/>
          </a:xfrm>
          <a:prstGeom prst="roundRect">
            <a:avLst>
              <a:gd name="adj" fmla="val 9618"/>
            </a:avLst>
          </a:prstGeom>
          <a:noFill/>
          <a:ln w="19050" cap="flat" cmpd="sng" algn="ctr">
            <a:solidFill>
              <a:srgbClr val="00AE9E"/>
            </a:solidFill>
            <a:prstDash val="sysDot"/>
            <a:miter lim="800000"/>
          </a:ln>
          <a:effectLst/>
        </p:spPr>
        <p:txBody>
          <a:bodyPr rtlCol="0" anchor="ctr"/>
          <a:lstStyle/>
          <a:p>
            <a:pPr marL="12700" marR="5080" lvl="0" indent="0" defTabSz="457200" eaLnBrk="1" fontAlgn="auto" latinLnBrk="0" hangingPunct="1">
              <a:lnSpc>
                <a:spcPct val="100000"/>
              </a:lnSpc>
              <a:spcBef>
                <a:spcPts val="100"/>
              </a:spcBef>
              <a:spcAft>
                <a:spcPts val="600"/>
              </a:spcAft>
              <a:buClr>
                <a:srgbClr val="00AE9E"/>
              </a:buClr>
              <a:buSzTx/>
              <a:buFontTx/>
              <a:buNone/>
              <a:tabLst/>
              <a:defRPr/>
            </a:pPr>
            <a:endParaRPr lang="en-GB" sz="2000" b="1" kern="0">
              <a:solidFill>
                <a:srgbClr val="000000"/>
              </a:solidFill>
              <a:latin typeface="Franklin Gothic ATF"/>
              <a:ea typeface="+mn-ea"/>
              <a:cs typeface="+mn-cs"/>
            </a:endParaRPr>
          </a:p>
        </p:txBody>
      </p:sp>
      <p:sp>
        <p:nvSpPr>
          <p:cNvPr id="14" name="TextBox 13">
            <a:extLst>
              <a:ext uri="{FF2B5EF4-FFF2-40B4-BE49-F238E27FC236}">
                <a16:creationId xmlns:a16="http://schemas.microsoft.com/office/drawing/2014/main" id="{2AE4E9A2-1296-087D-E6B5-A07A95095CC4}"/>
              </a:ext>
            </a:extLst>
          </p:cNvPr>
          <p:cNvSpPr txBox="1"/>
          <p:nvPr/>
        </p:nvSpPr>
        <p:spPr>
          <a:xfrm>
            <a:off x="581509" y="929431"/>
            <a:ext cx="3757966" cy="355481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Further strengthen the use of evaluation findings</a:t>
            </a:r>
          </a:p>
          <a:p>
            <a:pPr marL="285750" indent="-285750">
              <a:spcAft>
                <a:spcPts val="1800"/>
              </a:spcAft>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Promote learning and a deeper reflection of a particular topic </a:t>
            </a:r>
          </a:p>
          <a:p>
            <a:pPr marL="285750" indent="-285750">
              <a:spcAft>
                <a:spcPts val="1800"/>
              </a:spcAft>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Contribute to decision-making processes in an effective and efficient way</a:t>
            </a:r>
          </a:p>
          <a:p>
            <a:pPr marL="285750" indent="-285750">
              <a:spcAft>
                <a:spcPts val="1800"/>
              </a:spcAft>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a:t>
            </a:r>
          </a:p>
        </p:txBody>
      </p:sp>
      <p:pic>
        <p:nvPicPr>
          <p:cNvPr id="16" name="Graphic 15" descr="Angel face outline outline">
            <a:extLst>
              <a:ext uri="{FF2B5EF4-FFF2-40B4-BE49-F238E27FC236}">
                <a16:creationId xmlns:a16="http://schemas.microsoft.com/office/drawing/2014/main" id="{F53A542D-07E1-4A00-F3E4-F808CB95B9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894" y="739662"/>
            <a:ext cx="288000" cy="288000"/>
          </a:xfrm>
          <a:prstGeom prst="rect">
            <a:avLst/>
          </a:prstGeom>
        </p:spPr>
      </p:pic>
      <p:pic>
        <p:nvPicPr>
          <p:cNvPr id="18" name="Graphic 17" descr="Angry face outline outline">
            <a:extLst>
              <a:ext uri="{FF2B5EF4-FFF2-40B4-BE49-F238E27FC236}">
                <a16:creationId xmlns:a16="http://schemas.microsoft.com/office/drawing/2014/main" id="{0F036834-9ADC-6F03-BDAA-7FEB2BB85A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1640" y="755205"/>
            <a:ext cx="288000" cy="288000"/>
          </a:xfrm>
          <a:prstGeom prst="rect">
            <a:avLst/>
          </a:prstGeom>
        </p:spPr>
      </p:pic>
      <p:pic>
        <p:nvPicPr>
          <p:cNvPr id="1026" name="Picture 2" descr="Image result for Guy with a Question Mark">
            <a:extLst>
              <a:ext uri="{FF2B5EF4-FFF2-40B4-BE49-F238E27FC236}">
                <a16:creationId xmlns:a16="http://schemas.microsoft.com/office/drawing/2014/main" id="{1210BBF9-0B5D-CF7A-151E-CBD7DDEAD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067" y="4938758"/>
            <a:ext cx="1529452" cy="151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8360" y="4932155"/>
            <a:ext cx="6999369" cy="1389575"/>
          </a:xfrm>
        </p:spPr>
        <p:txBody>
          <a:bodyPr/>
          <a:lstStyle/>
          <a:p>
            <a:r>
              <a:rPr lang="en-GB" sz="2800" dirty="0"/>
              <a:t>EBRD-</a:t>
            </a:r>
            <a:r>
              <a:rPr lang="en-GB" sz="2800" dirty="0" err="1"/>
              <a:t>IEvD</a:t>
            </a:r>
            <a:endParaRPr lang="en-GB" sz="2800" dirty="0"/>
          </a:p>
          <a:p>
            <a:endParaRPr lang="en-GB" sz="1800" dirty="0"/>
          </a:p>
          <a:p>
            <a:r>
              <a:rPr lang="en-GB" sz="1800" dirty="0"/>
              <a:t>13 March 2023</a:t>
            </a:r>
            <a:endParaRPr lang="en-GB" sz="1600" dirty="0"/>
          </a:p>
        </p:txBody>
      </p:sp>
      <p:sp>
        <p:nvSpPr>
          <p:cNvPr id="2" name="Rectangle 1"/>
          <p:cNvSpPr/>
          <p:nvPr/>
        </p:nvSpPr>
        <p:spPr>
          <a:xfrm>
            <a:off x="8937171" y="4844143"/>
            <a:ext cx="2601686" cy="14151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4" name="Title 4"/>
          <p:cNvSpPr txBox="1">
            <a:spLocks/>
          </p:cNvSpPr>
          <p:nvPr/>
        </p:nvSpPr>
        <p:spPr>
          <a:xfrm>
            <a:off x="718359" y="977488"/>
            <a:ext cx="10622741" cy="1783003"/>
          </a:xfrm>
          <a:prstGeom prst="rect">
            <a:avLst/>
          </a:prstGeom>
        </p:spPr>
        <p:txBody>
          <a:bodyPr vert="horz" lIns="0" tIns="0" rIns="0" bIns="0" rtlCol="0" anchor="b">
            <a:noAutofit/>
          </a:bodyPr>
          <a:lstStyle>
            <a:lvl1pPr algn="l" rtl="0" eaLnBrk="0" fontAlgn="base" hangingPunct="0">
              <a:spcBef>
                <a:spcPct val="0"/>
              </a:spcBef>
              <a:spcAft>
                <a:spcPct val="0"/>
              </a:spcAft>
              <a:defRPr sz="3200" b="0" i="0" kern="1200" baseline="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a:spcAft>
                <a:spcPts val="600"/>
              </a:spcAft>
            </a:pPr>
            <a:r>
              <a:rPr lang="en-GB" sz="6000" b="1" dirty="0">
                <a:solidFill>
                  <a:schemeClr val="bg1"/>
                </a:solidFill>
              </a:rPr>
              <a:t>Evaluation synthesis - a “new” approach for an “old” product…</a:t>
            </a:r>
            <a:endParaRPr lang="en-US" sz="4400" dirty="0">
              <a:solidFill>
                <a:schemeClr val="bg1"/>
              </a:solidFill>
            </a:endParaRPr>
          </a:p>
        </p:txBody>
      </p:sp>
      <p:pic>
        <p:nvPicPr>
          <p:cNvPr id="4" name="Picture 2">
            <a:extLst>
              <a:ext uri="{FF2B5EF4-FFF2-40B4-BE49-F238E27FC236}">
                <a16:creationId xmlns:a16="http://schemas.microsoft.com/office/drawing/2014/main" id="{A60A8D86-BAEA-52A4-266B-BD262BC5B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899850"/>
            <a:ext cx="30480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3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800" dirty="0">
            <a:solidFill>
              <a:schemeClr val="accent6"/>
            </a:solidFill>
            <a:latin typeface="+mn-lt"/>
          </a:defRPr>
        </a:defPPr>
      </a:lstStyle>
    </a:txDef>
  </a:objectDefaults>
  <a:extraClrSchemeLst/>
</a:theme>
</file>

<file path=ppt/theme/theme2.xml><?xml version="1.0" encoding="utf-8"?>
<a:theme xmlns:a="http://schemas.openxmlformats.org/drawingml/2006/main" name="1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66D47FB4CFF74C9C46771490DF9B76" ma:contentTypeVersion="19" ma:contentTypeDescription="Create a new document." ma:contentTypeScope="" ma:versionID="8e5cc36193a631e9f45b142aeb0ac24e">
  <xsd:schema xmlns:xsd="http://www.w3.org/2001/XMLSchema" xmlns:xs="http://www.w3.org/2001/XMLSchema" xmlns:p="http://schemas.microsoft.com/office/2006/metadata/properties" xmlns:ns2="25e78811-d206-4c12-985f-79298629a0ab" xmlns:ns3="782978e8-6889-4a99-ae0d-73a216d7e4ab" xmlns:ns4="ac0f2cb4-908e-41c7-976c-eb68511c53aa" targetNamespace="http://schemas.microsoft.com/office/2006/metadata/properties" ma:root="true" ma:fieldsID="6adbaba78ca93811763a71344021326b" ns2:_="" ns3:_="" ns4:_="">
    <xsd:import namespace="25e78811-d206-4c12-985f-79298629a0ab"/>
    <xsd:import namespace="782978e8-6889-4a99-ae0d-73a216d7e4ab"/>
    <xsd:import namespace="ac0f2cb4-908e-41c7-976c-eb68511c53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ObjectDetectorVersions" minOccurs="0"/>
                <xsd:element ref="ns3:Link"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78811-d206-4c12-985f-79298629a0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978e8-6889-4a99-ae0d-73a216d7e4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Link" ma:index="25"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106ca5f-b453-4f8d-9f60-e0f44b4a5c1a}" ma:internalName="TaxCatchAll" ma:showField="CatchAllData" ma:web="25e78811-d206-4c12-985f-79298629a0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5e78811-d206-4c12-985f-79298629a0ab">
      <UserInfo>
        <DisplayName>Fattorelli, Gabriele</DisplayName>
        <AccountId>31</AccountId>
        <AccountType/>
      </UserInfo>
      <UserInfo>
        <DisplayName>El-Wahab, Shireen</DisplayName>
        <AccountId>24</AccountId>
        <AccountType/>
      </UserInfo>
    </SharedWithUsers>
    <lcf76f155ced4ddcb4097134ff3c332f xmlns="782978e8-6889-4a99-ae0d-73a216d7e4ab">
      <Terms xmlns="http://schemas.microsoft.com/office/infopath/2007/PartnerControls"/>
    </lcf76f155ced4ddcb4097134ff3c332f>
    <TaxCatchAll xmlns="ac0f2cb4-908e-41c7-976c-eb68511c53aa"/>
    <Link xmlns="782978e8-6889-4a99-ae0d-73a216d7e4ab">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d="http://www.w3.org/2001/XMLSchema" xmlns:xsi="http://www.w3.org/2001/XMLSchema-instance"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E961E651-BFDA-4B45-B178-68F7B86AD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e78811-d206-4c12-985f-79298629a0ab"/>
    <ds:schemaRef ds:uri="782978e8-6889-4a99-ae0d-73a216d7e4ab"/>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E33AF-DFF9-4193-91EE-77200EE0015E}">
  <ds:schemaRefs>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5e78811-d206-4c12-985f-79298629a0ab"/>
    <ds:schemaRef ds:uri="http://purl.org/dc/dcmitype/"/>
    <ds:schemaRef ds:uri="http://schemas.openxmlformats.org/package/2006/metadata/core-properties"/>
    <ds:schemaRef ds:uri="ac0f2cb4-908e-41c7-976c-eb68511c53aa"/>
    <ds:schemaRef ds:uri="782978e8-6889-4a99-ae0d-73a216d7e4ab"/>
  </ds:schemaRefs>
</ds:datastoreItem>
</file>

<file path=customXml/itemProps3.xml><?xml version="1.0" encoding="utf-8"?>
<ds:datastoreItem xmlns:ds="http://schemas.openxmlformats.org/officeDocument/2006/customXml" ds:itemID="{F9F36E62-BFD0-4370-8BDB-AAA6E14D5425}">
  <ds:schemaRefs>
    <ds:schemaRef ds:uri="http://schemas.microsoft.com/sharepoint/v3/contenttype/forms"/>
  </ds:schemaRefs>
</ds:datastoreItem>
</file>

<file path=customXml/itemProps4.xml><?xml version="1.0" encoding="utf-8"?>
<ds:datastoreItem xmlns:ds="http://schemas.openxmlformats.org/officeDocument/2006/customXml" ds:itemID="{FBDDC549-7B32-43E7-8456-46EBF21D400E}">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1cb350ab-c2fd-4b20-a9d9-41f8e7e93f2e}" enabled="1" method="Standard" siteId="{172f4752-6874-4876-bad5-e6d61f991171}" removed="0"/>
</clbl:labelList>
</file>

<file path=docProps/app.xml><?xml version="1.0" encoding="utf-8"?>
<Properties xmlns="http://schemas.openxmlformats.org/officeDocument/2006/extended-properties" xmlns:vt="http://schemas.openxmlformats.org/officeDocument/2006/docPropsVTypes">
  <Template>Presentations+template</Template>
  <TotalTime>37627</TotalTime>
  <Words>290</Words>
  <Application>Microsoft Macintosh PowerPoint</Application>
  <PresentationFormat>Widescreen</PresentationFormat>
  <Paragraphs>66</Paragraphs>
  <Slides>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Bodoni MT</vt:lpstr>
      <vt:lpstr>Franklin Gothic ATF</vt:lpstr>
      <vt:lpstr>Franklin Gothic Book</vt:lpstr>
      <vt:lpstr>Franklin Gothic Medium</vt:lpstr>
      <vt:lpstr>Presentations+template</vt:lpstr>
      <vt:lpstr>1_template-english-4.3</vt:lpstr>
      <vt:lpstr>Title and section slides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Bo Weston</cp:lastModifiedBy>
  <cp:revision>904</cp:revision>
  <cp:lastPrinted>2023-05-10T07:41:39Z</cp:lastPrinted>
  <dcterms:created xsi:type="dcterms:W3CDTF">2017-10-12T08:50:33Z</dcterms:created>
  <dcterms:modified xsi:type="dcterms:W3CDTF">2024-03-08T13:27:21Z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a74ba81d-4283-4db2-a2a2-306dec62e101</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ContentTypeId">
    <vt:lpwstr>0x0101009A66D47FB4CFF74C9C46771490DF9B76</vt:lpwstr>
  </property>
  <property fmtid="{D5CDD505-2E9C-101B-9397-08002B2CF9AE}" pid="6" name="MSIP_Label_1cb350ab-c2fd-4b20-a9d9-41f8e7e93f2e_Enabled">
    <vt:lpwstr>true</vt:lpwstr>
  </property>
  <property fmtid="{D5CDD505-2E9C-101B-9397-08002B2CF9AE}" pid="7" name="MSIP_Label_1cb350ab-c2fd-4b20-a9d9-41f8e7e93f2e_SetDate">
    <vt:lpwstr>2023-03-17T14:15:23Z</vt:lpwstr>
  </property>
  <property fmtid="{D5CDD505-2E9C-101B-9397-08002B2CF9AE}" pid="8" name="MSIP_Label_1cb350ab-c2fd-4b20-a9d9-41f8e7e93f2e_Method">
    <vt:lpwstr>Standard</vt:lpwstr>
  </property>
  <property fmtid="{D5CDD505-2E9C-101B-9397-08002B2CF9AE}" pid="9" name="MSIP_Label_1cb350ab-c2fd-4b20-a9d9-41f8e7e93f2e_Name">
    <vt:lpwstr>OFFICIAL USE</vt:lpwstr>
  </property>
  <property fmtid="{D5CDD505-2E9C-101B-9397-08002B2CF9AE}" pid="10" name="MSIP_Label_1cb350ab-c2fd-4b20-a9d9-41f8e7e93f2e_SiteId">
    <vt:lpwstr>172f4752-6874-4876-bad5-e6d61f991171</vt:lpwstr>
  </property>
  <property fmtid="{D5CDD505-2E9C-101B-9397-08002B2CF9AE}" pid="11" name="MSIP_Label_1cb350ab-c2fd-4b20-a9d9-41f8e7e93f2e_ActionId">
    <vt:lpwstr>ce0681c2-b31b-4588-88bd-f2fc9ddd11e1</vt:lpwstr>
  </property>
  <property fmtid="{D5CDD505-2E9C-101B-9397-08002B2CF9AE}" pid="12" name="MSIP_Label_1cb350ab-c2fd-4b20-a9d9-41f8e7e93f2e_ContentBits">
    <vt:lpwstr>0</vt:lpwstr>
  </property>
  <property fmtid="{D5CDD505-2E9C-101B-9397-08002B2CF9AE}" pid="13" name="MediaServiceImageTags">
    <vt:lpwstr/>
  </property>
  <property fmtid="{D5CDD505-2E9C-101B-9397-08002B2CF9AE}" pid="14"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15" name="bjDocumentLabelXML-0">
    <vt:lpwstr>ames.com/2008/01/sie/internal/label"&gt;&lt;element uid="id_classification_generalbusiness" value="" /&gt;&lt;element uid="214105f6-acd4-485a-afa0-a0b988f7534c" value="" /&gt;&lt;/sisl&gt;</vt:lpwstr>
  </property>
  <property fmtid="{D5CDD505-2E9C-101B-9397-08002B2CF9AE}" pid="16" name="bjClsUserRVM">
    <vt:lpwstr>[]</vt:lpwstr>
  </property>
</Properties>
</file>