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20" r:id="rId5"/>
    <p:sldId id="390" r:id="rId6"/>
    <p:sldId id="314" r:id="rId7"/>
    <p:sldId id="324" r:id="rId8"/>
    <p:sldId id="297" r:id="rId9"/>
    <p:sldId id="322" r:id="rId10"/>
    <p:sldId id="323" r:id="rId11"/>
    <p:sldId id="385" r:id="rId12"/>
    <p:sldId id="319" r:id="rId13"/>
    <p:sldId id="386" r:id="rId14"/>
    <p:sldId id="394" r:id="rId15"/>
    <p:sldId id="395" r:id="rId16"/>
    <p:sldId id="396" r:id="rId17"/>
  </p:sldIdLst>
  <p:sldSz cx="12192000" cy="6858000"/>
  <p:notesSz cx="7010400" cy="92964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CE"/>
    <a:srgbClr val="FF6700"/>
    <a:srgbClr val="ABCBFF"/>
    <a:srgbClr val="5093FF"/>
    <a:srgbClr val="EBB9FF"/>
    <a:srgbClr val="D369FF"/>
    <a:srgbClr val="7FE5BC"/>
    <a:srgbClr val="26BC7F"/>
    <a:srgbClr val="F2CA2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2" autoAdjust="0"/>
    <p:restoredTop sz="96405"/>
  </p:normalViewPr>
  <p:slideViewPr>
    <p:cSldViewPr snapToGrid="0" snapToObjects="1">
      <p:cViewPr varScale="1">
        <p:scale>
          <a:sx n="69" d="100"/>
          <a:sy n="69" d="100"/>
        </p:scale>
        <p:origin x="724" y="48"/>
      </p:cViewPr>
      <p:guideLst/>
    </p:cSldViewPr>
  </p:slideViewPr>
  <p:notesTextViewPr>
    <p:cViewPr>
      <p:scale>
        <a:sx n="1" d="1"/>
        <a:sy n="1" d="1"/>
      </p:scale>
      <p:origin x="0" y="0"/>
    </p:cViewPr>
  </p:notesTextViewPr>
  <p:notesViewPr>
    <p:cSldViewPr snapToGrid="0" snapToObjects="1">
      <p:cViewPr varScale="1">
        <p:scale>
          <a:sx n="56" d="100"/>
          <a:sy n="56" d="100"/>
        </p:scale>
        <p:origin x="258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Lupiac" userId="b339e42e-1911-4203-a244-dcdf6b0bd1a0" providerId="ADAL" clId="{9DF3E363-C09E-4F4C-8266-B2CBF1723D49}"/>
    <pc:docChg chg="custSel modSld">
      <pc:chgData name="Andrea Lupiac" userId="b339e42e-1911-4203-a244-dcdf6b0bd1a0" providerId="ADAL" clId="{9DF3E363-C09E-4F4C-8266-B2CBF1723D49}" dt="2024-03-09T15:56:37.039" v="1" actId="1076"/>
      <pc:docMkLst>
        <pc:docMk/>
      </pc:docMkLst>
      <pc:sldChg chg="delSp modSp mod">
        <pc:chgData name="Andrea Lupiac" userId="b339e42e-1911-4203-a244-dcdf6b0bd1a0" providerId="ADAL" clId="{9DF3E363-C09E-4F4C-8266-B2CBF1723D49}" dt="2024-03-09T15:56:37.039" v="1" actId="1076"/>
        <pc:sldMkLst>
          <pc:docMk/>
          <pc:sldMk cId="2487353717" sldId="386"/>
        </pc:sldMkLst>
        <pc:graphicFrameChg chg="del">
          <ac:chgData name="Andrea Lupiac" userId="b339e42e-1911-4203-a244-dcdf6b0bd1a0" providerId="ADAL" clId="{9DF3E363-C09E-4F4C-8266-B2CBF1723D49}" dt="2024-03-09T15:56:32.275" v="0" actId="478"/>
          <ac:graphicFrameMkLst>
            <pc:docMk/>
            <pc:sldMk cId="2487353717" sldId="386"/>
            <ac:graphicFrameMk id="36" creationId="{3048C574-045E-C16A-F2FC-E48AF2919715}"/>
          </ac:graphicFrameMkLst>
        </pc:graphicFrameChg>
        <pc:picChg chg="mod">
          <ac:chgData name="Andrea Lupiac" userId="b339e42e-1911-4203-a244-dcdf6b0bd1a0" providerId="ADAL" clId="{9DF3E363-C09E-4F4C-8266-B2CBF1723D49}" dt="2024-03-09T15:56:37.039" v="1" actId="1076"/>
          <ac:picMkLst>
            <pc:docMk/>
            <pc:sldMk cId="2487353717" sldId="386"/>
            <ac:picMk id="6" creationId="{CFC66184-4A12-1831-9BFB-505EDCB2836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cie2014-my.sharepoint.com/personal/alupiac_bcie_org/Documents/Documentos/5.%20Extras/2024/GEF%20-%20IEO%20Conference%20(March)/Transitions%20to%20Sustainabil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0174159932368E-2"/>
          <c:y val="5.3748599893125033E-2"/>
          <c:w val="0.55972434145728767"/>
          <c:h val="0.90125400651930421"/>
        </c:manualLayout>
      </c:layout>
      <c:pieChart>
        <c:varyColors val="1"/>
        <c:ser>
          <c:idx val="0"/>
          <c:order val="0"/>
          <c:tx>
            <c:strRef>
              <c:f>Sheet1!$D$5</c:f>
              <c:strCache>
                <c:ptCount val="1"/>
                <c:pt idx="0">
                  <c:v>%</c:v>
                </c:pt>
              </c:strCache>
            </c:strRef>
          </c:tx>
          <c:dPt>
            <c:idx val="0"/>
            <c:bubble3D val="0"/>
            <c:spPr>
              <a:solidFill>
                <a:srgbClr val="7FE5BC"/>
              </a:solidFill>
              <a:ln w="19050">
                <a:solidFill>
                  <a:schemeClr val="lt1"/>
                </a:solidFill>
              </a:ln>
              <a:effectLst/>
            </c:spPr>
            <c:extLst>
              <c:ext xmlns:c16="http://schemas.microsoft.com/office/drawing/2014/chart" uri="{C3380CC4-5D6E-409C-BE32-E72D297353CC}">
                <c16:uniqueId val="{00000001-1E85-4AEE-B215-01C15609A9EA}"/>
              </c:ext>
            </c:extLst>
          </c:dPt>
          <c:dPt>
            <c:idx val="1"/>
            <c:bubble3D val="0"/>
            <c:spPr>
              <a:solidFill>
                <a:srgbClr val="FF6700"/>
              </a:solidFill>
              <a:ln w="19050">
                <a:solidFill>
                  <a:schemeClr val="lt1"/>
                </a:solidFill>
              </a:ln>
              <a:effectLst/>
            </c:spPr>
            <c:extLst>
              <c:ext xmlns:c16="http://schemas.microsoft.com/office/drawing/2014/chart" uri="{C3380CC4-5D6E-409C-BE32-E72D297353CC}">
                <c16:uniqueId val="{00000003-1E85-4AEE-B215-01C15609A9EA}"/>
              </c:ext>
            </c:extLst>
          </c:dPt>
          <c:dPt>
            <c:idx val="2"/>
            <c:bubble3D val="0"/>
            <c:spPr>
              <a:solidFill>
                <a:srgbClr val="F2CA20"/>
              </a:solidFill>
              <a:ln w="19050">
                <a:solidFill>
                  <a:schemeClr val="lt1"/>
                </a:solidFill>
              </a:ln>
              <a:effectLst/>
            </c:spPr>
            <c:extLst>
              <c:ext xmlns:c16="http://schemas.microsoft.com/office/drawing/2014/chart" uri="{C3380CC4-5D6E-409C-BE32-E72D297353CC}">
                <c16:uniqueId val="{00000005-1E85-4AEE-B215-01C15609A9EA}"/>
              </c:ext>
            </c:extLst>
          </c:dPt>
          <c:dPt>
            <c:idx val="3"/>
            <c:bubble3D val="0"/>
            <c:spPr>
              <a:solidFill>
                <a:srgbClr val="26BC7F"/>
              </a:solidFill>
              <a:ln w="19050">
                <a:solidFill>
                  <a:schemeClr val="lt1"/>
                </a:solidFill>
              </a:ln>
              <a:effectLst/>
            </c:spPr>
            <c:extLst>
              <c:ext xmlns:c16="http://schemas.microsoft.com/office/drawing/2014/chart" uri="{C3380CC4-5D6E-409C-BE32-E72D297353CC}">
                <c16:uniqueId val="{00000007-1E85-4AEE-B215-01C15609A9EA}"/>
              </c:ext>
            </c:extLst>
          </c:dPt>
          <c:dPt>
            <c:idx val="4"/>
            <c:bubble3D val="0"/>
            <c:spPr>
              <a:solidFill>
                <a:srgbClr val="ABCBFF"/>
              </a:solidFill>
              <a:ln w="19050">
                <a:solidFill>
                  <a:schemeClr val="lt1"/>
                </a:solidFill>
              </a:ln>
              <a:effectLst/>
            </c:spPr>
            <c:extLst>
              <c:ext xmlns:c16="http://schemas.microsoft.com/office/drawing/2014/chart" uri="{C3380CC4-5D6E-409C-BE32-E72D297353CC}">
                <c16:uniqueId val="{00000009-1E85-4AEE-B215-01C15609A9EA}"/>
              </c:ext>
            </c:extLst>
          </c:dPt>
          <c:dPt>
            <c:idx val="5"/>
            <c:bubble3D val="0"/>
            <c:spPr>
              <a:solidFill>
                <a:srgbClr val="D369FF"/>
              </a:solidFill>
              <a:ln w="19050">
                <a:solidFill>
                  <a:schemeClr val="lt1"/>
                </a:solidFill>
              </a:ln>
              <a:effectLst/>
            </c:spPr>
            <c:extLst>
              <c:ext xmlns:c16="http://schemas.microsoft.com/office/drawing/2014/chart" uri="{C3380CC4-5D6E-409C-BE32-E72D297353CC}">
                <c16:uniqueId val="{0000000B-1E85-4AEE-B215-01C15609A9EA}"/>
              </c:ext>
            </c:extLst>
          </c:dPt>
          <c:dPt>
            <c:idx val="6"/>
            <c:bubble3D val="0"/>
            <c:spPr>
              <a:solidFill>
                <a:srgbClr val="5093FF"/>
              </a:solidFill>
              <a:ln w="19050">
                <a:solidFill>
                  <a:schemeClr val="lt1"/>
                </a:solidFill>
              </a:ln>
              <a:effectLst/>
            </c:spPr>
            <c:extLst>
              <c:ext xmlns:c16="http://schemas.microsoft.com/office/drawing/2014/chart" uri="{C3380CC4-5D6E-409C-BE32-E72D297353CC}">
                <c16:uniqueId val="{0000000D-1E85-4AEE-B215-01C15609A9EA}"/>
              </c:ext>
            </c:extLst>
          </c:dPt>
          <c:dPt>
            <c:idx val="7"/>
            <c:bubble3D val="0"/>
            <c:spPr>
              <a:solidFill>
                <a:srgbClr val="EBB9FF"/>
              </a:solidFill>
              <a:ln w="19050">
                <a:solidFill>
                  <a:schemeClr val="lt1"/>
                </a:solidFill>
              </a:ln>
              <a:effectLst/>
            </c:spPr>
            <c:extLst>
              <c:ext xmlns:c16="http://schemas.microsoft.com/office/drawing/2014/chart" uri="{C3380CC4-5D6E-409C-BE32-E72D297353CC}">
                <c16:uniqueId val="{0000000F-1E85-4AEE-B215-01C15609A9EA}"/>
              </c:ext>
            </c:extLst>
          </c:dPt>
          <c:dLbls>
            <c:dLbl>
              <c:idx val="6"/>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venir Next LT Pro" panose="020B05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1E85-4AEE-B215-01C15609A9E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Sheet1!$B$6:$B$13</c:f>
              <c:strCache>
                <c:ptCount val="8"/>
                <c:pt idx="0">
                  <c:v>Colombia </c:v>
                </c:pt>
                <c:pt idx="1">
                  <c:v>Costa Rica </c:v>
                </c:pt>
                <c:pt idx="2">
                  <c:v>El Salvador  </c:v>
                </c:pt>
                <c:pt idx="3">
                  <c:v>Guatemala </c:v>
                </c:pt>
                <c:pt idx="4">
                  <c:v>Honduras  </c:v>
                </c:pt>
                <c:pt idx="5">
                  <c:v>Nicaragua </c:v>
                </c:pt>
                <c:pt idx="6">
                  <c:v>Panama</c:v>
                </c:pt>
                <c:pt idx="7">
                  <c:v>Dominican Republic</c:v>
                </c:pt>
              </c:strCache>
            </c:strRef>
          </c:cat>
          <c:val>
            <c:numRef>
              <c:f>Sheet1!$D$6:$D$13</c:f>
              <c:numCache>
                <c:formatCode>0%</c:formatCode>
                <c:ptCount val="8"/>
                <c:pt idx="0">
                  <c:v>1.7857142857142856E-2</c:v>
                </c:pt>
                <c:pt idx="1">
                  <c:v>0.32142857142857145</c:v>
                </c:pt>
                <c:pt idx="2">
                  <c:v>0.25</c:v>
                </c:pt>
                <c:pt idx="3">
                  <c:v>8.9285714285714288E-2</c:v>
                </c:pt>
                <c:pt idx="4">
                  <c:v>0.10714285714285714</c:v>
                </c:pt>
                <c:pt idx="5">
                  <c:v>0.10714285714285714</c:v>
                </c:pt>
                <c:pt idx="6">
                  <c:v>8.9285714285714288E-2</c:v>
                </c:pt>
                <c:pt idx="7">
                  <c:v>1.7857142857142856E-2</c:v>
                </c:pt>
              </c:numCache>
            </c:numRef>
          </c:val>
          <c:extLst>
            <c:ext xmlns:c16="http://schemas.microsoft.com/office/drawing/2014/chart" uri="{C3380CC4-5D6E-409C-BE32-E72D297353CC}">
              <c16:uniqueId val="{00000010-1E85-4AEE-B215-01C15609A9EA}"/>
            </c:ext>
          </c:extLst>
        </c:ser>
        <c:ser>
          <c:idx val="1"/>
          <c:order val="1"/>
          <c:tx>
            <c:strRef>
              <c:f>Sheet1!$D$5</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1E85-4AEE-B215-01C15609A9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1E85-4AEE-B215-01C15609A9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1E85-4AEE-B215-01C15609A9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1E85-4AEE-B215-01C15609A9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1E85-4AEE-B215-01C15609A9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1E85-4AEE-B215-01C15609A9E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1E85-4AEE-B215-01C15609A9E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1E85-4AEE-B215-01C15609A9E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Sheet1!$B$6:$B$13</c:f>
              <c:strCache>
                <c:ptCount val="8"/>
                <c:pt idx="0">
                  <c:v>Colombia </c:v>
                </c:pt>
                <c:pt idx="1">
                  <c:v>Costa Rica </c:v>
                </c:pt>
                <c:pt idx="2">
                  <c:v>El Salvador  </c:v>
                </c:pt>
                <c:pt idx="3">
                  <c:v>Guatemala </c:v>
                </c:pt>
                <c:pt idx="4">
                  <c:v>Honduras  </c:v>
                </c:pt>
                <c:pt idx="5">
                  <c:v>Nicaragua </c:v>
                </c:pt>
                <c:pt idx="6">
                  <c:v>Panama</c:v>
                </c:pt>
                <c:pt idx="7">
                  <c:v>Dominican Republic</c:v>
                </c:pt>
              </c:strCache>
            </c:strRef>
          </c:cat>
          <c:val>
            <c:numRef>
              <c:f>Sheet1!$D$6:$D$13</c:f>
              <c:numCache>
                <c:formatCode>0%</c:formatCode>
                <c:ptCount val="8"/>
                <c:pt idx="0">
                  <c:v>1.7857142857142856E-2</c:v>
                </c:pt>
                <c:pt idx="1">
                  <c:v>0.32142857142857145</c:v>
                </c:pt>
                <c:pt idx="2">
                  <c:v>0.25</c:v>
                </c:pt>
                <c:pt idx="3">
                  <c:v>8.9285714285714288E-2</c:v>
                </c:pt>
                <c:pt idx="4">
                  <c:v>0.10714285714285714</c:v>
                </c:pt>
                <c:pt idx="5">
                  <c:v>0.10714285714285714</c:v>
                </c:pt>
                <c:pt idx="6">
                  <c:v>8.9285714285714288E-2</c:v>
                </c:pt>
                <c:pt idx="7">
                  <c:v>1.7857142857142856E-2</c:v>
                </c:pt>
              </c:numCache>
            </c:numRef>
          </c:val>
          <c:extLst>
            <c:ext xmlns:c16="http://schemas.microsoft.com/office/drawing/2014/chart" uri="{C3380CC4-5D6E-409C-BE32-E72D297353CC}">
              <c16:uniqueId val="{00000021-1E85-4AEE-B215-01C15609A9E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948323117140343"/>
          <c:y val="9.7648519871816872E-2"/>
          <c:w val="0.28421194304951169"/>
          <c:h val="0.804702648223440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53620434874394E-2"/>
          <c:y val="9.2945597403706573E-2"/>
          <c:w val="0.87500048137330388"/>
          <c:h val="0.71152133686338159"/>
        </c:manualLayout>
      </c:layout>
      <c:pieChart>
        <c:varyColors val="1"/>
        <c:ser>
          <c:idx val="0"/>
          <c:order val="0"/>
          <c:tx>
            <c:strRef>
              <c:f>Sheet1!$B$1</c:f>
              <c:strCache>
                <c:ptCount val="1"/>
                <c:pt idx="0">
                  <c:v>Sales</c:v>
                </c:pt>
              </c:strCache>
            </c:strRef>
          </c:tx>
          <c:explosion val="1"/>
          <c:dPt>
            <c:idx val="0"/>
            <c:bubble3D val="0"/>
            <c:spPr>
              <a:solidFill>
                <a:srgbClr val="26BC7F"/>
              </a:solidFill>
              <a:ln w="19050">
                <a:solidFill>
                  <a:schemeClr val="lt1"/>
                </a:solidFill>
              </a:ln>
              <a:effectLst/>
            </c:spPr>
            <c:extLst>
              <c:ext xmlns:c16="http://schemas.microsoft.com/office/drawing/2014/chart" uri="{C3380CC4-5D6E-409C-BE32-E72D297353CC}">
                <c16:uniqueId val="{00000001-74A8-45ED-88A5-2152495E679C}"/>
              </c:ext>
            </c:extLst>
          </c:dPt>
          <c:dPt>
            <c:idx val="1"/>
            <c:bubble3D val="0"/>
            <c:spPr>
              <a:solidFill>
                <a:srgbClr val="5093FF"/>
              </a:solidFill>
              <a:ln w="19050">
                <a:solidFill>
                  <a:schemeClr val="lt1"/>
                </a:solidFill>
              </a:ln>
              <a:effectLst/>
            </c:spPr>
            <c:extLst>
              <c:ext xmlns:c16="http://schemas.microsoft.com/office/drawing/2014/chart" uri="{C3380CC4-5D6E-409C-BE32-E72D297353CC}">
                <c16:uniqueId val="{00000002-74A8-45ED-88A5-2152495E679C}"/>
              </c:ext>
            </c:extLst>
          </c:dPt>
          <c:dLbls>
            <c:dLbl>
              <c:idx val="0"/>
              <c:layout>
                <c:manualLayout>
                  <c:x val="-0.25342991607300208"/>
                  <c:y val="-3.6097588749395053E-2"/>
                </c:manualLayout>
              </c:layout>
              <c:tx>
                <c:rich>
                  <a:bodyPr/>
                  <a:lstStyle/>
                  <a:p>
                    <a:fld id="{8A94448E-13FE-4296-AC4B-456ACFBC1748}" type="PERCENTAGE">
                      <a:rPr lang="en-US" smtClean="0"/>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A8-45ED-88A5-2152495E679C}"/>
                </c:ext>
              </c:extLst>
            </c:dLbl>
            <c:dLbl>
              <c:idx val="1"/>
              <c:layout>
                <c:manualLayout>
                  <c:x val="0.24453763831605466"/>
                  <c:y val="2.3639935092663697E-2"/>
                </c:manualLayout>
              </c:layout>
              <c:tx>
                <c:rich>
                  <a:bodyPr/>
                  <a:lstStyle/>
                  <a:p>
                    <a:fld id="{25F2C6C8-B9A7-4F75-B427-A27B5F64433C}" type="PERCENTAGE">
                      <a:rPr lang="en-US" smtClean="0"/>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A8-45ED-88A5-2152495E679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Adopted (30)</c:v>
                </c:pt>
                <c:pt idx="1">
                  <c:v>Not adopted (24)</c:v>
                </c:pt>
              </c:strCache>
            </c:strRef>
          </c:cat>
          <c:val>
            <c:numRef>
              <c:f>Sheet1!$B$2:$B$3</c:f>
              <c:numCache>
                <c:formatCode>General</c:formatCode>
                <c:ptCount val="2"/>
                <c:pt idx="0">
                  <c:v>30</c:v>
                </c:pt>
                <c:pt idx="1">
                  <c:v>24</c:v>
                </c:pt>
              </c:numCache>
            </c:numRef>
          </c:val>
          <c:extLst>
            <c:ext xmlns:c16="http://schemas.microsoft.com/office/drawing/2014/chart" uri="{C3380CC4-5D6E-409C-BE32-E72D297353CC}">
              <c16:uniqueId val="{00000000-74A8-45ED-88A5-2152495E679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venir Next LT Pro" panose="020B05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Sheet1!$B$1</c:f>
              <c:strCache>
                <c:ptCount val="1"/>
                <c:pt idx="0">
                  <c:v>Systematic (19)</c:v>
                </c:pt>
              </c:strCache>
            </c:strRef>
          </c:tx>
          <c:spPr>
            <a:solidFill>
              <a:schemeClr val="accent2">
                <a:shade val="76000"/>
              </a:schemeClr>
            </a:solidFill>
            <a:ln>
              <a:noFill/>
            </a:ln>
            <a:effectLst/>
          </c:spPr>
          <c:invertIfNegative val="0"/>
          <c:dPt>
            <c:idx val="0"/>
            <c:invertIfNegative val="0"/>
            <c:bubble3D val="0"/>
            <c:spPr>
              <a:solidFill>
                <a:srgbClr val="26BC7F"/>
              </a:solidFill>
              <a:ln>
                <a:noFill/>
              </a:ln>
              <a:effectLst/>
            </c:spPr>
            <c:extLst>
              <c:ext xmlns:c16="http://schemas.microsoft.com/office/drawing/2014/chart" uri="{C3380CC4-5D6E-409C-BE32-E72D297353CC}">
                <c16:uniqueId val="{00000004-AE13-435B-838F-A8A92488A0B5}"/>
              </c:ext>
            </c:extLst>
          </c:dPt>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IFI</c:v>
                </c:pt>
              </c:strCache>
            </c:strRef>
          </c:cat>
          <c:val>
            <c:numRef>
              <c:f>Sheet1!$B$2</c:f>
              <c:numCache>
                <c:formatCode>0%</c:formatCode>
                <c:ptCount val="1"/>
                <c:pt idx="0">
                  <c:v>0.63</c:v>
                </c:pt>
              </c:numCache>
            </c:numRef>
          </c:val>
          <c:extLst>
            <c:ext xmlns:c16="http://schemas.microsoft.com/office/drawing/2014/chart" uri="{C3380CC4-5D6E-409C-BE32-E72D297353CC}">
              <c16:uniqueId val="{00000000-AE13-435B-838F-A8A92488A0B5}"/>
            </c:ext>
          </c:extLst>
        </c:ser>
        <c:ser>
          <c:idx val="1"/>
          <c:order val="1"/>
          <c:tx>
            <c:strRef>
              <c:f>Sheet1!$C$1</c:f>
              <c:strCache>
                <c:ptCount val="1"/>
                <c:pt idx="0">
                  <c:v>Not Systematic (11)</c:v>
                </c:pt>
              </c:strCache>
            </c:strRef>
          </c:tx>
          <c:spPr>
            <a:solidFill>
              <a:srgbClr val="9DEBCB"/>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IFI</c:v>
                </c:pt>
              </c:strCache>
            </c:strRef>
          </c:cat>
          <c:val>
            <c:numRef>
              <c:f>Sheet1!$C$2</c:f>
              <c:numCache>
                <c:formatCode>0%</c:formatCode>
                <c:ptCount val="1"/>
                <c:pt idx="0">
                  <c:v>0.37</c:v>
                </c:pt>
              </c:numCache>
            </c:numRef>
          </c:val>
          <c:extLst>
            <c:ext xmlns:c16="http://schemas.microsoft.com/office/drawing/2014/chart" uri="{C3380CC4-5D6E-409C-BE32-E72D297353CC}">
              <c16:uniqueId val="{00000003-AE13-435B-838F-A8A92488A0B5}"/>
            </c:ext>
          </c:extLst>
        </c:ser>
        <c:dLbls>
          <c:showLegendKey val="0"/>
          <c:showVal val="1"/>
          <c:showCatName val="0"/>
          <c:showSerName val="0"/>
          <c:showPercent val="0"/>
          <c:showBubbleSize val="0"/>
        </c:dLbls>
        <c:gapWidth val="95"/>
        <c:overlap val="100"/>
        <c:axId val="2092055264"/>
        <c:axId val="2092061920"/>
      </c:barChart>
      <c:catAx>
        <c:axId val="2092055264"/>
        <c:scaling>
          <c:orientation val="minMax"/>
        </c:scaling>
        <c:delete val="1"/>
        <c:axPos val="b"/>
        <c:numFmt formatCode="General" sourceLinked="1"/>
        <c:majorTickMark val="none"/>
        <c:minorTickMark val="none"/>
        <c:tickLblPos val="nextTo"/>
        <c:crossAx val="2092061920"/>
        <c:crosses val="autoZero"/>
        <c:auto val="1"/>
        <c:lblAlgn val="ctr"/>
        <c:lblOffset val="100"/>
        <c:noMultiLvlLbl val="0"/>
      </c:catAx>
      <c:valAx>
        <c:axId val="2092061920"/>
        <c:scaling>
          <c:orientation val="minMax"/>
        </c:scaling>
        <c:delete val="1"/>
        <c:axPos val="l"/>
        <c:numFmt formatCode="0%" sourceLinked="1"/>
        <c:majorTickMark val="none"/>
        <c:minorTickMark val="none"/>
        <c:tickLblPos val="nextTo"/>
        <c:crossAx val="2092055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latin typeface="Avenir Next LT Pro" panose="020B05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rgbClr val="26BC7F"/>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reported actions</c:v>
                </c:pt>
                <c:pt idx="1">
                  <c:v>Environmental and Social Policy Implemented</c:v>
                </c:pt>
                <c:pt idx="2">
                  <c:v>Formulated ESRM</c:v>
                </c:pt>
                <c:pt idx="3">
                  <c:v>Implemented ESRM</c:v>
                </c:pt>
              </c:strCache>
            </c:strRef>
          </c:cat>
          <c:val>
            <c:numRef>
              <c:f>Sheet1!$B$2:$B$5</c:f>
              <c:numCache>
                <c:formatCode>General</c:formatCode>
                <c:ptCount val="4"/>
                <c:pt idx="0">
                  <c:v>4</c:v>
                </c:pt>
                <c:pt idx="1">
                  <c:v>45</c:v>
                </c:pt>
                <c:pt idx="2">
                  <c:v>7</c:v>
                </c:pt>
                <c:pt idx="3">
                  <c:v>35</c:v>
                </c:pt>
              </c:numCache>
            </c:numRef>
          </c:val>
          <c:extLst>
            <c:ext xmlns:c16="http://schemas.microsoft.com/office/drawing/2014/chart" uri="{C3380CC4-5D6E-409C-BE32-E72D297353CC}">
              <c16:uniqueId val="{00000000-0A1B-4807-A006-299B03B6783C}"/>
            </c:ext>
          </c:extLst>
        </c:ser>
        <c:ser>
          <c:idx val="1"/>
          <c:order val="1"/>
          <c:tx>
            <c:strRef>
              <c:f>Sheet1!$C$1</c:f>
              <c:strCache>
                <c:ptCount val="1"/>
                <c:pt idx="0">
                  <c:v>Series 2</c:v>
                </c:pt>
              </c:strCache>
            </c:strRef>
          </c:tx>
          <c:spPr>
            <a:solidFill>
              <a:srgbClr val="C5DBFF"/>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reported actions</c:v>
                </c:pt>
                <c:pt idx="1">
                  <c:v>Environmental and Social Policy Implemented</c:v>
                </c:pt>
                <c:pt idx="2">
                  <c:v>Formulated ESRM</c:v>
                </c:pt>
                <c:pt idx="3">
                  <c:v>Implemented ESRM</c:v>
                </c:pt>
              </c:strCache>
            </c:strRef>
          </c:cat>
          <c:val>
            <c:numRef>
              <c:f>Sheet1!$C$2:$C$5</c:f>
              <c:numCache>
                <c:formatCode>General</c:formatCode>
                <c:ptCount val="4"/>
                <c:pt idx="0">
                  <c:v>50</c:v>
                </c:pt>
                <c:pt idx="1">
                  <c:v>9</c:v>
                </c:pt>
                <c:pt idx="2">
                  <c:v>47</c:v>
                </c:pt>
                <c:pt idx="3">
                  <c:v>19</c:v>
                </c:pt>
              </c:numCache>
            </c:numRef>
          </c:val>
          <c:extLst>
            <c:ext xmlns:c16="http://schemas.microsoft.com/office/drawing/2014/chart" uri="{C3380CC4-5D6E-409C-BE32-E72D297353CC}">
              <c16:uniqueId val="{00000001-0A1B-4807-A006-299B03B6783C}"/>
            </c:ext>
          </c:extLst>
        </c:ser>
        <c:dLbls>
          <c:dLblPos val="ctr"/>
          <c:showLegendKey val="0"/>
          <c:showVal val="1"/>
          <c:showCatName val="0"/>
          <c:showSerName val="0"/>
          <c:showPercent val="0"/>
          <c:showBubbleSize val="0"/>
        </c:dLbls>
        <c:gapWidth val="60"/>
        <c:overlap val="100"/>
        <c:axId val="2092042368"/>
        <c:axId val="2092022400"/>
      </c:barChart>
      <c:catAx>
        <c:axId val="209204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crossAx val="2092022400"/>
        <c:crosses val="autoZero"/>
        <c:auto val="1"/>
        <c:lblAlgn val="ctr"/>
        <c:lblOffset val="100"/>
        <c:noMultiLvlLbl val="0"/>
      </c:catAx>
      <c:valAx>
        <c:axId val="209202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venir Next LT Pro" panose="020B0504020202020204" pitchFamily="34" charset="0"/>
                <a:ea typeface="+mn-ea"/>
                <a:cs typeface="+mn-cs"/>
              </a:defRPr>
            </a:pPr>
            <a:endParaRPr lang="en-US"/>
          </a:p>
        </c:txPr>
        <c:crossAx val="209204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150A8-316B-42DA-88CE-2F7E92DD9B1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262A2B0-956A-42A9-9B4B-D536D0AE32ED}">
      <dgm:prSet phldrT="[Text]"/>
      <dgm:spPr>
        <a:solidFill>
          <a:srgbClr val="5093FF"/>
        </a:solidFill>
        <a:ln>
          <a:noFill/>
        </a:ln>
      </dgm:spPr>
      <dgm:t>
        <a:bodyPr/>
        <a:lstStyle/>
        <a:p>
          <a:r>
            <a:rPr lang="es-HN" dirty="0"/>
            <a:t> </a:t>
          </a:r>
          <a:endParaRPr lang="en-US" dirty="0"/>
        </a:p>
      </dgm:t>
    </dgm:pt>
    <dgm:pt modelId="{0D333690-BAED-460D-9D94-CE0DDCBA8444}" type="parTrans" cxnId="{87880262-9CAF-44D7-8AF6-F0245F02D0B2}">
      <dgm:prSet/>
      <dgm:spPr/>
      <dgm:t>
        <a:bodyPr/>
        <a:lstStyle/>
        <a:p>
          <a:endParaRPr lang="en-US"/>
        </a:p>
      </dgm:t>
    </dgm:pt>
    <dgm:pt modelId="{BD770BF6-E2B0-4C6B-B8B6-7362624AF749}" type="sibTrans" cxnId="{87880262-9CAF-44D7-8AF6-F0245F02D0B2}">
      <dgm:prSet/>
      <dgm:spPr/>
      <dgm:t>
        <a:bodyPr/>
        <a:lstStyle/>
        <a:p>
          <a:endParaRPr lang="en-US"/>
        </a:p>
      </dgm:t>
    </dgm:pt>
    <dgm:pt modelId="{7FA013B0-3400-404B-A5E8-B781C6475A2F}">
      <dgm:prSet phldrT="[Text]" custT="1"/>
      <dgm:spPr>
        <a:ln>
          <a:solidFill>
            <a:srgbClr val="5093FF"/>
          </a:solidFill>
        </a:ln>
      </dgm:spPr>
      <dgm:t>
        <a:bodyPr/>
        <a:lstStyle/>
        <a:p>
          <a:pPr>
            <a:buFont typeface="Arial" panose="020B0604020202020204" pitchFamily="34" charset="0"/>
            <a:buNone/>
          </a:pPr>
          <a:r>
            <a:rPr lang="en-US" sz="1400" b="1" dirty="0">
              <a:latin typeface="Avenir Next LT Pro" panose="020B0504020202020204" pitchFamily="34" charset="0"/>
            </a:rPr>
            <a:t>	First formal and systematic</a:t>
          </a:r>
          <a:r>
            <a:rPr lang="en-US" sz="1400" dirty="0">
              <a:latin typeface="Avenir Next LT Pro" panose="020B0504020202020204" pitchFamily="34" charset="0"/>
            </a:rPr>
            <a:t> considerations to identify environmental and social (E&amp;S) risks in its operations can be traced to 2009.</a:t>
          </a:r>
          <a:endParaRPr lang="en-US" sz="1400" dirty="0"/>
        </a:p>
      </dgm:t>
    </dgm:pt>
    <dgm:pt modelId="{F1551671-7176-46B8-879C-702A53A8919C}" type="parTrans" cxnId="{936D8231-7828-4D2B-AF51-75EAC589620F}">
      <dgm:prSet/>
      <dgm:spPr/>
      <dgm:t>
        <a:bodyPr/>
        <a:lstStyle/>
        <a:p>
          <a:endParaRPr lang="en-US"/>
        </a:p>
      </dgm:t>
    </dgm:pt>
    <dgm:pt modelId="{20554FB2-ECC5-42D0-BFE9-EBFED3401E6A}" type="sibTrans" cxnId="{936D8231-7828-4D2B-AF51-75EAC589620F}">
      <dgm:prSet/>
      <dgm:spPr/>
      <dgm:t>
        <a:bodyPr/>
        <a:lstStyle/>
        <a:p>
          <a:endParaRPr lang="en-US"/>
        </a:p>
      </dgm:t>
    </dgm:pt>
    <dgm:pt modelId="{848BF95D-09FA-49FE-BFBA-3AA276654729}">
      <dgm:prSet phldrT="[Text]" custT="1"/>
      <dgm:spPr>
        <a:solidFill>
          <a:srgbClr val="5093FF"/>
        </a:solidFill>
        <a:ln>
          <a:noFill/>
        </a:ln>
      </dgm:spPr>
      <dgm:t>
        <a:bodyPr/>
        <a:lstStyle/>
        <a:p>
          <a:r>
            <a:rPr lang="es-HN" sz="1400" dirty="0"/>
            <a:t> </a:t>
          </a:r>
          <a:endParaRPr lang="en-US" sz="1400" dirty="0"/>
        </a:p>
      </dgm:t>
    </dgm:pt>
    <dgm:pt modelId="{7EE38176-BEE1-4D13-8F0C-D80BBB2099EE}" type="parTrans" cxnId="{79F7C6BB-96C3-4709-A3C9-499EB483B960}">
      <dgm:prSet/>
      <dgm:spPr/>
      <dgm:t>
        <a:bodyPr/>
        <a:lstStyle/>
        <a:p>
          <a:endParaRPr lang="en-US"/>
        </a:p>
      </dgm:t>
    </dgm:pt>
    <dgm:pt modelId="{595265AB-01BD-4FFD-AC49-A2B438193CB8}" type="sibTrans" cxnId="{79F7C6BB-96C3-4709-A3C9-499EB483B960}">
      <dgm:prSet/>
      <dgm:spPr/>
      <dgm:t>
        <a:bodyPr/>
        <a:lstStyle/>
        <a:p>
          <a:endParaRPr lang="en-US"/>
        </a:p>
      </dgm:t>
    </dgm:pt>
    <dgm:pt modelId="{CD9C6437-FA9C-4C23-93F8-46AF4069A5EB}">
      <dgm:prSet phldrT="[Text]" custT="1"/>
      <dgm:spPr>
        <a:ln>
          <a:solidFill>
            <a:srgbClr val="5093FF"/>
          </a:solidFill>
        </a:ln>
      </dgm:spPr>
      <dgm:t>
        <a:bodyPr/>
        <a:lstStyle/>
        <a:p>
          <a:pPr>
            <a:buFont typeface="Arial" panose="020B0604020202020204" pitchFamily="34" charset="0"/>
            <a:buNone/>
          </a:pPr>
          <a:r>
            <a:rPr lang="en-US" sz="1400" dirty="0">
              <a:latin typeface="Avenir Next LT Pro" panose="020B0504020202020204" pitchFamily="34" charset="0"/>
            </a:rPr>
            <a:t>	Set of </a:t>
          </a:r>
          <a:r>
            <a:rPr lang="en-US" sz="1400" b="1" dirty="0">
              <a:latin typeface="Avenir Next LT Pro" panose="020B0504020202020204" pitchFamily="34" charset="0"/>
            </a:rPr>
            <a:t>internal E&amp;S indicators for internal performance</a:t>
          </a:r>
          <a:r>
            <a:rPr lang="en-US" sz="1400" dirty="0">
              <a:latin typeface="Avenir Next LT Pro" panose="020B0504020202020204" pitchFamily="34" charset="0"/>
            </a:rPr>
            <a:t>, consolidating  </a:t>
          </a:r>
          <a:r>
            <a:rPr lang="en-US" sz="1400" b="1" dirty="0">
              <a:latin typeface="Avenir Next LT Pro" panose="020B0504020202020204" pitchFamily="34" charset="0"/>
            </a:rPr>
            <a:t>governance for sustainability</a:t>
          </a:r>
          <a:r>
            <a:rPr lang="en-US" sz="1400" dirty="0">
              <a:latin typeface="Avenir Next LT Pro" panose="020B0504020202020204" pitchFamily="34" charset="0"/>
            </a:rPr>
            <a:t>, and the strengthening of the FIs, with whom CABEI maintains a contractual relationship to channelizing resources to SMEs.</a:t>
          </a:r>
          <a:endParaRPr lang="en-US" sz="1400" dirty="0"/>
        </a:p>
      </dgm:t>
    </dgm:pt>
    <dgm:pt modelId="{41DA5E24-EE38-41D5-8033-AC8508EFF5C7}" type="parTrans" cxnId="{45B26538-30BE-4F2A-8264-FCD7E98B2638}">
      <dgm:prSet/>
      <dgm:spPr/>
      <dgm:t>
        <a:bodyPr/>
        <a:lstStyle/>
        <a:p>
          <a:endParaRPr lang="en-US"/>
        </a:p>
      </dgm:t>
    </dgm:pt>
    <dgm:pt modelId="{F6ABF2D9-D026-4250-9795-39C75380ECBD}" type="sibTrans" cxnId="{45B26538-30BE-4F2A-8264-FCD7E98B2638}">
      <dgm:prSet/>
      <dgm:spPr/>
      <dgm:t>
        <a:bodyPr/>
        <a:lstStyle/>
        <a:p>
          <a:endParaRPr lang="en-US"/>
        </a:p>
      </dgm:t>
    </dgm:pt>
    <dgm:pt modelId="{ADEE86E7-0B13-4633-A35A-F7E7A70D6D0A}">
      <dgm:prSet phldrT="[Text]" custT="1"/>
      <dgm:spPr>
        <a:solidFill>
          <a:srgbClr val="5093FF"/>
        </a:solidFill>
        <a:ln>
          <a:noFill/>
        </a:ln>
      </dgm:spPr>
      <dgm:t>
        <a:bodyPr/>
        <a:lstStyle/>
        <a:p>
          <a:r>
            <a:rPr lang="es-HN" sz="1400" dirty="0"/>
            <a:t> </a:t>
          </a:r>
          <a:endParaRPr lang="en-US" sz="1400" dirty="0"/>
        </a:p>
      </dgm:t>
    </dgm:pt>
    <dgm:pt modelId="{4F2DD94D-66C5-440F-BB84-2EF60F9E6096}" type="parTrans" cxnId="{EC9DDCB5-348E-401B-ACF0-1CC69448F18F}">
      <dgm:prSet/>
      <dgm:spPr/>
      <dgm:t>
        <a:bodyPr/>
        <a:lstStyle/>
        <a:p>
          <a:endParaRPr lang="en-US"/>
        </a:p>
      </dgm:t>
    </dgm:pt>
    <dgm:pt modelId="{E47C6562-1127-4568-B089-52C63686E4B6}" type="sibTrans" cxnId="{EC9DDCB5-348E-401B-ACF0-1CC69448F18F}">
      <dgm:prSet/>
      <dgm:spPr/>
      <dgm:t>
        <a:bodyPr/>
        <a:lstStyle/>
        <a:p>
          <a:endParaRPr lang="en-US"/>
        </a:p>
      </dgm:t>
    </dgm:pt>
    <dgm:pt modelId="{58276BE1-2099-4F72-8ACA-E1E792FD7D60}">
      <dgm:prSet phldrT="[Text]" custT="1"/>
      <dgm:spPr>
        <a:ln>
          <a:solidFill>
            <a:srgbClr val="5093FF"/>
          </a:solidFill>
        </a:ln>
      </dgm:spPr>
      <dgm:t>
        <a:bodyPr/>
        <a:lstStyle/>
        <a:p>
          <a:pPr>
            <a:buFont typeface="Arial" panose="020B0604020202020204" pitchFamily="34" charset="0"/>
            <a:buNone/>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400" b="1" dirty="0">
              <a:effectLst/>
              <a:latin typeface="Avenir Next LT Pro" panose="020B0504020202020204" pitchFamily="34" charset="0"/>
              <a:ea typeface="Calibri" panose="020F0502020204030204" pitchFamily="34" charset="0"/>
              <a:cs typeface="Times New Roman" panose="02020603050405020304" pitchFamily="18" charset="0"/>
            </a:rPr>
            <a:t>E&amp;S risk management system (ESRMs) known as SIEMAS within CABEI </a:t>
          </a: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analyze the process of extending the requirements and commitments regarding sustainability to its FIs, in order to guarantee sustainability in the value chain and promote the universalization of good practices.</a:t>
          </a:r>
          <a:endParaRPr lang="en-US" sz="1400" dirty="0"/>
        </a:p>
      </dgm:t>
    </dgm:pt>
    <dgm:pt modelId="{0B2E1CA3-1FBF-4894-86FF-EE360CF57A73}" type="parTrans" cxnId="{5116A6E2-4E2C-4A57-B1B5-EBDE5D7AC35B}">
      <dgm:prSet/>
      <dgm:spPr/>
      <dgm:t>
        <a:bodyPr/>
        <a:lstStyle/>
        <a:p>
          <a:endParaRPr lang="en-US"/>
        </a:p>
      </dgm:t>
    </dgm:pt>
    <dgm:pt modelId="{2846D344-1711-4816-B001-CCBAF07294A7}" type="sibTrans" cxnId="{5116A6E2-4E2C-4A57-B1B5-EBDE5D7AC35B}">
      <dgm:prSet/>
      <dgm:spPr/>
      <dgm:t>
        <a:bodyPr/>
        <a:lstStyle/>
        <a:p>
          <a:endParaRPr lang="en-US"/>
        </a:p>
      </dgm:t>
    </dgm:pt>
    <dgm:pt modelId="{4F93D688-BCA3-4730-AC60-0BE7D3598C86}">
      <dgm:prSet phldrT="[Text]" custT="1"/>
      <dgm:spPr>
        <a:solidFill>
          <a:srgbClr val="5093FF"/>
        </a:solidFill>
        <a:ln>
          <a:noFill/>
        </a:ln>
      </dgm:spPr>
      <dgm:t>
        <a:bodyPr/>
        <a:lstStyle/>
        <a:p>
          <a:pPr>
            <a:buFont typeface="Arial" panose="020B0604020202020204" pitchFamily="34" charset="0"/>
            <a:buChar char="•"/>
          </a:pPr>
          <a:endParaRPr lang="en-US" sz="1400" dirty="0"/>
        </a:p>
      </dgm:t>
    </dgm:pt>
    <dgm:pt modelId="{20EC2176-C267-472A-A6FA-4E481483C087}" type="parTrans" cxnId="{20DD1FE3-6715-4907-AF24-345ADC8B64BD}">
      <dgm:prSet/>
      <dgm:spPr/>
      <dgm:t>
        <a:bodyPr/>
        <a:lstStyle/>
        <a:p>
          <a:endParaRPr lang="en-US"/>
        </a:p>
      </dgm:t>
    </dgm:pt>
    <dgm:pt modelId="{1ACEC8A9-17F1-4F90-94E0-024DCDC5D43E}" type="sibTrans" cxnId="{20DD1FE3-6715-4907-AF24-345ADC8B64BD}">
      <dgm:prSet/>
      <dgm:spPr/>
      <dgm:t>
        <a:bodyPr/>
        <a:lstStyle/>
        <a:p>
          <a:endParaRPr lang="en-US"/>
        </a:p>
      </dgm:t>
    </dgm:pt>
    <dgm:pt modelId="{1B72B93C-8684-48FC-98F7-C0345660764F}">
      <dgm:prSet custT="1"/>
      <dgm:spPr>
        <a:ln>
          <a:solidFill>
            <a:srgbClr val="5093FF"/>
          </a:solidFill>
        </a:ln>
      </dgm:spPr>
      <dgm:t>
        <a:bodyPr/>
        <a:lstStyle/>
        <a:p>
          <a:pPr>
            <a:buFont typeface="Wingdings" panose="05000000000000000000" pitchFamily="2" charset="2"/>
            <a:buChar char="ü"/>
          </a:pPr>
          <a:r>
            <a:rPr lang="en-US" sz="1400" b="1" dirty="0">
              <a:latin typeface="Avenir Next LT Pro" panose="020B0504020202020204" pitchFamily="34" charset="0"/>
            </a:rPr>
            <a:t> 90 Financial Institutions (FIs) </a:t>
          </a:r>
          <a:r>
            <a:rPr lang="en-US" sz="1400" dirty="0">
              <a:latin typeface="Avenir Next LT Pro" panose="020B0504020202020204" pitchFamily="34" charset="0"/>
            </a:rPr>
            <a:t>have been financed for about US$</a:t>
          </a:r>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16,357.6</a:t>
          </a:r>
          <a:r>
            <a:rPr lang="en-US" sz="1400" dirty="0">
              <a:latin typeface="Avenir Next LT Pro" panose="020B0504020202020204" pitchFamily="34" charset="0"/>
            </a:rPr>
            <a:t> million disbursed for SMEs.</a:t>
          </a:r>
        </a:p>
      </dgm:t>
    </dgm:pt>
    <dgm:pt modelId="{C665CEA2-0237-438A-B9E2-062F0B0F5DF2}" type="parTrans" cxnId="{C60D5085-0B19-48AC-805B-4B67DD82EB60}">
      <dgm:prSet/>
      <dgm:spPr/>
      <dgm:t>
        <a:bodyPr/>
        <a:lstStyle/>
        <a:p>
          <a:endParaRPr lang="en-US"/>
        </a:p>
      </dgm:t>
    </dgm:pt>
    <dgm:pt modelId="{A165BCE1-C07E-4D71-8689-C157B18422D5}" type="sibTrans" cxnId="{C60D5085-0B19-48AC-805B-4B67DD82EB60}">
      <dgm:prSet/>
      <dgm:spPr/>
      <dgm:t>
        <a:bodyPr/>
        <a:lstStyle/>
        <a:p>
          <a:endParaRPr lang="en-US"/>
        </a:p>
      </dgm:t>
    </dgm:pt>
    <dgm:pt modelId="{920F3313-61AD-465F-AABA-44819E48469A}">
      <dgm:prSet custT="1"/>
      <dgm:spPr>
        <a:ln>
          <a:solidFill>
            <a:srgbClr val="5093FF"/>
          </a:solidFill>
        </a:ln>
      </dgm:spPr>
      <dgm:t>
        <a:bodyPr/>
        <a:lstStyle/>
        <a:p>
          <a:pPr>
            <a:buFont typeface="Wingdings" panose="05000000000000000000" pitchFamily="2" charset="2"/>
            <a:buChar char="ü"/>
          </a:pPr>
          <a:r>
            <a:rPr lang="en-US" sz="1400" b="1" dirty="0">
              <a:latin typeface="Avenir Next LT Pro" panose="020B0504020202020204" pitchFamily="34" charset="0"/>
            </a:rPr>
            <a:t> Impact Evaluations of Intermediated Credit </a:t>
          </a:r>
          <a:r>
            <a:rPr lang="en-US" sz="1400" dirty="0">
              <a:latin typeface="Avenir Next LT Pro" panose="020B0504020202020204" pitchFamily="34" charset="0"/>
            </a:rPr>
            <a:t>have been carried out to measure the results.</a:t>
          </a:r>
        </a:p>
      </dgm:t>
    </dgm:pt>
    <dgm:pt modelId="{3AA154AF-561A-4BFD-BB3E-4F426EA5320D}" type="parTrans" cxnId="{1C7281B7-E58B-47E5-9724-6FF17AD77EBF}">
      <dgm:prSet/>
      <dgm:spPr/>
      <dgm:t>
        <a:bodyPr/>
        <a:lstStyle/>
        <a:p>
          <a:endParaRPr lang="en-US"/>
        </a:p>
      </dgm:t>
    </dgm:pt>
    <dgm:pt modelId="{05B10C46-BD3D-47C1-B7E2-B379DF61CE6D}" type="sibTrans" cxnId="{1C7281B7-E58B-47E5-9724-6FF17AD77EBF}">
      <dgm:prSet/>
      <dgm:spPr/>
      <dgm:t>
        <a:bodyPr/>
        <a:lstStyle/>
        <a:p>
          <a:endParaRPr lang="en-US"/>
        </a:p>
      </dgm:t>
    </dgm:pt>
    <dgm:pt modelId="{3745040A-068B-4252-B473-B66BC89C1710}" type="pres">
      <dgm:prSet presAssocID="{81E150A8-316B-42DA-88CE-2F7E92DD9B1F}" presName="linearFlow" presStyleCnt="0">
        <dgm:presLayoutVars>
          <dgm:dir/>
          <dgm:animLvl val="lvl"/>
          <dgm:resizeHandles val="exact"/>
        </dgm:presLayoutVars>
      </dgm:prSet>
      <dgm:spPr/>
    </dgm:pt>
    <dgm:pt modelId="{41484FCA-F017-4D17-B997-FBDCA5E74EAF}" type="pres">
      <dgm:prSet presAssocID="{C262A2B0-956A-42A9-9B4B-D536D0AE32ED}" presName="composite" presStyleCnt="0"/>
      <dgm:spPr/>
    </dgm:pt>
    <dgm:pt modelId="{6EA01304-247C-4070-AE6D-4943C3C439EF}" type="pres">
      <dgm:prSet presAssocID="{C262A2B0-956A-42A9-9B4B-D536D0AE32ED}" presName="parentText" presStyleLbl="alignNode1" presStyleIdx="0" presStyleCnt="4">
        <dgm:presLayoutVars>
          <dgm:chMax val="1"/>
          <dgm:bulletEnabled val="1"/>
        </dgm:presLayoutVars>
      </dgm:prSet>
      <dgm:spPr/>
    </dgm:pt>
    <dgm:pt modelId="{1E9821B5-5E42-429C-9663-3B7042A8CF2D}" type="pres">
      <dgm:prSet presAssocID="{C262A2B0-956A-42A9-9B4B-D536D0AE32ED}" presName="descendantText" presStyleLbl="alignAcc1" presStyleIdx="0" presStyleCnt="4">
        <dgm:presLayoutVars>
          <dgm:bulletEnabled val="1"/>
        </dgm:presLayoutVars>
      </dgm:prSet>
      <dgm:spPr/>
    </dgm:pt>
    <dgm:pt modelId="{D9788357-9F5F-4320-BC3D-4CB43D033153}" type="pres">
      <dgm:prSet presAssocID="{BD770BF6-E2B0-4C6B-B8B6-7362624AF749}" presName="sp" presStyleCnt="0"/>
      <dgm:spPr/>
    </dgm:pt>
    <dgm:pt modelId="{B9017D72-2C2D-4DB4-82F8-2FFBB19D7178}" type="pres">
      <dgm:prSet presAssocID="{848BF95D-09FA-49FE-BFBA-3AA276654729}" presName="composite" presStyleCnt="0"/>
      <dgm:spPr/>
    </dgm:pt>
    <dgm:pt modelId="{19A8F81B-78D0-4F55-8747-CACAA6980BD2}" type="pres">
      <dgm:prSet presAssocID="{848BF95D-09FA-49FE-BFBA-3AA276654729}" presName="parentText" presStyleLbl="alignNode1" presStyleIdx="1" presStyleCnt="4">
        <dgm:presLayoutVars>
          <dgm:chMax val="1"/>
          <dgm:bulletEnabled val="1"/>
        </dgm:presLayoutVars>
      </dgm:prSet>
      <dgm:spPr/>
    </dgm:pt>
    <dgm:pt modelId="{C7121515-C943-46BA-A511-D11ADD1D2E11}" type="pres">
      <dgm:prSet presAssocID="{848BF95D-09FA-49FE-BFBA-3AA276654729}" presName="descendantText" presStyleLbl="alignAcc1" presStyleIdx="1" presStyleCnt="4" custLinFactNeighborX="0">
        <dgm:presLayoutVars>
          <dgm:bulletEnabled val="1"/>
        </dgm:presLayoutVars>
      </dgm:prSet>
      <dgm:spPr/>
    </dgm:pt>
    <dgm:pt modelId="{FD55C348-FB50-4736-90F4-FBF168712A0A}" type="pres">
      <dgm:prSet presAssocID="{595265AB-01BD-4FFD-AC49-A2B438193CB8}" presName="sp" presStyleCnt="0"/>
      <dgm:spPr/>
    </dgm:pt>
    <dgm:pt modelId="{DFDE86E0-D145-48E0-89D7-996DEEA82C3C}" type="pres">
      <dgm:prSet presAssocID="{ADEE86E7-0B13-4633-A35A-F7E7A70D6D0A}" presName="composite" presStyleCnt="0"/>
      <dgm:spPr/>
    </dgm:pt>
    <dgm:pt modelId="{A1910B8C-2D1C-442C-8F9C-6D3241AEED65}" type="pres">
      <dgm:prSet presAssocID="{ADEE86E7-0B13-4633-A35A-F7E7A70D6D0A}" presName="parentText" presStyleLbl="alignNode1" presStyleIdx="2" presStyleCnt="4">
        <dgm:presLayoutVars>
          <dgm:chMax val="1"/>
          <dgm:bulletEnabled val="1"/>
        </dgm:presLayoutVars>
      </dgm:prSet>
      <dgm:spPr/>
    </dgm:pt>
    <dgm:pt modelId="{E191CB7E-AA34-4567-ADD3-24C6567739D3}" type="pres">
      <dgm:prSet presAssocID="{ADEE86E7-0B13-4633-A35A-F7E7A70D6D0A}" presName="descendantText" presStyleLbl="alignAcc1" presStyleIdx="2" presStyleCnt="4">
        <dgm:presLayoutVars>
          <dgm:bulletEnabled val="1"/>
        </dgm:presLayoutVars>
      </dgm:prSet>
      <dgm:spPr/>
    </dgm:pt>
    <dgm:pt modelId="{3E674D7D-DE13-4646-BBE5-22E1CD7C57AB}" type="pres">
      <dgm:prSet presAssocID="{E47C6562-1127-4568-B089-52C63686E4B6}" presName="sp" presStyleCnt="0"/>
      <dgm:spPr/>
    </dgm:pt>
    <dgm:pt modelId="{2F9B9F11-8FB0-4609-A8AA-9EC5B5D939C9}" type="pres">
      <dgm:prSet presAssocID="{4F93D688-BCA3-4730-AC60-0BE7D3598C86}" presName="composite" presStyleCnt="0"/>
      <dgm:spPr/>
    </dgm:pt>
    <dgm:pt modelId="{5CECE0A3-39D1-482E-B2E1-4B933BC6C99C}" type="pres">
      <dgm:prSet presAssocID="{4F93D688-BCA3-4730-AC60-0BE7D3598C86}" presName="parentText" presStyleLbl="alignNode1" presStyleIdx="3" presStyleCnt="4">
        <dgm:presLayoutVars>
          <dgm:chMax val="1"/>
          <dgm:bulletEnabled val="1"/>
        </dgm:presLayoutVars>
      </dgm:prSet>
      <dgm:spPr/>
    </dgm:pt>
    <dgm:pt modelId="{0ADB289E-F381-4D97-9E54-F33D1CBC962A}" type="pres">
      <dgm:prSet presAssocID="{4F93D688-BCA3-4730-AC60-0BE7D3598C86}" presName="descendantText" presStyleLbl="alignAcc1" presStyleIdx="3" presStyleCnt="4">
        <dgm:presLayoutVars>
          <dgm:bulletEnabled val="1"/>
        </dgm:presLayoutVars>
      </dgm:prSet>
      <dgm:spPr/>
    </dgm:pt>
  </dgm:ptLst>
  <dgm:cxnLst>
    <dgm:cxn modelId="{FB335914-96ED-4BF5-A6E5-3EF76BEB3F97}" type="presOf" srcId="{920F3313-61AD-465F-AABA-44819E48469A}" destId="{0ADB289E-F381-4D97-9E54-F33D1CBC962A}" srcOrd="0" destOrd="1" presId="urn:microsoft.com/office/officeart/2005/8/layout/chevron2"/>
    <dgm:cxn modelId="{6E5D8F1A-FCD0-47E5-9B69-355ABC6DC5FE}" type="presOf" srcId="{4F93D688-BCA3-4730-AC60-0BE7D3598C86}" destId="{5CECE0A3-39D1-482E-B2E1-4B933BC6C99C}" srcOrd="0" destOrd="0" presId="urn:microsoft.com/office/officeart/2005/8/layout/chevron2"/>
    <dgm:cxn modelId="{936D8231-7828-4D2B-AF51-75EAC589620F}" srcId="{C262A2B0-956A-42A9-9B4B-D536D0AE32ED}" destId="{7FA013B0-3400-404B-A5E8-B781C6475A2F}" srcOrd="0" destOrd="0" parTransId="{F1551671-7176-46B8-879C-702A53A8919C}" sibTransId="{20554FB2-ECC5-42D0-BFE9-EBFED3401E6A}"/>
    <dgm:cxn modelId="{45B26538-30BE-4F2A-8264-FCD7E98B2638}" srcId="{848BF95D-09FA-49FE-BFBA-3AA276654729}" destId="{CD9C6437-FA9C-4C23-93F8-46AF4069A5EB}" srcOrd="0" destOrd="0" parTransId="{41DA5E24-EE38-41D5-8033-AC8508EFF5C7}" sibTransId="{F6ABF2D9-D026-4250-9795-39C75380ECBD}"/>
    <dgm:cxn modelId="{87880262-9CAF-44D7-8AF6-F0245F02D0B2}" srcId="{81E150A8-316B-42DA-88CE-2F7E92DD9B1F}" destId="{C262A2B0-956A-42A9-9B4B-D536D0AE32ED}" srcOrd="0" destOrd="0" parTransId="{0D333690-BAED-460D-9D94-CE0DDCBA8444}" sibTransId="{BD770BF6-E2B0-4C6B-B8B6-7362624AF749}"/>
    <dgm:cxn modelId="{9A69D051-1137-4FDB-9B3A-ECB8099BE793}" type="presOf" srcId="{81E150A8-316B-42DA-88CE-2F7E92DD9B1F}" destId="{3745040A-068B-4252-B473-B66BC89C1710}" srcOrd="0" destOrd="0" presId="urn:microsoft.com/office/officeart/2005/8/layout/chevron2"/>
    <dgm:cxn modelId="{1AF2CD72-7E28-40B0-B678-3C923618F353}" type="presOf" srcId="{1B72B93C-8684-48FC-98F7-C0345660764F}" destId="{0ADB289E-F381-4D97-9E54-F33D1CBC962A}" srcOrd="0" destOrd="0" presId="urn:microsoft.com/office/officeart/2005/8/layout/chevron2"/>
    <dgm:cxn modelId="{D1BA1179-6141-40FB-9414-6A6767076557}" type="presOf" srcId="{ADEE86E7-0B13-4633-A35A-F7E7A70D6D0A}" destId="{A1910B8C-2D1C-442C-8F9C-6D3241AEED65}" srcOrd="0" destOrd="0" presId="urn:microsoft.com/office/officeart/2005/8/layout/chevron2"/>
    <dgm:cxn modelId="{C60D5085-0B19-48AC-805B-4B67DD82EB60}" srcId="{4F93D688-BCA3-4730-AC60-0BE7D3598C86}" destId="{1B72B93C-8684-48FC-98F7-C0345660764F}" srcOrd="0" destOrd="0" parTransId="{C665CEA2-0237-438A-B9E2-062F0B0F5DF2}" sibTransId="{A165BCE1-C07E-4D71-8689-C157B18422D5}"/>
    <dgm:cxn modelId="{A8B3718E-71CF-43D4-8D7A-839209021FE3}" type="presOf" srcId="{7FA013B0-3400-404B-A5E8-B781C6475A2F}" destId="{1E9821B5-5E42-429C-9663-3B7042A8CF2D}" srcOrd="0" destOrd="0" presId="urn:microsoft.com/office/officeart/2005/8/layout/chevron2"/>
    <dgm:cxn modelId="{F0EED698-163D-472E-9A36-93DF948AE82C}" type="presOf" srcId="{58276BE1-2099-4F72-8ACA-E1E792FD7D60}" destId="{E191CB7E-AA34-4567-ADD3-24C6567739D3}" srcOrd="0" destOrd="0" presId="urn:microsoft.com/office/officeart/2005/8/layout/chevron2"/>
    <dgm:cxn modelId="{90D7E5A7-2E8D-439B-AB6F-65DAFBA97D06}" type="presOf" srcId="{C262A2B0-956A-42A9-9B4B-D536D0AE32ED}" destId="{6EA01304-247C-4070-AE6D-4943C3C439EF}" srcOrd="0" destOrd="0" presId="urn:microsoft.com/office/officeart/2005/8/layout/chevron2"/>
    <dgm:cxn modelId="{BE8EA7B1-D3B4-47A0-AF32-C78002BE53FD}" type="presOf" srcId="{CD9C6437-FA9C-4C23-93F8-46AF4069A5EB}" destId="{C7121515-C943-46BA-A511-D11ADD1D2E11}" srcOrd="0" destOrd="0" presId="urn:microsoft.com/office/officeart/2005/8/layout/chevron2"/>
    <dgm:cxn modelId="{EC9DDCB5-348E-401B-ACF0-1CC69448F18F}" srcId="{81E150A8-316B-42DA-88CE-2F7E92DD9B1F}" destId="{ADEE86E7-0B13-4633-A35A-F7E7A70D6D0A}" srcOrd="2" destOrd="0" parTransId="{4F2DD94D-66C5-440F-BB84-2EF60F9E6096}" sibTransId="{E47C6562-1127-4568-B089-52C63686E4B6}"/>
    <dgm:cxn modelId="{1C7281B7-E58B-47E5-9724-6FF17AD77EBF}" srcId="{4F93D688-BCA3-4730-AC60-0BE7D3598C86}" destId="{920F3313-61AD-465F-AABA-44819E48469A}" srcOrd="1" destOrd="0" parTransId="{3AA154AF-561A-4BFD-BB3E-4F426EA5320D}" sibTransId="{05B10C46-BD3D-47C1-B7E2-B379DF61CE6D}"/>
    <dgm:cxn modelId="{79F7C6BB-96C3-4709-A3C9-499EB483B960}" srcId="{81E150A8-316B-42DA-88CE-2F7E92DD9B1F}" destId="{848BF95D-09FA-49FE-BFBA-3AA276654729}" srcOrd="1" destOrd="0" parTransId="{7EE38176-BEE1-4D13-8F0C-D80BBB2099EE}" sibTransId="{595265AB-01BD-4FFD-AC49-A2B438193CB8}"/>
    <dgm:cxn modelId="{5116A6E2-4E2C-4A57-B1B5-EBDE5D7AC35B}" srcId="{ADEE86E7-0B13-4633-A35A-F7E7A70D6D0A}" destId="{58276BE1-2099-4F72-8ACA-E1E792FD7D60}" srcOrd="0" destOrd="0" parTransId="{0B2E1CA3-1FBF-4894-86FF-EE360CF57A73}" sibTransId="{2846D344-1711-4816-B001-CCBAF07294A7}"/>
    <dgm:cxn modelId="{20DD1FE3-6715-4907-AF24-345ADC8B64BD}" srcId="{81E150A8-316B-42DA-88CE-2F7E92DD9B1F}" destId="{4F93D688-BCA3-4730-AC60-0BE7D3598C86}" srcOrd="3" destOrd="0" parTransId="{20EC2176-C267-472A-A6FA-4E481483C087}" sibTransId="{1ACEC8A9-17F1-4F90-94E0-024DCDC5D43E}"/>
    <dgm:cxn modelId="{9C92D4ED-87EC-4871-919B-E47A2CCD13B0}" type="presOf" srcId="{848BF95D-09FA-49FE-BFBA-3AA276654729}" destId="{19A8F81B-78D0-4F55-8747-CACAA6980BD2}" srcOrd="0" destOrd="0" presId="urn:microsoft.com/office/officeart/2005/8/layout/chevron2"/>
    <dgm:cxn modelId="{22F268D4-383C-4ECD-B469-1CA4BD9193B3}" type="presParOf" srcId="{3745040A-068B-4252-B473-B66BC89C1710}" destId="{41484FCA-F017-4D17-B997-FBDCA5E74EAF}" srcOrd="0" destOrd="0" presId="urn:microsoft.com/office/officeart/2005/8/layout/chevron2"/>
    <dgm:cxn modelId="{E51CE355-D282-493C-B387-E6A5CC7C0AB6}" type="presParOf" srcId="{41484FCA-F017-4D17-B997-FBDCA5E74EAF}" destId="{6EA01304-247C-4070-AE6D-4943C3C439EF}" srcOrd="0" destOrd="0" presId="urn:microsoft.com/office/officeart/2005/8/layout/chevron2"/>
    <dgm:cxn modelId="{9E958C4F-1786-4A09-B233-8BAF9E673926}" type="presParOf" srcId="{41484FCA-F017-4D17-B997-FBDCA5E74EAF}" destId="{1E9821B5-5E42-429C-9663-3B7042A8CF2D}" srcOrd="1" destOrd="0" presId="urn:microsoft.com/office/officeart/2005/8/layout/chevron2"/>
    <dgm:cxn modelId="{65BD00D7-19CE-41A0-B44F-509894D1B4CE}" type="presParOf" srcId="{3745040A-068B-4252-B473-B66BC89C1710}" destId="{D9788357-9F5F-4320-BC3D-4CB43D033153}" srcOrd="1" destOrd="0" presId="urn:microsoft.com/office/officeart/2005/8/layout/chevron2"/>
    <dgm:cxn modelId="{C649AC69-763A-4943-B0F0-B73B6A5B06B3}" type="presParOf" srcId="{3745040A-068B-4252-B473-B66BC89C1710}" destId="{B9017D72-2C2D-4DB4-82F8-2FFBB19D7178}" srcOrd="2" destOrd="0" presId="urn:microsoft.com/office/officeart/2005/8/layout/chevron2"/>
    <dgm:cxn modelId="{D81D3FB7-99F0-4EA6-85EA-C98637DAE4DB}" type="presParOf" srcId="{B9017D72-2C2D-4DB4-82F8-2FFBB19D7178}" destId="{19A8F81B-78D0-4F55-8747-CACAA6980BD2}" srcOrd="0" destOrd="0" presId="urn:microsoft.com/office/officeart/2005/8/layout/chevron2"/>
    <dgm:cxn modelId="{620984CB-C406-4D3F-95AC-0326005AE44A}" type="presParOf" srcId="{B9017D72-2C2D-4DB4-82F8-2FFBB19D7178}" destId="{C7121515-C943-46BA-A511-D11ADD1D2E11}" srcOrd="1" destOrd="0" presId="urn:microsoft.com/office/officeart/2005/8/layout/chevron2"/>
    <dgm:cxn modelId="{444A510D-D7DD-4092-9A79-0D9F6DF6884E}" type="presParOf" srcId="{3745040A-068B-4252-B473-B66BC89C1710}" destId="{FD55C348-FB50-4736-90F4-FBF168712A0A}" srcOrd="3" destOrd="0" presId="urn:microsoft.com/office/officeart/2005/8/layout/chevron2"/>
    <dgm:cxn modelId="{A3977967-6293-4329-88A6-1760EE291A38}" type="presParOf" srcId="{3745040A-068B-4252-B473-B66BC89C1710}" destId="{DFDE86E0-D145-48E0-89D7-996DEEA82C3C}" srcOrd="4" destOrd="0" presId="urn:microsoft.com/office/officeart/2005/8/layout/chevron2"/>
    <dgm:cxn modelId="{F264DD8F-5F41-410D-A7CC-0D821E725903}" type="presParOf" srcId="{DFDE86E0-D145-48E0-89D7-996DEEA82C3C}" destId="{A1910B8C-2D1C-442C-8F9C-6D3241AEED65}" srcOrd="0" destOrd="0" presId="urn:microsoft.com/office/officeart/2005/8/layout/chevron2"/>
    <dgm:cxn modelId="{49B0EF90-3B40-41C8-A7CC-B8568E566146}" type="presParOf" srcId="{DFDE86E0-D145-48E0-89D7-996DEEA82C3C}" destId="{E191CB7E-AA34-4567-ADD3-24C6567739D3}" srcOrd="1" destOrd="0" presId="urn:microsoft.com/office/officeart/2005/8/layout/chevron2"/>
    <dgm:cxn modelId="{B66ED272-3245-4D2E-872B-22F02F0440B0}" type="presParOf" srcId="{3745040A-068B-4252-B473-B66BC89C1710}" destId="{3E674D7D-DE13-4646-BBE5-22E1CD7C57AB}" srcOrd="5" destOrd="0" presId="urn:microsoft.com/office/officeart/2005/8/layout/chevron2"/>
    <dgm:cxn modelId="{8D56E30F-6742-4CA6-9D8D-F80FDC561A52}" type="presParOf" srcId="{3745040A-068B-4252-B473-B66BC89C1710}" destId="{2F9B9F11-8FB0-4609-A8AA-9EC5B5D939C9}" srcOrd="6" destOrd="0" presId="urn:microsoft.com/office/officeart/2005/8/layout/chevron2"/>
    <dgm:cxn modelId="{D8D7C224-1F00-4FE9-A926-E11CDB9CB02E}" type="presParOf" srcId="{2F9B9F11-8FB0-4609-A8AA-9EC5B5D939C9}" destId="{5CECE0A3-39D1-482E-B2E1-4B933BC6C99C}" srcOrd="0" destOrd="0" presId="urn:microsoft.com/office/officeart/2005/8/layout/chevron2"/>
    <dgm:cxn modelId="{17C81F51-89CE-4B70-82F1-5F889B3F915B}" type="presParOf" srcId="{2F9B9F11-8FB0-4609-A8AA-9EC5B5D939C9}" destId="{0ADB289E-F381-4D97-9E54-F33D1CBC96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9CFDA-D1BF-4280-A702-2500666B2D62}"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n-US"/>
        </a:p>
      </dgm:t>
    </dgm:pt>
    <dgm:pt modelId="{E31BD55F-32CE-4563-8ACE-BDF2E0748AF5}">
      <dgm:prSet phldrT="[Text]" custT="1"/>
      <dgm:spPr>
        <a:solidFill>
          <a:srgbClr val="5093FF"/>
        </a:solidFill>
      </dgm:spPr>
      <dgm:t>
        <a:bodyPr/>
        <a:lstStyle/>
        <a:p>
          <a:r>
            <a:rPr lang="es-HN" sz="2400" dirty="0">
              <a:latin typeface="Avenir Next LT Pro" panose="020B0504020202020204" pitchFamily="34" charset="0"/>
            </a:rPr>
            <a:t>19%</a:t>
          </a:r>
          <a:endParaRPr lang="en-US" sz="2400" dirty="0">
            <a:latin typeface="Avenir Next LT Pro" panose="020B0504020202020204" pitchFamily="34" charset="0"/>
          </a:endParaRPr>
        </a:p>
      </dgm:t>
    </dgm:pt>
    <dgm:pt modelId="{FE567282-9141-4F58-A6E4-AF2483A45FA6}" type="parTrans" cxnId="{0809066F-A948-43A8-8782-71BFC91F17A1}">
      <dgm:prSet/>
      <dgm:spPr>
        <a:ln>
          <a:solidFill>
            <a:srgbClr val="004BCE"/>
          </a:solidFill>
        </a:ln>
      </dgm:spPr>
      <dgm:t>
        <a:bodyPr/>
        <a:lstStyle/>
        <a:p>
          <a:endParaRPr lang="en-US"/>
        </a:p>
      </dgm:t>
    </dgm:pt>
    <dgm:pt modelId="{82F92613-539C-4C80-BC4C-8C55F3BD66E9}" type="sibTrans" cxnId="{0809066F-A948-43A8-8782-71BFC91F17A1}">
      <dgm:prSet/>
      <dgm:spPr/>
      <dgm:t>
        <a:bodyPr/>
        <a:lstStyle/>
        <a:p>
          <a:endParaRPr lang="en-US"/>
        </a:p>
      </dgm:t>
    </dgm:pt>
    <dgm:pt modelId="{07197FA2-BF84-4D1E-BC7D-AAF406CCFC69}">
      <dgm:prSet phldrT="[Text]" custT="1"/>
      <dgm:spPr/>
      <dgm:t>
        <a:bodyPr/>
        <a:lstStyle/>
        <a:p>
          <a:pPr>
            <a:buNone/>
          </a:pPr>
          <a:r>
            <a:rPr lang="es-HN" sz="1800" dirty="0">
              <a:latin typeface="Avenir Next LT Pro" panose="020B0504020202020204" pitchFamily="34" charset="0"/>
            </a:rPr>
            <a:t>	</a:t>
          </a:r>
          <a:r>
            <a:rPr lang="en-US" sz="1800" noProof="0" dirty="0">
              <a:latin typeface="Avenir Next LT Pro" panose="020B0504020202020204" pitchFamily="34" charset="0"/>
            </a:rPr>
            <a:t>Institutions’ own initiative</a:t>
          </a:r>
        </a:p>
      </dgm:t>
    </dgm:pt>
    <dgm:pt modelId="{DDBFA8C6-4D31-4F9D-A504-DECE49E1EE84}" type="parTrans" cxnId="{9F4CA0A3-FC1D-4F8D-8476-0E9026C2E064}">
      <dgm:prSet/>
      <dgm:spPr/>
      <dgm:t>
        <a:bodyPr/>
        <a:lstStyle/>
        <a:p>
          <a:endParaRPr lang="en-US"/>
        </a:p>
      </dgm:t>
    </dgm:pt>
    <dgm:pt modelId="{3DC6B0A0-40A5-459B-8B3D-1699BE3A7800}" type="sibTrans" cxnId="{9F4CA0A3-FC1D-4F8D-8476-0E9026C2E064}">
      <dgm:prSet/>
      <dgm:spPr/>
      <dgm:t>
        <a:bodyPr/>
        <a:lstStyle/>
        <a:p>
          <a:endParaRPr lang="en-US"/>
        </a:p>
      </dgm:t>
    </dgm:pt>
    <dgm:pt modelId="{C1E7A826-6AB2-4B64-BC1E-ED34F852A1E0}">
      <dgm:prSet phldrT="[Text]" custT="1"/>
      <dgm:spPr>
        <a:solidFill>
          <a:srgbClr val="D369FF"/>
        </a:solidFill>
      </dgm:spPr>
      <dgm:t>
        <a:bodyPr/>
        <a:lstStyle/>
        <a:p>
          <a:r>
            <a:rPr lang="es-HN" sz="2400" dirty="0">
              <a:latin typeface="Avenir Next LT Pro" panose="020B0504020202020204" pitchFamily="34" charset="0"/>
            </a:rPr>
            <a:t>50%</a:t>
          </a:r>
          <a:endParaRPr lang="en-US" sz="2400" dirty="0">
            <a:latin typeface="Avenir Next LT Pro" panose="020B0504020202020204" pitchFamily="34" charset="0"/>
          </a:endParaRPr>
        </a:p>
      </dgm:t>
    </dgm:pt>
    <dgm:pt modelId="{9AE1F98A-5A05-4609-87ED-EA4DEC3FC8F3}" type="parTrans" cxnId="{7D4CF086-FE7A-49B3-95FF-495568D5CF34}">
      <dgm:prSet/>
      <dgm:spPr>
        <a:ln>
          <a:solidFill>
            <a:srgbClr val="004BCE"/>
          </a:solidFill>
        </a:ln>
      </dgm:spPr>
      <dgm:t>
        <a:bodyPr/>
        <a:lstStyle/>
        <a:p>
          <a:endParaRPr lang="en-US"/>
        </a:p>
      </dgm:t>
    </dgm:pt>
    <dgm:pt modelId="{42C6B942-AE40-4830-AD7A-B17AE9E266CF}" type="sibTrans" cxnId="{7D4CF086-FE7A-49B3-95FF-495568D5CF34}">
      <dgm:prSet/>
      <dgm:spPr/>
      <dgm:t>
        <a:bodyPr/>
        <a:lstStyle/>
        <a:p>
          <a:endParaRPr lang="en-US"/>
        </a:p>
      </dgm:t>
    </dgm:pt>
    <dgm:pt modelId="{999B9F43-2B5F-4366-8051-8F79EAF04765}">
      <dgm:prSet phldrT="[Text]" custT="1"/>
      <dgm:spPr/>
      <dgm:t>
        <a:bodyPr/>
        <a:lstStyle/>
        <a:p>
          <a:pPr>
            <a:buNone/>
          </a:pPr>
          <a:r>
            <a:rPr lang="en-US" sz="1800" noProof="0" dirty="0">
              <a:latin typeface="Avenir Next LT Pro" panose="020B0504020202020204" pitchFamily="34" charset="0"/>
            </a:rPr>
            <a:t>MDB’s support (including CABEI)</a:t>
          </a:r>
        </a:p>
      </dgm:t>
    </dgm:pt>
    <dgm:pt modelId="{246021E3-8487-42F9-ACC1-F7D276839805}" type="parTrans" cxnId="{4D326BA4-0E6B-43CE-818E-DF7AD6FB2CB2}">
      <dgm:prSet/>
      <dgm:spPr/>
      <dgm:t>
        <a:bodyPr/>
        <a:lstStyle/>
        <a:p>
          <a:endParaRPr lang="en-US"/>
        </a:p>
      </dgm:t>
    </dgm:pt>
    <dgm:pt modelId="{74B48A4B-CEDF-4B5C-829C-2A6B8DBF651F}" type="sibTrans" cxnId="{4D326BA4-0E6B-43CE-818E-DF7AD6FB2CB2}">
      <dgm:prSet/>
      <dgm:spPr/>
      <dgm:t>
        <a:bodyPr/>
        <a:lstStyle/>
        <a:p>
          <a:endParaRPr lang="en-US"/>
        </a:p>
      </dgm:t>
    </dgm:pt>
    <dgm:pt modelId="{3BE32C72-2488-4829-BA44-941BCCA053AD}">
      <dgm:prSet phldrT="[Text]" custT="1"/>
      <dgm:spPr>
        <a:solidFill>
          <a:srgbClr val="F2CA20"/>
        </a:solidFill>
      </dgm:spPr>
      <dgm:t>
        <a:bodyPr/>
        <a:lstStyle/>
        <a:p>
          <a:r>
            <a:rPr lang="es-HN" sz="2400" dirty="0">
              <a:latin typeface="Avenir Next LT Pro" panose="020B0504020202020204" pitchFamily="34" charset="0"/>
            </a:rPr>
            <a:t>9%</a:t>
          </a:r>
          <a:endParaRPr lang="en-US" sz="2400" dirty="0">
            <a:latin typeface="Avenir Next LT Pro" panose="020B0504020202020204" pitchFamily="34" charset="0"/>
          </a:endParaRPr>
        </a:p>
      </dgm:t>
    </dgm:pt>
    <dgm:pt modelId="{AFC6DAAF-ACA9-496C-B23B-5728213B2B1C}" type="parTrans" cxnId="{037EA4E4-67D7-41F4-A911-8C2B862027D8}">
      <dgm:prSet/>
      <dgm:spPr>
        <a:ln>
          <a:solidFill>
            <a:srgbClr val="004BCE"/>
          </a:solidFill>
        </a:ln>
      </dgm:spPr>
      <dgm:t>
        <a:bodyPr/>
        <a:lstStyle/>
        <a:p>
          <a:endParaRPr lang="en-US"/>
        </a:p>
      </dgm:t>
    </dgm:pt>
    <dgm:pt modelId="{B921B665-9A61-4AAE-ACD0-696838A0F0AC}" type="sibTrans" cxnId="{037EA4E4-67D7-41F4-A911-8C2B862027D8}">
      <dgm:prSet/>
      <dgm:spPr/>
      <dgm:t>
        <a:bodyPr/>
        <a:lstStyle/>
        <a:p>
          <a:endParaRPr lang="en-US"/>
        </a:p>
      </dgm:t>
    </dgm:pt>
    <dgm:pt modelId="{FED37068-842B-4A6D-8E2D-C61B6630043E}">
      <dgm:prSet phldrT="[Text]" custT="1"/>
      <dgm:spPr/>
      <dgm:t>
        <a:bodyPr/>
        <a:lstStyle/>
        <a:p>
          <a:pPr>
            <a:buNone/>
          </a:pPr>
          <a:r>
            <a:rPr lang="es-HN" sz="1800" dirty="0">
              <a:latin typeface="Avenir Next LT Pro" panose="020B0504020202020204" pitchFamily="34" charset="0"/>
            </a:rPr>
            <a:t>	</a:t>
          </a:r>
          <a:r>
            <a:rPr lang="en-US" sz="1800" noProof="0" dirty="0">
              <a:latin typeface="Avenir Next LT Pro" panose="020B0504020202020204" pitchFamily="34" charset="0"/>
            </a:rPr>
            <a:t>National legislation</a:t>
          </a:r>
        </a:p>
      </dgm:t>
    </dgm:pt>
    <dgm:pt modelId="{F7A4D829-118B-4A36-9272-AB30DF583DCF}" type="parTrans" cxnId="{FE7448E6-C36E-4678-8C54-0FB4D4FA2EB2}">
      <dgm:prSet/>
      <dgm:spPr/>
      <dgm:t>
        <a:bodyPr/>
        <a:lstStyle/>
        <a:p>
          <a:endParaRPr lang="en-US"/>
        </a:p>
      </dgm:t>
    </dgm:pt>
    <dgm:pt modelId="{99AA842B-3D13-4D0C-A1CB-F43B9D7BD30B}" type="sibTrans" cxnId="{FE7448E6-C36E-4678-8C54-0FB4D4FA2EB2}">
      <dgm:prSet/>
      <dgm:spPr/>
      <dgm:t>
        <a:bodyPr/>
        <a:lstStyle/>
        <a:p>
          <a:endParaRPr lang="en-US"/>
        </a:p>
      </dgm:t>
    </dgm:pt>
    <dgm:pt modelId="{FB0865DB-333B-449E-B46C-CB9741E6C038}">
      <dgm:prSet phldrT="[Text]" custT="1"/>
      <dgm:spPr>
        <a:solidFill>
          <a:srgbClr val="FF6700"/>
        </a:solidFill>
      </dgm:spPr>
      <dgm:t>
        <a:bodyPr/>
        <a:lstStyle/>
        <a:p>
          <a:r>
            <a:rPr lang="es-HN" sz="2400" dirty="0">
              <a:latin typeface="Avenir Next LT Pro" panose="020B0504020202020204" pitchFamily="34" charset="0"/>
            </a:rPr>
            <a:t>22%</a:t>
          </a:r>
          <a:endParaRPr lang="en-US" sz="2400" dirty="0">
            <a:latin typeface="Avenir Next LT Pro" panose="020B0504020202020204" pitchFamily="34" charset="0"/>
          </a:endParaRPr>
        </a:p>
      </dgm:t>
    </dgm:pt>
    <dgm:pt modelId="{9EBDE99E-68B2-4A7C-BA58-AE1D976B5063}" type="parTrans" cxnId="{D8D6844F-B51F-43AB-AB0C-AC8AFF031EA4}">
      <dgm:prSet/>
      <dgm:spPr>
        <a:ln>
          <a:solidFill>
            <a:srgbClr val="004BCE"/>
          </a:solidFill>
        </a:ln>
      </dgm:spPr>
      <dgm:t>
        <a:bodyPr/>
        <a:lstStyle/>
        <a:p>
          <a:endParaRPr lang="en-US"/>
        </a:p>
      </dgm:t>
    </dgm:pt>
    <dgm:pt modelId="{C2F77BCA-F4EC-4AA9-9D9C-5B76C2C3F774}" type="sibTrans" cxnId="{D8D6844F-B51F-43AB-AB0C-AC8AFF031EA4}">
      <dgm:prSet/>
      <dgm:spPr/>
      <dgm:t>
        <a:bodyPr/>
        <a:lstStyle/>
        <a:p>
          <a:endParaRPr lang="en-US"/>
        </a:p>
      </dgm:t>
    </dgm:pt>
    <dgm:pt modelId="{5E16C526-F95C-4579-B5BB-8F626E15DF50}">
      <dgm:prSet phldrT="[Text]" custT="1"/>
      <dgm:spPr/>
      <dgm:t>
        <a:bodyPr/>
        <a:lstStyle/>
        <a:p>
          <a:pPr>
            <a:buNone/>
          </a:pPr>
          <a:r>
            <a:rPr lang="es-HN" sz="1800" dirty="0">
              <a:latin typeface="Avenir Next LT Pro" panose="020B0504020202020204" pitchFamily="34" charset="0"/>
            </a:rPr>
            <a:t>	</a:t>
          </a:r>
          <a:r>
            <a:rPr lang="en-US" sz="1800" noProof="0" dirty="0">
              <a:latin typeface="Avenir Next LT Pro" panose="020B0504020202020204" pitchFamily="34" charset="0"/>
            </a:rPr>
            <a:t>Facilitating environment (including case of Costa Rica)</a:t>
          </a:r>
        </a:p>
      </dgm:t>
    </dgm:pt>
    <dgm:pt modelId="{4D821CA5-6CFA-4D01-8F97-DB3387F62AE2}" type="parTrans" cxnId="{B29C88E6-19DC-4F68-8022-6902406011CC}">
      <dgm:prSet/>
      <dgm:spPr/>
      <dgm:t>
        <a:bodyPr/>
        <a:lstStyle/>
        <a:p>
          <a:endParaRPr lang="en-US"/>
        </a:p>
      </dgm:t>
    </dgm:pt>
    <dgm:pt modelId="{438BB3F3-C168-4D55-8971-F1DCC0C4E688}" type="sibTrans" cxnId="{B29C88E6-19DC-4F68-8022-6902406011CC}">
      <dgm:prSet/>
      <dgm:spPr/>
      <dgm:t>
        <a:bodyPr/>
        <a:lstStyle/>
        <a:p>
          <a:endParaRPr lang="en-US"/>
        </a:p>
      </dgm:t>
    </dgm:pt>
    <dgm:pt modelId="{534CABC1-1D91-4607-A71A-1C66C506ACDA}" type="pres">
      <dgm:prSet presAssocID="{A8D9CFDA-D1BF-4280-A702-2500666B2D62}" presName="composite" presStyleCnt="0">
        <dgm:presLayoutVars>
          <dgm:chMax val="5"/>
          <dgm:dir/>
          <dgm:animLvl val="ctr"/>
          <dgm:resizeHandles val="exact"/>
        </dgm:presLayoutVars>
      </dgm:prSet>
      <dgm:spPr/>
    </dgm:pt>
    <dgm:pt modelId="{B60F1323-C32B-4F25-914C-DD0C54CC4C80}" type="pres">
      <dgm:prSet presAssocID="{A8D9CFDA-D1BF-4280-A702-2500666B2D62}" presName="cycle" presStyleCnt="0"/>
      <dgm:spPr/>
    </dgm:pt>
    <dgm:pt modelId="{C200A117-2730-4E13-97A6-0BA3C88A4B25}" type="pres">
      <dgm:prSet presAssocID="{A8D9CFDA-D1BF-4280-A702-2500666B2D62}" presName="centerShape" presStyleCnt="0"/>
      <dgm:spPr/>
    </dgm:pt>
    <dgm:pt modelId="{9DAA393C-F299-412D-8122-0B1EF22F22A7}" type="pres">
      <dgm:prSet presAssocID="{A8D9CFDA-D1BF-4280-A702-2500666B2D62}" presName="connSite" presStyleLbl="node1" presStyleIdx="0" presStyleCnt="5"/>
      <dgm:spPr/>
    </dgm:pt>
    <dgm:pt modelId="{E08B355D-287D-4C34-A30E-A9B993CCF6A8}" type="pres">
      <dgm:prSet presAssocID="{A8D9CFDA-D1BF-4280-A702-2500666B2D62}" presName="visible" presStyleLbl="node1" presStyleIdx="0" presStyleCnt="5"/>
      <dgm:spPr>
        <a:solidFill>
          <a:srgbClr val="004BCE"/>
        </a:solidFill>
      </dgm:spPr>
    </dgm:pt>
    <dgm:pt modelId="{64BC3D27-E5D9-4F0B-B111-C1FE809CFAB5}" type="pres">
      <dgm:prSet presAssocID="{FE567282-9141-4F58-A6E4-AF2483A45FA6}" presName="Name25" presStyleLbl="parChTrans1D1" presStyleIdx="0" presStyleCnt="4"/>
      <dgm:spPr/>
    </dgm:pt>
    <dgm:pt modelId="{26B3CC08-AFA5-4D3F-9844-C4B29E92F4B4}" type="pres">
      <dgm:prSet presAssocID="{E31BD55F-32CE-4563-8ACE-BDF2E0748AF5}" presName="node" presStyleCnt="0"/>
      <dgm:spPr/>
    </dgm:pt>
    <dgm:pt modelId="{3C4D8242-794E-4BBC-ADED-FFC07B5E1185}" type="pres">
      <dgm:prSet presAssocID="{E31BD55F-32CE-4563-8ACE-BDF2E0748AF5}" presName="parentNode" presStyleLbl="node1" presStyleIdx="1" presStyleCnt="5">
        <dgm:presLayoutVars>
          <dgm:chMax val="1"/>
          <dgm:bulletEnabled val="1"/>
        </dgm:presLayoutVars>
      </dgm:prSet>
      <dgm:spPr/>
    </dgm:pt>
    <dgm:pt modelId="{EFDF262C-951B-4DD1-8F6D-B0CEA40B354C}" type="pres">
      <dgm:prSet presAssocID="{E31BD55F-32CE-4563-8ACE-BDF2E0748AF5}" presName="childNode" presStyleLbl="revTx" presStyleIdx="0" presStyleCnt="4">
        <dgm:presLayoutVars>
          <dgm:bulletEnabled val="1"/>
        </dgm:presLayoutVars>
      </dgm:prSet>
      <dgm:spPr/>
    </dgm:pt>
    <dgm:pt modelId="{A9FA0A79-FE10-4C6A-9837-585B32691E90}" type="pres">
      <dgm:prSet presAssocID="{9AE1F98A-5A05-4609-87ED-EA4DEC3FC8F3}" presName="Name25" presStyleLbl="parChTrans1D1" presStyleIdx="1" presStyleCnt="4"/>
      <dgm:spPr/>
    </dgm:pt>
    <dgm:pt modelId="{1E8988A8-CC44-4299-B874-14E361E3EBA9}" type="pres">
      <dgm:prSet presAssocID="{C1E7A826-6AB2-4B64-BC1E-ED34F852A1E0}" presName="node" presStyleCnt="0"/>
      <dgm:spPr/>
    </dgm:pt>
    <dgm:pt modelId="{18AE089A-6F06-4B16-9CEC-A37CF6E5E46E}" type="pres">
      <dgm:prSet presAssocID="{C1E7A826-6AB2-4B64-BC1E-ED34F852A1E0}" presName="parentNode" presStyleLbl="node1" presStyleIdx="2" presStyleCnt="5">
        <dgm:presLayoutVars>
          <dgm:chMax val="1"/>
          <dgm:bulletEnabled val="1"/>
        </dgm:presLayoutVars>
      </dgm:prSet>
      <dgm:spPr/>
    </dgm:pt>
    <dgm:pt modelId="{9EB9F3EC-28CB-46D3-90CB-DEEF7BF8D849}" type="pres">
      <dgm:prSet presAssocID="{C1E7A826-6AB2-4B64-BC1E-ED34F852A1E0}" presName="childNode" presStyleLbl="revTx" presStyleIdx="1" presStyleCnt="4">
        <dgm:presLayoutVars>
          <dgm:bulletEnabled val="1"/>
        </dgm:presLayoutVars>
      </dgm:prSet>
      <dgm:spPr/>
    </dgm:pt>
    <dgm:pt modelId="{16DD2A9D-34EC-4F59-96BD-62B8A23E21A5}" type="pres">
      <dgm:prSet presAssocID="{AFC6DAAF-ACA9-496C-B23B-5728213B2B1C}" presName="Name25" presStyleLbl="parChTrans1D1" presStyleIdx="2" presStyleCnt="4"/>
      <dgm:spPr/>
    </dgm:pt>
    <dgm:pt modelId="{0C882F3D-4F71-4B6D-A41D-2C16F708BAF6}" type="pres">
      <dgm:prSet presAssocID="{3BE32C72-2488-4829-BA44-941BCCA053AD}" presName="node" presStyleCnt="0"/>
      <dgm:spPr/>
    </dgm:pt>
    <dgm:pt modelId="{C736BEFF-105F-4FB3-9BDF-92CB773CE0C2}" type="pres">
      <dgm:prSet presAssocID="{3BE32C72-2488-4829-BA44-941BCCA053AD}" presName="parentNode" presStyleLbl="node1" presStyleIdx="3" presStyleCnt="5">
        <dgm:presLayoutVars>
          <dgm:chMax val="1"/>
          <dgm:bulletEnabled val="1"/>
        </dgm:presLayoutVars>
      </dgm:prSet>
      <dgm:spPr/>
    </dgm:pt>
    <dgm:pt modelId="{B53A4A7E-21D9-45B5-A3FF-95D54CC91A84}" type="pres">
      <dgm:prSet presAssocID="{3BE32C72-2488-4829-BA44-941BCCA053AD}" presName="childNode" presStyleLbl="revTx" presStyleIdx="2" presStyleCnt="4">
        <dgm:presLayoutVars>
          <dgm:bulletEnabled val="1"/>
        </dgm:presLayoutVars>
      </dgm:prSet>
      <dgm:spPr/>
    </dgm:pt>
    <dgm:pt modelId="{10D310B4-67CA-48B4-B22B-66E9FE65EBD7}" type="pres">
      <dgm:prSet presAssocID="{9EBDE99E-68B2-4A7C-BA58-AE1D976B5063}" presName="Name25" presStyleLbl="parChTrans1D1" presStyleIdx="3" presStyleCnt="4"/>
      <dgm:spPr/>
    </dgm:pt>
    <dgm:pt modelId="{4D758073-89EF-4B73-8498-235152CD6A26}" type="pres">
      <dgm:prSet presAssocID="{FB0865DB-333B-449E-B46C-CB9741E6C038}" presName="node" presStyleCnt="0"/>
      <dgm:spPr/>
    </dgm:pt>
    <dgm:pt modelId="{A7F125AA-78D6-4721-BFC3-F321D32CF979}" type="pres">
      <dgm:prSet presAssocID="{FB0865DB-333B-449E-B46C-CB9741E6C038}" presName="parentNode" presStyleLbl="node1" presStyleIdx="4" presStyleCnt="5" custScaleX="108243" custLinFactNeighborX="0" custLinFactNeighborY="31351">
        <dgm:presLayoutVars>
          <dgm:chMax val="1"/>
          <dgm:bulletEnabled val="1"/>
        </dgm:presLayoutVars>
      </dgm:prSet>
      <dgm:spPr/>
    </dgm:pt>
    <dgm:pt modelId="{62ABCA60-A8C2-4DE0-9DEB-64D2A1286C1A}" type="pres">
      <dgm:prSet presAssocID="{FB0865DB-333B-449E-B46C-CB9741E6C038}" presName="childNode" presStyleLbl="revTx" presStyleIdx="3" presStyleCnt="4">
        <dgm:presLayoutVars>
          <dgm:bulletEnabled val="1"/>
        </dgm:presLayoutVars>
      </dgm:prSet>
      <dgm:spPr/>
    </dgm:pt>
  </dgm:ptLst>
  <dgm:cxnLst>
    <dgm:cxn modelId="{11C46816-41A7-44AF-9BA8-AF3B9293F31A}" type="presOf" srcId="{07197FA2-BF84-4D1E-BC7D-AAF406CCFC69}" destId="{EFDF262C-951B-4DD1-8F6D-B0CEA40B354C}" srcOrd="0" destOrd="0" presId="urn:microsoft.com/office/officeart/2005/8/layout/radial2"/>
    <dgm:cxn modelId="{F628073D-57ED-4B0A-A1D1-598A37A4A957}" type="presOf" srcId="{9EBDE99E-68B2-4A7C-BA58-AE1D976B5063}" destId="{10D310B4-67CA-48B4-B22B-66E9FE65EBD7}" srcOrd="0" destOrd="0" presId="urn:microsoft.com/office/officeart/2005/8/layout/radial2"/>
    <dgm:cxn modelId="{0809066F-A948-43A8-8782-71BFC91F17A1}" srcId="{A8D9CFDA-D1BF-4280-A702-2500666B2D62}" destId="{E31BD55F-32CE-4563-8ACE-BDF2E0748AF5}" srcOrd="0" destOrd="0" parTransId="{FE567282-9141-4F58-A6E4-AF2483A45FA6}" sibTransId="{82F92613-539C-4C80-BC4C-8C55F3BD66E9}"/>
    <dgm:cxn modelId="{D8D6844F-B51F-43AB-AB0C-AC8AFF031EA4}" srcId="{A8D9CFDA-D1BF-4280-A702-2500666B2D62}" destId="{FB0865DB-333B-449E-B46C-CB9741E6C038}" srcOrd="3" destOrd="0" parTransId="{9EBDE99E-68B2-4A7C-BA58-AE1D976B5063}" sibTransId="{C2F77BCA-F4EC-4AA9-9D9C-5B76C2C3F774}"/>
    <dgm:cxn modelId="{D59DA373-9866-4D54-A8A2-B60C793D805E}" type="presOf" srcId="{FED37068-842B-4A6D-8E2D-C61B6630043E}" destId="{B53A4A7E-21D9-45B5-A3FF-95D54CC91A84}" srcOrd="0" destOrd="0" presId="urn:microsoft.com/office/officeart/2005/8/layout/radial2"/>
    <dgm:cxn modelId="{72A8A376-7CC2-44DB-83AF-C2B834B026BE}" type="presOf" srcId="{FB0865DB-333B-449E-B46C-CB9741E6C038}" destId="{A7F125AA-78D6-4721-BFC3-F321D32CF979}" srcOrd="0" destOrd="0" presId="urn:microsoft.com/office/officeart/2005/8/layout/radial2"/>
    <dgm:cxn modelId="{57EBBD80-2D10-4D9C-A703-87A7A9ADB7BB}" type="presOf" srcId="{9AE1F98A-5A05-4609-87ED-EA4DEC3FC8F3}" destId="{A9FA0A79-FE10-4C6A-9837-585B32691E90}" srcOrd="0" destOrd="0" presId="urn:microsoft.com/office/officeart/2005/8/layout/radial2"/>
    <dgm:cxn modelId="{8238B184-742A-44E6-8169-184BEE05F384}" type="presOf" srcId="{3BE32C72-2488-4829-BA44-941BCCA053AD}" destId="{C736BEFF-105F-4FB3-9BDF-92CB773CE0C2}" srcOrd="0" destOrd="0" presId="urn:microsoft.com/office/officeart/2005/8/layout/radial2"/>
    <dgm:cxn modelId="{7D4CF086-FE7A-49B3-95FF-495568D5CF34}" srcId="{A8D9CFDA-D1BF-4280-A702-2500666B2D62}" destId="{C1E7A826-6AB2-4B64-BC1E-ED34F852A1E0}" srcOrd="1" destOrd="0" parTransId="{9AE1F98A-5A05-4609-87ED-EA4DEC3FC8F3}" sibTransId="{42C6B942-AE40-4830-AD7A-B17AE9E266CF}"/>
    <dgm:cxn modelId="{7BCD7094-5917-4DC9-8753-099F8EB69C56}" type="presOf" srcId="{999B9F43-2B5F-4366-8051-8F79EAF04765}" destId="{9EB9F3EC-28CB-46D3-90CB-DEEF7BF8D849}" srcOrd="0" destOrd="0" presId="urn:microsoft.com/office/officeart/2005/8/layout/radial2"/>
    <dgm:cxn modelId="{84E00D96-1B46-48CE-ACEE-8E534C7C760B}" type="presOf" srcId="{AFC6DAAF-ACA9-496C-B23B-5728213B2B1C}" destId="{16DD2A9D-34EC-4F59-96BD-62B8A23E21A5}" srcOrd="0" destOrd="0" presId="urn:microsoft.com/office/officeart/2005/8/layout/radial2"/>
    <dgm:cxn modelId="{7CC4B0A2-48F7-4E51-B264-BCBDFD258965}" type="presOf" srcId="{FE567282-9141-4F58-A6E4-AF2483A45FA6}" destId="{64BC3D27-E5D9-4F0B-B111-C1FE809CFAB5}" srcOrd="0" destOrd="0" presId="urn:microsoft.com/office/officeart/2005/8/layout/radial2"/>
    <dgm:cxn modelId="{9F4CA0A3-FC1D-4F8D-8476-0E9026C2E064}" srcId="{E31BD55F-32CE-4563-8ACE-BDF2E0748AF5}" destId="{07197FA2-BF84-4D1E-BC7D-AAF406CCFC69}" srcOrd="0" destOrd="0" parTransId="{DDBFA8C6-4D31-4F9D-A504-DECE49E1EE84}" sibTransId="{3DC6B0A0-40A5-459B-8B3D-1699BE3A7800}"/>
    <dgm:cxn modelId="{4D326BA4-0E6B-43CE-818E-DF7AD6FB2CB2}" srcId="{C1E7A826-6AB2-4B64-BC1E-ED34F852A1E0}" destId="{999B9F43-2B5F-4366-8051-8F79EAF04765}" srcOrd="0" destOrd="0" parTransId="{246021E3-8487-42F9-ACC1-F7D276839805}" sibTransId="{74B48A4B-CEDF-4B5C-829C-2A6B8DBF651F}"/>
    <dgm:cxn modelId="{8299B0BB-6711-40B4-AD05-F01140E8A2AC}" type="presOf" srcId="{E31BD55F-32CE-4563-8ACE-BDF2E0748AF5}" destId="{3C4D8242-794E-4BBC-ADED-FFC07B5E1185}" srcOrd="0" destOrd="0" presId="urn:microsoft.com/office/officeart/2005/8/layout/radial2"/>
    <dgm:cxn modelId="{705019C2-32E1-4F6D-B01C-1C3A4FFD13B3}" type="presOf" srcId="{5E16C526-F95C-4579-B5BB-8F626E15DF50}" destId="{62ABCA60-A8C2-4DE0-9DEB-64D2A1286C1A}" srcOrd="0" destOrd="0" presId="urn:microsoft.com/office/officeart/2005/8/layout/radial2"/>
    <dgm:cxn modelId="{0F8CBFCC-5B27-4EBE-91C3-E2417B65BE00}" type="presOf" srcId="{C1E7A826-6AB2-4B64-BC1E-ED34F852A1E0}" destId="{18AE089A-6F06-4B16-9CEC-A37CF6E5E46E}" srcOrd="0" destOrd="0" presId="urn:microsoft.com/office/officeart/2005/8/layout/radial2"/>
    <dgm:cxn modelId="{D71CE6CD-2848-4DF6-971F-0D91E7C68D43}" type="presOf" srcId="{A8D9CFDA-D1BF-4280-A702-2500666B2D62}" destId="{534CABC1-1D91-4607-A71A-1C66C506ACDA}" srcOrd="0" destOrd="0" presId="urn:microsoft.com/office/officeart/2005/8/layout/radial2"/>
    <dgm:cxn modelId="{037EA4E4-67D7-41F4-A911-8C2B862027D8}" srcId="{A8D9CFDA-D1BF-4280-A702-2500666B2D62}" destId="{3BE32C72-2488-4829-BA44-941BCCA053AD}" srcOrd="2" destOrd="0" parTransId="{AFC6DAAF-ACA9-496C-B23B-5728213B2B1C}" sibTransId="{B921B665-9A61-4AAE-ACD0-696838A0F0AC}"/>
    <dgm:cxn modelId="{FE7448E6-C36E-4678-8C54-0FB4D4FA2EB2}" srcId="{3BE32C72-2488-4829-BA44-941BCCA053AD}" destId="{FED37068-842B-4A6D-8E2D-C61B6630043E}" srcOrd="0" destOrd="0" parTransId="{F7A4D829-118B-4A36-9272-AB30DF583DCF}" sibTransId="{99AA842B-3D13-4D0C-A1CB-F43B9D7BD30B}"/>
    <dgm:cxn modelId="{B29C88E6-19DC-4F68-8022-6902406011CC}" srcId="{FB0865DB-333B-449E-B46C-CB9741E6C038}" destId="{5E16C526-F95C-4579-B5BB-8F626E15DF50}" srcOrd="0" destOrd="0" parTransId="{4D821CA5-6CFA-4D01-8F97-DB3387F62AE2}" sibTransId="{438BB3F3-C168-4D55-8971-F1DCC0C4E688}"/>
    <dgm:cxn modelId="{2A8042B2-5195-40F1-8806-7D05B2B16AB3}" type="presParOf" srcId="{534CABC1-1D91-4607-A71A-1C66C506ACDA}" destId="{B60F1323-C32B-4F25-914C-DD0C54CC4C80}" srcOrd="0" destOrd="0" presId="urn:microsoft.com/office/officeart/2005/8/layout/radial2"/>
    <dgm:cxn modelId="{0133D373-AC45-4B00-9A0B-F746D9ED31E8}" type="presParOf" srcId="{B60F1323-C32B-4F25-914C-DD0C54CC4C80}" destId="{C200A117-2730-4E13-97A6-0BA3C88A4B25}" srcOrd="0" destOrd="0" presId="urn:microsoft.com/office/officeart/2005/8/layout/radial2"/>
    <dgm:cxn modelId="{4F3C1090-D21B-4362-97DA-2ECE8C89B36E}" type="presParOf" srcId="{C200A117-2730-4E13-97A6-0BA3C88A4B25}" destId="{9DAA393C-F299-412D-8122-0B1EF22F22A7}" srcOrd="0" destOrd="0" presId="urn:microsoft.com/office/officeart/2005/8/layout/radial2"/>
    <dgm:cxn modelId="{4F9D09E2-5A23-4AC9-A7C1-5F2F6F42BD26}" type="presParOf" srcId="{C200A117-2730-4E13-97A6-0BA3C88A4B25}" destId="{E08B355D-287D-4C34-A30E-A9B993CCF6A8}" srcOrd="1" destOrd="0" presId="urn:microsoft.com/office/officeart/2005/8/layout/radial2"/>
    <dgm:cxn modelId="{5CA8222A-F9F6-43E8-9E42-91425A34E3E0}" type="presParOf" srcId="{B60F1323-C32B-4F25-914C-DD0C54CC4C80}" destId="{64BC3D27-E5D9-4F0B-B111-C1FE809CFAB5}" srcOrd="1" destOrd="0" presId="urn:microsoft.com/office/officeart/2005/8/layout/radial2"/>
    <dgm:cxn modelId="{6B852909-6C28-48F5-8D53-1761B4AE5D92}" type="presParOf" srcId="{B60F1323-C32B-4F25-914C-DD0C54CC4C80}" destId="{26B3CC08-AFA5-4D3F-9844-C4B29E92F4B4}" srcOrd="2" destOrd="0" presId="urn:microsoft.com/office/officeart/2005/8/layout/radial2"/>
    <dgm:cxn modelId="{03F7B542-EDDF-4BDD-B2F8-27A2A6AC4546}" type="presParOf" srcId="{26B3CC08-AFA5-4D3F-9844-C4B29E92F4B4}" destId="{3C4D8242-794E-4BBC-ADED-FFC07B5E1185}" srcOrd="0" destOrd="0" presId="urn:microsoft.com/office/officeart/2005/8/layout/radial2"/>
    <dgm:cxn modelId="{303814B7-DA9A-460B-BB32-3CB2B3BB8BD2}" type="presParOf" srcId="{26B3CC08-AFA5-4D3F-9844-C4B29E92F4B4}" destId="{EFDF262C-951B-4DD1-8F6D-B0CEA40B354C}" srcOrd="1" destOrd="0" presId="urn:microsoft.com/office/officeart/2005/8/layout/radial2"/>
    <dgm:cxn modelId="{890A2E5F-6678-4082-B8FE-7E0C4CB1E359}" type="presParOf" srcId="{B60F1323-C32B-4F25-914C-DD0C54CC4C80}" destId="{A9FA0A79-FE10-4C6A-9837-585B32691E90}" srcOrd="3" destOrd="0" presId="urn:microsoft.com/office/officeart/2005/8/layout/radial2"/>
    <dgm:cxn modelId="{E1B70F75-804F-4123-9695-BE24501C3124}" type="presParOf" srcId="{B60F1323-C32B-4F25-914C-DD0C54CC4C80}" destId="{1E8988A8-CC44-4299-B874-14E361E3EBA9}" srcOrd="4" destOrd="0" presId="urn:microsoft.com/office/officeart/2005/8/layout/radial2"/>
    <dgm:cxn modelId="{0BA8310D-37A6-4AE3-BC83-5E1A276DFCAC}" type="presParOf" srcId="{1E8988A8-CC44-4299-B874-14E361E3EBA9}" destId="{18AE089A-6F06-4B16-9CEC-A37CF6E5E46E}" srcOrd="0" destOrd="0" presId="urn:microsoft.com/office/officeart/2005/8/layout/radial2"/>
    <dgm:cxn modelId="{A949E39F-7C53-414D-B81D-98583A307627}" type="presParOf" srcId="{1E8988A8-CC44-4299-B874-14E361E3EBA9}" destId="{9EB9F3EC-28CB-46D3-90CB-DEEF7BF8D849}" srcOrd="1" destOrd="0" presId="urn:microsoft.com/office/officeart/2005/8/layout/radial2"/>
    <dgm:cxn modelId="{885650B9-2E3E-424C-82B2-0688273D42FE}" type="presParOf" srcId="{B60F1323-C32B-4F25-914C-DD0C54CC4C80}" destId="{16DD2A9D-34EC-4F59-96BD-62B8A23E21A5}" srcOrd="5" destOrd="0" presId="urn:microsoft.com/office/officeart/2005/8/layout/radial2"/>
    <dgm:cxn modelId="{B053499C-600E-4798-B5E2-2BFE5DC898D4}" type="presParOf" srcId="{B60F1323-C32B-4F25-914C-DD0C54CC4C80}" destId="{0C882F3D-4F71-4B6D-A41D-2C16F708BAF6}" srcOrd="6" destOrd="0" presId="urn:microsoft.com/office/officeart/2005/8/layout/radial2"/>
    <dgm:cxn modelId="{6B777A9D-CF90-439E-A2BF-F1FD8B286C5F}" type="presParOf" srcId="{0C882F3D-4F71-4B6D-A41D-2C16F708BAF6}" destId="{C736BEFF-105F-4FB3-9BDF-92CB773CE0C2}" srcOrd="0" destOrd="0" presId="urn:microsoft.com/office/officeart/2005/8/layout/radial2"/>
    <dgm:cxn modelId="{D31F3F87-62F5-43A0-A12E-253216CA678C}" type="presParOf" srcId="{0C882F3D-4F71-4B6D-A41D-2C16F708BAF6}" destId="{B53A4A7E-21D9-45B5-A3FF-95D54CC91A84}" srcOrd="1" destOrd="0" presId="urn:microsoft.com/office/officeart/2005/8/layout/radial2"/>
    <dgm:cxn modelId="{FF09CB18-DF58-490F-8E5A-5078A3282C39}" type="presParOf" srcId="{B60F1323-C32B-4F25-914C-DD0C54CC4C80}" destId="{10D310B4-67CA-48B4-B22B-66E9FE65EBD7}" srcOrd="7" destOrd="0" presId="urn:microsoft.com/office/officeart/2005/8/layout/radial2"/>
    <dgm:cxn modelId="{CD974C4E-C7B5-4214-8963-5EDB006FCCE1}" type="presParOf" srcId="{B60F1323-C32B-4F25-914C-DD0C54CC4C80}" destId="{4D758073-89EF-4B73-8498-235152CD6A26}" srcOrd="8" destOrd="0" presId="urn:microsoft.com/office/officeart/2005/8/layout/radial2"/>
    <dgm:cxn modelId="{41E7650C-6EBE-4999-AAC5-CEBD35DA22AB}" type="presParOf" srcId="{4D758073-89EF-4B73-8498-235152CD6A26}" destId="{A7F125AA-78D6-4721-BFC3-F321D32CF979}" srcOrd="0" destOrd="0" presId="urn:microsoft.com/office/officeart/2005/8/layout/radial2"/>
    <dgm:cxn modelId="{9A38B698-14F4-4471-B7FF-68DB931C2287}" type="presParOf" srcId="{4D758073-89EF-4B73-8498-235152CD6A26}" destId="{62ABCA60-A8C2-4DE0-9DEB-64D2A1286C1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D3103-2717-4937-B445-C935E4BCE9AF}" type="doc">
      <dgm:prSet loTypeId="urn:microsoft.com/office/officeart/2005/8/layout/chevron1" loCatId="process" qsTypeId="urn:microsoft.com/office/officeart/2005/8/quickstyle/simple1" qsCatId="simple" csTypeId="urn:microsoft.com/office/officeart/2005/8/colors/accent1_2" csCatId="accent1" phldr="1"/>
      <dgm:spPr/>
    </dgm:pt>
    <dgm:pt modelId="{37646961-B2DB-455D-9408-419A1415FF89}">
      <dgm:prSet phldrT="[Text]"/>
      <dgm:spPr>
        <a:solidFill>
          <a:srgbClr val="26BC7F"/>
        </a:solidFill>
      </dgm:spPr>
      <dgm:t>
        <a:bodyPr/>
        <a:lstStyle/>
        <a:p>
          <a:r>
            <a:rPr lang="en-US" noProof="0" dirty="0">
              <a:latin typeface="Avenir Next" panose="020B0503020202020204" pitchFamily="34" charset="0"/>
              <a:cs typeface="Titillium WebLight"/>
            </a:rPr>
            <a:t>Quasi-experimental design</a:t>
          </a:r>
          <a:endParaRPr lang="en-US" noProof="0" dirty="0"/>
        </a:p>
      </dgm:t>
    </dgm:pt>
    <dgm:pt modelId="{2433FF5D-99C9-46DC-B34F-C6EC64400D7B}" type="parTrans" cxnId="{30DF59BD-4136-4BA4-850E-92F707F0155E}">
      <dgm:prSet/>
      <dgm:spPr/>
      <dgm:t>
        <a:bodyPr/>
        <a:lstStyle/>
        <a:p>
          <a:endParaRPr lang="en-US"/>
        </a:p>
      </dgm:t>
    </dgm:pt>
    <dgm:pt modelId="{90D5CBE8-0DCB-4B82-BEFF-07A5A28CF019}" type="sibTrans" cxnId="{30DF59BD-4136-4BA4-850E-92F707F0155E}">
      <dgm:prSet/>
      <dgm:spPr/>
      <dgm:t>
        <a:bodyPr/>
        <a:lstStyle/>
        <a:p>
          <a:endParaRPr lang="en-US"/>
        </a:p>
      </dgm:t>
    </dgm:pt>
    <dgm:pt modelId="{D3C12366-AFC3-4586-94CB-472DE74B00D0}">
      <dgm:prSet phldrT="[Text]"/>
      <dgm:spPr>
        <a:solidFill>
          <a:srgbClr val="4DDBA2"/>
        </a:solidFill>
      </dgm:spPr>
      <dgm:t>
        <a:bodyPr/>
        <a:lstStyle/>
        <a:p>
          <a:r>
            <a:rPr lang="en-US" noProof="0" dirty="0"/>
            <a:t>AIMS analysis tool adaptation</a:t>
          </a:r>
        </a:p>
      </dgm:t>
    </dgm:pt>
    <dgm:pt modelId="{B8572C49-E4D3-4F59-BA5E-4D4E9555BFFA}" type="parTrans" cxnId="{9F5244B1-6DED-4CB1-95F1-A8EDD1D5C983}">
      <dgm:prSet/>
      <dgm:spPr/>
      <dgm:t>
        <a:bodyPr/>
        <a:lstStyle/>
        <a:p>
          <a:endParaRPr lang="en-US"/>
        </a:p>
      </dgm:t>
    </dgm:pt>
    <dgm:pt modelId="{F4292BB7-9F7E-4B33-B6C2-E9C72BADB896}" type="sibTrans" cxnId="{9F5244B1-6DED-4CB1-95F1-A8EDD1D5C983}">
      <dgm:prSet/>
      <dgm:spPr/>
      <dgm:t>
        <a:bodyPr/>
        <a:lstStyle/>
        <a:p>
          <a:endParaRPr lang="en-US"/>
        </a:p>
      </dgm:t>
    </dgm:pt>
    <dgm:pt modelId="{B27F5953-0C72-4703-B679-21870DFA5997}">
      <dgm:prSet phldrT="[Text]"/>
      <dgm:spPr>
        <a:solidFill>
          <a:srgbClr val="7FE5BC"/>
        </a:solidFill>
      </dgm:spPr>
      <dgm:t>
        <a:bodyPr/>
        <a:lstStyle/>
        <a:p>
          <a:r>
            <a:rPr lang="en-US" dirty="0"/>
            <a:t>Evaluation of the impact of microenterprise services</a:t>
          </a:r>
        </a:p>
      </dgm:t>
    </dgm:pt>
    <dgm:pt modelId="{4EC6838E-BC45-4E69-9800-210FE5FB3D13}" type="parTrans" cxnId="{D61A00AD-60C4-4717-83C9-157242CC037F}">
      <dgm:prSet/>
      <dgm:spPr/>
      <dgm:t>
        <a:bodyPr/>
        <a:lstStyle/>
        <a:p>
          <a:endParaRPr lang="en-US"/>
        </a:p>
      </dgm:t>
    </dgm:pt>
    <dgm:pt modelId="{FFB71C31-FA4B-42C4-9E5A-5FEFD78A62E7}" type="sibTrans" cxnId="{D61A00AD-60C4-4717-83C9-157242CC037F}">
      <dgm:prSet/>
      <dgm:spPr/>
      <dgm:t>
        <a:bodyPr/>
        <a:lstStyle/>
        <a:p>
          <a:endParaRPr lang="en-US"/>
        </a:p>
      </dgm:t>
    </dgm:pt>
    <dgm:pt modelId="{0DA4389F-50B3-4508-8C7B-0B97E579E7BC}" type="pres">
      <dgm:prSet presAssocID="{67ED3103-2717-4937-B445-C935E4BCE9AF}" presName="Name0" presStyleCnt="0">
        <dgm:presLayoutVars>
          <dgm:dir/>
          <dgm:animLvl val="lvl"/>
          <dgm:resizeHandles val="exact"/>
        </dgm:presLayoutVars>
      </dgm:prSet>
      <dgm:spPr/>
    </dgm:pt>
    <dgm:pt modelId="{4097FAAF-82D8-45AA-8DFD-6AE51BE56C0C}" type="pres">
      <dgm:prSet presAssocID="{37646961-B2DB-455D-9408-419A1415FF89}" presName="parTxOnly" presStyleLbl="node1" presStyleIdx="0" presStyleCnt="3">
        <dgm:presLayoutVars>
          <dgm:chMax val="0"/>
          <dgm:chPref val="0"/>
          <dgm:bulletEnabled val="1"/>
        </dgm:presLayoutVars>
      </dgm:prSet>
      <dgm:spPr/>
    </dgm:pt>
    <dgm:pt modelId="{776D10FF-555A-4F26-85EA-C06F007F5B37}" type="pres">
      <dgm:prSet presAssocID="{90D5CBE8-0DCB-4B82-BEFF-07A5A28CF019}" presName="parTxOnlySpace" presStyleCnt="0"/>
      <dgm:spPr/>
    </dgm:pt>
    <dgm:pt modelId="{A7C210DA-B626-47EA-AE7B-39BA34692939}" type="pres">
      <dgm:prSet presAssocID="{D3C12366-AFC3-4586-94CB-472DE74B00D0}" presName="parTxOnly" presStyleLbl="node1" presStyleIdx="1" presStyleCnt="3">
        <dgm:presLayoutVars>
          <dgm:chMax val="0"/>
          <dgm:chPref val="0"/>
          <dgm:bulletEnabled val="1"/>
        </dgm:presLayoutVars>
      </dgm:prSet>
      <dgm:spPr/>
    </dgm:pt>
    <dgm:pt modelId="{103B0846-867D-4D48-B9DE-F61B40C1C352}" type="pres">
      <dgm:prSet presAssocID="{F4292BB7-9F7E-4B33-B6C2-E9C72BADB896}" presName="parTxOnlySpace" presStyleCnt="0"/>
      <dgm:spPr/>
    </dgm:pt>
    <dgm:pt modelId="{1438881E-C531-4A0C-90E3-76EB7733EB18}" type="pres">
      <dgm:prSet presAssocID="{B27F5953-0C72-4703-B679-21870DFA5997}" presName="parTxOnly" presStyleLbl="node1" presStyleIdx="2" presStyleCnt="3">
        <dgm:presLayoutVars>
          <dgm:chMax val="0"/>
          <dgm:chPref val="0"/>
          <dgm:bulletEnabled val="1"/>
        </dgm:presLayoutVars>
      </dgm:prSet>
      <dgm:spPr/>
    </dgm:pt>
  </dgm:ptLst>
  <dgm:cxnLst>
    <dgm:cxn modelId="{99D1BE97-5652-45E6-B85B-C24EE7C2A5F2}" type="presOf" srcId="{D3C12366-AFC3-4586-94CB-472DE74B00D0}" destId="{A7C210DA-B626-47EA-AE7B-39BA34692939}" srcOrd="0" destOrd="0" presId="urn:microsoft.com/office/officeart/2005/8/layout/chevron1"/>
    <dgm:cxn modelId="{D61A00AD-60C4-4717-83C9-157242CC037F}" srcId="{67ED3103-2717-4937-B445-C935E4BCE9AF}" destId="{B27F5953-0C72-4703-B679-21870DFA5997}" srcOrd="2" destOrd="0" parTransId="{4EC6838E-BC45-4E69-9800-210FE5FB3D13}" sibTransId="{FFB71C31-FA4B-42C4-9E5A-5FEFD78A62E7}"/>
    <dgm:cxn modelId="{9F5244B1-6DED-4CB1-95F1-A8EDD1D5C983}" srcId="{67ED3103-2717-4937-B445-C935E4BCE9AF}" destId="{D3C12366-AFC3-4586-94CB-472DE74B00D0}" srcOrd="1" destOrd="0" parTransId="{B8572C49-E4D3-4F59-BA5E-4D4E9555BFFA}" sibTransId="{F4292BB7-9F7E-4B33-B6C2-E9C72BADB896}"/>
    <dgm:cxn modelId="{ADB543B5-3485-4C04-8187-453DFFBCD6BA}" type="presOf" srcId="{67ED3103-2717-4937-B445-C935E4BCE9AF}" destId="{0DA4389F-50B3-4508-8C7B-0B97E579E7BC}" srcOrd="0" destOrd="0" presId="urn:microsoft.com/office/officeart/2005/8/layout/chevron1"/>
    <dgm:cxn modelId="{30DF59BD-4136-4BA4-850E-92F707F0155E}" srcId="{67ED3103-2717-4937-B445-C935E4BCE9AF}" destId="{37646961-B2DB-455D-9408-419A1415FF89}" srcOrd="0" destOrd="0" parTransId="{2433FF5D-99C9-46DC-B34F-C6EC64400D7B}" sibTransId="{90D5CBE8-0DCB-4B82-BEFF-07A5A28CF019}"/>
    <dgm:cxn modelId="{098E91C5-E2E8-4748-AF72-82FD89ECB058}" type="presOf" srcId="{B27F5953-0C72-4703-B679-21870DFA5997}" destId="{1438881E-C531-4A0C-90E3-76EB7733EB18}" srcOrd="0" destOrd="0" presId="urn:microsoft.com/office/officeart/2005/8/layout/chevron1"/>
    <dgm:cxn modelId="{AC5425E9-FA58-4884-83EB-7D0D80C64AF8}" type="presOf" srcId="{37646961-B2DB-455D-9408-419A1415FF89}" destId="{4097FAAF-82D8-45AA-8DFD-6AE51BE56C0C}" srcOrd="0" destOrd="0" presId="urn:microsoft.com/office/officeart/2005/8/layout/chevron1"/>
    <dgm:cxn modelId="{1CD6F26D-10B8-4144-BF64-0C537B9301A0}" type="presParOf" srcId="{0DA4389F-50B3-4508-8C7B-0B97E579E7BC}" destId="{4097FAAF-82D8-45AA-8DFD-6AE51BE56C0C}" srcOrd="0" destOrd="0" presId="urn:microsoft.com/office/officeart/2005/8/layout/chevron1"/>
    <dgm:cxn modelId="{B2676F79-61E2-43CC-8B10-DB042099C70D}" type="presParOf" srcId="{0DA4389F-50B3-4508-8C7B-0B97E579E7BC}" destId="{776D10FF-555A-4F26-85EA-C06F007F5B37}" srcOrd="1" destOrd="0" presId="urn:microsoft.com/office/officeart/2005/8/layout/chevron1"/>
    <dgm:cxn modelId="{B784A972-5B24-4DF2-99C4-91C9A88B6BFE}" type="presParOf" srcId="{0DA4389F-50B3-4508-8C7B-0B97E579E7BC}" destId="{A7C210DA-B626-47EA-AE7B-39BA34692939}" srcOrd="2" destOrd="0" presId="urn:microsoft.com/office/officeart/2005/8/layout/chevron1"/>
    <dgm:cxn modelId="{BD0887A0-34CE-42DA-8506-4A9A95FF17EF}" type="presParOf" srcId="{0DA4389F-50B3-4508-8C7B-0B97E579E7BC}" destId="{103B0846-867D-4D48-B9DE-F61B40C1C352}" srcOrd="3" destOrd="0" presId="urn:microsoft.com/office/officeart/2005/8/layout/chevron1"/>
    <dgm:cxn modelId="{3F5B0704-481F-4F1A-90CA-184C824C164E}" type="presParOf" srcId="{0DA4389F-50B3-4508-8C7B-0B97E579E7BC}" destId="{1438881E-C531-4A0C-90E3-76EB7733EB18}"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01304-247C-4070-AE6D-4943C3C439EF}">
      <dsp:nvSpPr>
        <dsp:cNvPr id="0" name=""/>
        <dsp:cNvSpPr/>
      </dsp:nvSpPr>
      <dsp:spPr>
        <a:xfrm rot="5400000">
          <a:off x="-206228" y="213205"/>
          <a:ext cx="1374859" cy="962401"/>
        </a:xfrm>
        <a:prstGeom prst="chevron">
          <a:avLst/>
        </a:prstGeom>
        <a:solidFill>
          <a:srgbClr val="5093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HN" sz="2700" kern="1200" dirty="0"/>
            <a:t> </a:t>
          </a:r>
          <a:endParaRPr lang="en-US" sz="2700" kern="1200" dirty="0"/>
        </a:p>
      </dsp:txBody>
      <dsp:txXfrm rot="-5400000">
        <a:off x="2" y="488177"/>
        <a:ext cx="962401" cy="412458"/>
      </dsp:txXfrm>
    </dsp:sp>
    <dsp:sp modelId="{1E9821B5-5E42-429C-9663-3B7042A8CF2D}">
      <dsp:nvSpPr>
        <dsp:cNvPr id="0" name=""/>
        <dsp:cNvSpPr/>
      </dsp:nvSpPr>
      <dsp:spPr>
        <a:xfrm rot="5400000">
          <a:off x="3781447" y="-2812070"/>
          <a:ext cx="893658" cy="6531751"/>
        </a:xfrm>
        <a:prstGeom prst="round2SameRect">
          <a:avLst/>
        </a:prstGeom>
        <a:solidFill>
          <a:schemeClr val="lt1">
            <a:alpha val="90000"/>
            <a:hueOff val="0"/>
            <a:satOff val="0"/>
            <a:lumOff val="0"/>
            <a:alphaOff val="0"/>
          </a:schemeClr>
        </a:solidFill>
        <a:ln w="12700" cap="flat" cmpd="sng" algn="ctr">
          <a:solidFill>
            <a:srgbClr val="5093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latin typeface="Avenir Next LT Pro" panose="020B0504020202020204" pitchFamily="34" charset="0"/>
            </a:rPr>
            <a:t>	First formal and systematic</a:t>
          </a:r>
          <a:r>
            <a:rPr lang="en-US" sz="1400" kern="1200" dirty="0">
              <a:latin typeface="Avenir Next LT Pro" panose="020B0504020202020204" pitchFamily="34" charset="0"/>
            </a:rPr>
            <a:t> considerations to identify environmental and social (E&amp;S) risks in its operations can be traced to 2009.</a:t>
          </a:r>
          <a:endParaRPr lang="en-US" sz="1400" kern="1200" dirty="0"/>
        </a:p>
      </dsp:txBody>
      <dsp:txXfrm rot="-5400000">
        <a:off x="962401" y="50601"/>
        <a:ext cx="6488126" cy="806408"/>
      </dsp:txXfrm>
    </dsp:sp>
    <dsp:sp modelId="{19A8F81B-78D0-4F55-8747-CACAA6980BD2}">
      <dsp:nvSpPr>
        <dsp:cNvPr id="0" name=""/>
        <dsp:cNvSpPr/>
      </dsp:nvSpPr>
      <dsp:spPr>
        <a:xfrm rot="5400000">
          <a:off x="-206228" y="1443039"/>
          <a:ext cx="1374859" cy="962401"/>
        </a:xfrm>
        <a:prstGeom prst="chevron">
          <a:avLst/>
        </a:prstGeom>
        <a:solidFill>
          <a:srgbClr val="5093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HN" sz="1400" kern="1200" dirty="0"/>
            <a:t> </a:t>
          </a:r>
          <a:endParaRPr lang="en-US" sz="1400" kern="1200" dirty="0"/>
        </a:p>
      </dsp:txBody>
      <dsp:txXfrm rot="-5400000">
        <a:off x="2" y="1718011"/>
        <a:ext cx="962401" cy="412458"/>
      </dsp:txXfrm>
    </dsp:sp>
    <dsp:sp modelId="{C7121515-C943-46BA-A511-D11ADD1D2E11}">
      <dsp:nvSpPr>
        <dsp:cNvPr id="0" name=""/>
        <dsp:cNvSpPr/>
      </dsp:nvSpPr>
      <dsp:spPr>
        <a:xfrm rot="5400000">
          <a:off x="3781447" y="-1582236"/>
          <a:ext cx="893658" cy="6531751"/>
        </a:xfrm>
        <a:prstGeom prst="round2SameRect">
          <a:avLst/>
        </a:prstGeom>
        <a:solidFill>
          <a:schemeClr val="lt1">
            <a:alpha val="90000"/>
            <a:hueOff val="0"/>
            <a:satOff val="0"/>
            <a:lumOff val="0"/>
            <a:alphaOff val="0"/>
          </a:schemeClr>
        </a:solidFill>
        <a:ln w="12700" cap="flat" cmpd="sng" algn="ctr">
          <a:solidFill>
            <a:srgbClr val="5093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kern="1200" dirty="0">
              <a:latin typeface="Avenir Next LT Pro" panose="020B0504020202020204" pitchFamily="34" charset="0"/>
            </a:rPr>
            <a:t>	Set of </a:t>
          </a:r>
          <a:r>
            <a:rPr lang="en-US" sz="1400" b="1" kern="1200" dirty="0">
              <a:latin typeface="Avenir Next LT Pro" panose="020B0504020202020204" pitchFamily="34" charset="0"/>
            </a:rPr>
            <a:t>internal E&amp;S indicators for internal performance</a:t>
          </a:r>
          <a:r>
            <a:rPr lang="en-US" sz="1400" kern="1200" dirty="0">
              <a:latin typeface="Avenir Next LT Pro" panose="020B0504020202020204" pitchFamily="34" charset="0"/>
            </a:rPr>
            <a:t>, consolidating  </a:t>
          </a:r>
          <a:r>
            <a:rPr lang="en-US" sz="1400" b="1" kern="1200" dirty="0">
              <a:latin typeface="Avenir Next LT Pro" panose="020B0504020202020204" pitchFamily="34" charset="0"/>
            </a:rPr>
            <a:t>governance for sustainability</a:t>
          </a:r>
          <a:r>
            <a:rPr lang="en-US" sz="1400" kern="1200" dirty="0">
              <a:latin typeface="Avenir Next LT Pro" panose="020B0504020202020204" pitchFamily="34" charset="0"/>
            </a:rPr>
            <a:t>, and the strengthening of the FIs, with whom CABEI maintains a contractual relationship to channelizing resources to SMEs.</a:t>
          </a:r>
          <a:endParaRPr lang="en-US" sz="1400" kern="1200" dirty="0"/>
        </a:p>
      </dsp:txBody>
      <dsp:txXfrm rot="-5400000">
        <a:off x="962401" y="1280435"/>
        <a:ext cx="6488126" cy="806408"/>
      </dsp:txXfrm>
    </dsp:sp>
    <dsp:sp modelId="{A1910B8C-2D1C-442C-8F9C-6D3241AEED65}">
      <dsp:nvSpPr>
        <dsp:cNvPr id="0" name=""/>
        <dsp:cNvSpPr/>
      </dsp:nvSpPr>
      <dsp:spPr>
        <a:xfrm rot="5400000">
          <a:off x="-206228" y="2672872"/>
          <a:ext cx="1374859" cy="962401"/>
        </a:xfrm>
        <a:prstGeom prst="chevron">
          <a:avLst/>
        </a:prstGeom>
        <a:solidFill>
          <a:srgbClr val="5093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HN" sz="1400" kern="1200" dirty="0"/>
            <a:t> </a:t>
          </a:r>
          <a:endParaRPr lang="en-US" sz="1400" kern="1200" dirty="0"/>
        </a:p>
      </dsp:txBody>
      <dsp:txXfrm rot="-5400000">
        <a:off x="2" y="2947844"/>
        <a:ext cx="962401" cy="412458"/>
      </dsp:txXfrm>
    </dsp:sp>
    <dsp:sp modelId="{E191CB7E-AA34-4567-ADD3-24C6567739D3}">
      <dsp:nvSpPr>
        <dsp:cNvPr id="0" name=""/>
        <dsp:cNvSpPr/>
      </dsp:nvSpPr>
      <dsp:spPr>
        <a:xfrm rot="5400000">
          <a:off x="3781447" y="-352402"/>
          <a:ext cx="893658" cy="6531751"/>
        </a:xfrm>
        <a:prstGeom prst="round2SameRect">
          <a:avLst/>
        </a:prstGeom>
        <a:solidFill>
          <a:schemeClr val="lt1">
            <a:alpha val="90000"/>
            <a:hueOff val="0"/>
            <a:satOff val="0"/>
            <a:lumOff val="0"/>
            <a:alphaOff val="0"/>
          </a:schemeClr>
        </a:solidFill>
        <a:ln w="12700" cap="flat" cmpd="sng" algn="ctr">
          <a:solidFill>
            <a:srgbClr val="5093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kern="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400" b="1" kern="1200" dirty="0">
              <a:effectLst/>
              <a:latin typeface="Avenir Next LT Pro" panose="020B0504020202020204" pitchFamily="34" charset="0"/>
              <a:ea typeface="Calibri" panose="020F0502020204030204" pitchFamily="34" charset="0"/>
              <a:cs typeface="Times New Roman" panose="02020603050405020304" pitchFamily="18" charset="0"/>
            </a:rPr>
            <a:t>E&amp;S risk management system (ESRMs) known as SIEMAS within CABEI </a:t>
          </a:r>
          <a:r>
            <a:rPr lang="en-US" sz="1400" kern="1200" dirty="0">
              <a:effectLst/>
              <a:latin typeface="Avenir Next LT Pro" panose="020B0504020202020204" pitchFamily="34" charset="0"/>
              <a:ea typeface="Calibri" panose="020F0502020204030204" pitchFamily="34" charset="0"/>
              <a:cs typeface="Times New Roman" panose="02020603050405020304" pitchFamily="18" charset="0"/>
            </a:rPr>
            <a:t>analyze the process of extending the requirements and commitments regarding sustainability to its FIs, in order to guarantee sustainability in the value chain and promote the universalization of good practices.</a:t>
          </a:r>
          <a:endParaRPr lang="en-US" sz="1400" kern="1200" dirty="0"/>
        </a:p>
      </dsp:txBody>
      <dsp:txXfrm rot="-5400000">
        <a:off x="962401" y="2510269"/>
        <a:ext cx="6488126" cy="806408"/>
      </dsp:txXfrm>
    </dsp:sp>
    <dsp:sp modelId="{5CECE0A3-39D1-482E-B2E1-4B933BC6C99C}">
      <dsp:nvSpPr>
        <dsp:cNvPr id="0" name=""/>
        <dsp:cNvSpPr/>
      </dsp:nvSpPr>
      <dsp:spPr>
        <a:xfrm rot="5400000">
          <a:off x="-206228" y="3902706"/>
          <a:ext cx="1374859" cy="962401"/>
        </a:xfrm>
        <a:prstGeom prst="chevron">
          <a:avLst/>
        </a:prstGeom>
        <a:solidFill>
          <a:srgbClr val="5093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endParaRPr lang="en-US" sz="1400" kern="1200" dirty="0"/>
        </a:p>
      </dsp:txBody>
      <dsp:txXfrm rot="-5400000">
        <a:off x="2" y="4177678"/>
        <a:ext cx="962401" cy="412458"/>
      </dsp:txXfrm>
    </dsp:sp>
    <dsp:sp modelId="{0ADB289E-F381-4D97-9E54-F33D1CBC962A}">
      <dsp:nvSpPr>
        <dsp:cNvPr id="0" name=""/>
        <dsp:cNvSpPr/>
      </dsp:nvSpPr>
      <dsp:spPr>
        <a:xfrm rot="5400000">
          <a:off x="3781447" y="877430"/>
          <a:ext cx="893658" cy="6531751"/>
        </a:xfrm>
        <a:prstGeom prst="round2SameRect">
          <a:avLst/>
        </a:prstGeom>
        <a:solidFill>
          <a:schemeClr val="lt1">
            <a:alpha val="90000"/>
            <a:hueOff val="0"/>
            <a:satOff val="0"/>
            <a:lumOff val="0"/>
            <a:alphaOff val="0"/>
          </a:schemeClr>
        </a:solidFill>
        <a:ln w="12700" cap="flat" cmpd="sng" algn="ctr">
          <a:solidFill>
            <a:srgbClr val="5093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ü"/>
          </a:pPr>
          <a:r>
            <a:rPr lang="en-US" sz="1400" b="1" kern="1200" dirty="0">
              <a:latin typeface="Avenir Next LT Pro" panose="020B0504020202020204" pitchFamily="34" charset="0"/>
            </a:rPr>
            <a:t> 90 Financial Institutions (FIs) </a:t>
          </a:r>
          <a:r>
            <a:rPr lang="en-US" sz="1400" kern="1200" dirty="0">
              <a:latin typeface="Avenir Next LT Pro" panose="020B0504020202020204" pitchFamily="34" charset="0"/>
            </a:rPr>
            <a:t>have been financed for about US$</a:t>
          </a:r>
          <a:r>
            <a:rPr lang="en-US" sz="1400" b="0" kern="1200" dirty="0">
              <a:effectLst/>
              <a:latin typeface="Avenir Next LT Pro" panose="020B0504020202020204" pitchFamily="34" charset="0"/>
              <a:ea typeface="Calibri" panose="020F0502020204030204" pitchFamily="34" charset="0"/>
              <a:cs typeface="Times New Roman" panose="02020603050405020304" pitchFamily="18" charset="0"/>
            </a:rPr>
            <a:t>16,357.6</a:t>
          </a:r>
          <a:r>
            <a:rPr lang="en-US" sz="1400" kern="1200" dirty="0">
              <a:latin typeface="Avenir Next LT Pro" panose="020B0504020202020204" pitchFamily="34" charset="0"/>
            </a:rPr>
            <a:t> million disbursed for SMEs.</a:t>
          </a:r>
        </a:p>
        <a:p>
          <a:pPr marL="114300" lvl="1" indent="-114300" algn="l" defTabSz="622300">
            <a:lnSpc>
              <a:spcPct val="90000"/>
            </a:lnSpc>
            <a:spcBef>
              <a:spcPct val="0"/>
            </a:spcBef>
            <a:spcAft>
              <a:spcPct val="15000"/>
            </a:spcAft>
            <a:buFont typeface="Wingdings" panose="05000000000000000000" pitchFamily="2" charset="2"/>
            <a:buChar char="ü"/>
          </a:pPr>
          <a:r>
            <a:rPr lang="en-US" sz="1400" b="1" kern="1200" dirty="0">
              <a:latin typeface="Avenir Next LT Pro" panose="020B0504020202020204" pitchFamily="34" charset="0"/>
            </a:rPr>
            <a:t> Impact Evaluations of Intermediated Credit </a:t>
          </a:r>
          <a:r>
            <a:rPr lang="en-US" sz="1400" kern="1200" dirty="0">
              <a:latin typeface="Avenir Next LT Pro" panose="020B0504020202020204" pitchFamily="34" charset="0"/>
            </a:rPr>
            <a:t>have been carried out to measure the results.</a:t>
          </a:r>
        </a:p>
      </dsp:txBody>
      <dsp:txXfrm rot="-5400000">
        <a:off x="962401" y="3740102"/>
        <a:ext cx="6488126" cy="806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10B4-67CA-48B4-B22B-66E9FE65EBD7}">
      <dsp:nvSpPr>
        <dsp:cNvPr id="0" name=""/>
        <dsp:cNvSpPr/>
      </dsp:nvSpPr>
      <dsp:spPr>
        <a:xfrm rot="3697890">
          <a:off x="1453201" y="3792805"/>
          <a:ext cx="990639" cy="58535"/>
        </a:xfrm>
        <a:custGeom>
          <a:avLst/>
          <a:gdLst/>
          <a:ahLst/>
          <a:cxnLst/>
          <a:rect l="0" t="0" r="0" b="0"/>
          <a:pathLst>
            <a:path>
              <a:moveTo>
                <a:pt x="0" y="29267"/>
              </a:moveTo>
              <a:lnTo>
                <a:pt x="990639" y="29267"/>
              </a:lnTo>
            </a:path>
          </a:pathLst>
        </a:custGeom>
        <a:noFill/>
        <a:ln w="12700" cap="flat" cmpd="sng" algn="ctr">
          <a:solidFill>
            <a:srgbClr val="004BCE"/>
          </a:solidFill>
          <a:prstDash val="solid"/>
          <a:miter lim="800000"/>
        </a:ln>
        <a:effectLst/>
      </dsp:spPr>
      <dsp:style>
        <a:lnRef idx="2">
          <a:scrgbClr r="0" g="0" b="0"/>
        </a:lnRef>
        <a:fillRef idx="0">
          <a:scrgbClr r="0" g="0" b="0"/>
        </a:fillRef>
        <a:effectRef idx="0">
          <a:scrgbClr r="0" g="0" b="0"/>
        </a:effectRef>
        <a:fontRef idx="minor"/>
      </dsp:style>
    </dsp:sp>
    <dsp:sp modelId="{16DD2A9D-34EC-4F59-96BD-62B8A23E21A5}">
      <dsp:nvSpPr>
        <dsp:cNvPr id="0" name=""/>
        <dsp:cNvSpPr/>
      </dsp:nvSpPr>
      <dsp:spPr>
        <a:xfrm rot="1311861">
          <a:off x="2006516" y="3075293"/>
          <a:ext cx="718250" cy="58535"/>
        </a:xfrm>
        <a:custGeom>
          <a:avLst/>
          <a:gdLst/>
          <a:ahLst/>
          <a:cxnLst/>
          <a:rect l="0" t="0" r="0" b="0"/>
          <a:pathLst>
            <a:path>
              <a:moveTo>
                <a:pt x="0" y="29267"/>
              </a:moveTo>
              <a:lnTo>
                <a:pt x="718250" y="29267"/>
              </a:lnTo>
            </a:path>
          </a:pathLst>
        </a:custGeom>
        <a:noFill/>
        <a:ln w="12700" cap="flat" cmpd="sng" algn="ctr">
          <a:solidFill>
            <a:srgbClr val="004BCE"/>
          </a:solidFill>
          <a:prstDash val="solid"/>
          <a:miter lim="800000"/>
        </a:ln>
        <a:effectLst/>
      </dsp:spPr>
      <dsp:style>
        <a:lnRef idx="2">
          <a:scrgbClr r="0" g="0" b="0"/>
        </a:lnRef>
        <a:fillRef idx="0">
          <a:scrgbClr r="0" g="0" b="0"/>
        </a:fillRef>
        <a:effectRef idx="0">
          <a:scrgbClr r="0" g="0" b="0"/>
        </a:effectRef>
        <a:fontRef idx="minor"/>
      </dsp:style>
    </dsp:sp>
    <dsp:sp modelId="{A9FA0A79-FE10-4C6A-9837-585B32691E90}">
      <dsp:nvSpPr>
        <dsp:cNvPr id="0" name=""/>
        <dsp:cNvSpPr/>
      </dsp:nvSpPr>
      <dsp:spPr>
        <a:xfrm rot="20288139">
          <a:off x="2006516" y="2250971"/>
          <a:ext cx="718250" cy="58535"/>
        </a:xfrm>
        <a:custGeom>
          <a:avLst/>
          <a:gdLst/>
          <a:ahLst/>
          <a:cxnLst/>
          <a:rect l="0" t="0" r="0" b="0"/>
          <a:pathLst>
            <a:path>
              <a:moveTo>
                <a:pt x="0" y="29267"/>
              </a:moveTo>
              <a:lnTo>
                <a:pt x="718250" y="29267"/>
              </a:lnTo>
            </a:path>
          </a:pathLst>
        </a:custGeom>
        <a:noFill/>
        <a:ln w="12700" cap="flat" cmpd="sng" algn="ctr">
          <a:solidFill>
            <a:srgbClr val="004BCE"/>
          </a:solidFill>
          <a:prstDash val="solid"/>
          <a:miter lim="800000"/>
        </a:ln>
        <a:effectLst/>
      </dsp:spPr>
      <dsp:style>
        <a:lnRef idx="2">
          <a:scrgbClr r="0" g="0" b="0"/>
        </a:lnRef>
        <a:fillRef idx="0">
          <a:scrgbClr r="0" g="0" b="0"/>
        </a:fillRef>
        <a:effectRef idx="0">
          <a:scrgbClr r="0" g="0" b="0"/>
        </a:effectRef>
        <a:fontRef idx="minor"/>
      </dsp:style>
    </dsp:sp>
    <dsp:sp modelId="{64BC3D27-E5D9-4F0B-B111-C1FE809CFAB5}">
      <dsp:nvSpPr>
        <dsp:cNvPr id="0" name=""/>
        <dsp:cNvSpPr/>
      </dsp:nvSpPr>
      <dsp:spPr>
        <a:xfrm rot="17918420">
          <a:off x="1456175" y="1528926"/>
          <a:ext cx="1003523" cy="58535"/>
        </a:xfrm>
        <a:custGeom>
          <a:avLst/>
          <a:gdLst/>
          <a:ahLst/>
          <a:cxnLst/>
          <a:rect l="0" t="0" r="0" b="0"/>
          <a:pathLst>
            <a:path>
              <a:moveTo>
                <a:pt x="0" y="29267"/>
              </a:moveTo>
              <a:lnTo>
                <a:pt x="1003523" y="29267"/>
              </a:lnTo>
            </a:path>
          </a:pathLst>
        </a:custGeom>
        <a:noFill/>
        <a:ln w="12700" cap="flat" cmpd="sng" algn="ctr">
          <a:solidFill>
            <a:srgbClr val="004BCE"/>
          </a:solidFill>
          <a:prstDash val="solid"/>
          <a:miter lim="800000"/>
        </a:ln>
        <a:effectLst/>
      </dsp:spPr>
      <dsp:style>
        <a:lnRef idx="2">
          <a:scrgbClr r="0" g="0" b="0"/>
        </a:lnRef>
        <a:fillRef idx="0">
          <a:scrgbClr r="0" g="0" b="0"/>
        </a:fillRef>
        <a:effectRef idx="0">
          <a:scrgbClr r="0" g="0" b="0"/>
        </a:effectRef>
        <a:fontRef idx="minor"/>
      </dsp:style>
    </dsp:sp>
    <dsp:sp modelId="{E08B355D-287D-4C34-A30E-A9B993CCF6A8}">
      <dsp:nvSpPr>
        <dsp:cNvPr id="0" name=""/>
        <dsp:cNvSpPr/>
      </dsp:nvSpPr>
      <dsp:spPr>
        <a:xfrm>
          <a:off x="347316" y="1701204"/>
          <a:ext cx="1982390" cy="1982390"/>
        </a:xfrm>
        <a:prstGeom prst="ellipse">
          <a:avLst/>
        </a:prstGeom>
        <a:solidFill>
          <a:srgbClr val="004BC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4D8242-794E-4BBC-ADED-FFC07B5E1185}">
      <dsp:nvSpPr>
        <dsp:cNvPr id="0" name=""/>
        <dsp:cNvSpPr/>
      </dsp:nvSpPr>
      <dsp:spPr>
        <a:xfrm>
          <a:off x="1888772" y="1156"/>
          <a:ext cx="1189434" cy="1189434"/>
        </a:xfrm>
        <a:prstGeom prst="ellipse">
          <a:avLst/>
        </a:prstGeom>
        <a:solidFill>
          <a:srgbClr val="5093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HN" sz="2400" kern="1200" dirty="0">
              <a:latin typeface="Avenir Next LT Pro" panose="020B0504020202020204" pitchFamily="34" charset="0"/>
            </a:rPr>
            <a:t>19%</a:t>
          </a:r>
          <a:endParaRPr lang="en-US" sz="2400" kern="1200" dirty="0">
            <a:latin typeface="Avenir Next LT Pro" panose="020B0504020202020204" pitchFamily="34" charset="0"/>
          </a:endParaRPr>
        </a:p>
      </dsp:txBody>
      <dsp:txXfrm>
        <a:off x="2062961" y="175345"/>
        <a:ext cx="841056" cy="841056"/>
      </dsp:txXfrm>
    </dsp:sp>
    <dsp:sp modelId="{EFDF262C-951B-4DD1-8F6D-B0CEA40B354C}">
      <dsp:nvSpPr>
        <dsp:cNvPr id="0" name=""/>
        <dsp:cNvSpPr/>
      </dsp:nvSpPr>
      <dsp:spPr>
        <a:xfrm>
          <a:off x="3197151" y="1156"/>
          <a:ext cx="1784151" cy="118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s-HN" sz="1800" kern="1200" dirty="0">
              <a:latin typeface="Avenir Next LT Pro" panose="020B0504020202020204" pitchFamily="34" charset="0"/>
            </a:rPr>
            <a:t>	</a:t>
          </a:r>
          <a:r>
            <a:rPr lang="en-US" sz="1800" kern="1200" noProof="0" dirty="0">
              <a:latin typeface="Avenir Next LT Pro" panose="020B0504020202020204" pitchFamily="34" charset="0"/>
            </a:rPr>
            <a:t>Institutions’ own initiative</a:t>
          </a:r>
        </a:p>
      </dsp:txBody>
      <dsp:txXfrm>
        <a:off x="3197151" y="1156"/>
        <a:ext cx="1784151" cy="1189434"/>
      </dsp:txXfrm>
    </dsp:sp>
    <dsp:sp modelId="{18AE089A-6F06-4B16-9CEC-A37CF6E5E46E}">
      <dsp:nvSpPr>
        <dsp:cNvPr id="0" name=""/>
        <dsp:cNvSpPr/>
      </dsp:nvSpPr>
      <dsp:spPr>
        <a:xfrm>
          <a:off x="2656154" y="1330300"/>
          <a:ext cx="1189434" cy="1189434"/>
        </a:xfrm>
        <a:prstGeom prst="ellipse">
          <a:avLst/>
        </a:prstGeom>
        <a:solidFill>
          <a:srgbClr val="D369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HN" sz="2400" kern="1200" dirty="0">
              <a:latin typeface="Avenir Next LT Pro" panose="020B0504020202020204" pitchFamily="34" charset="0"/>
            </a:rPr>
            <a:t>50%</a:t>
          </a:r>
          <a:endParaRPr lang="en-US" sz="2400" kern="1200" dirty="0">
            <a:latin typeface="Avenir Next LT Pro" panose="020B0504020202020204" pitchFamily="34" charset="0"/>
          </a:endParaRPr>
        </a:p>
      </dsp:txBody>
      <dsp:txXfrm>
        <a:off x="2830343" y="1504489"/>
        <a:ext cx="841056" cy="841056"/>
      </dsp:txXfrm>
    </dsp:sp>
    <dsp:sp modelId="{9EB9F3EC-28CB-46D3-90CB-DEEF7BF8D849}">
      <dsp:nvSpPr>
        <dsp:cNvPr id="0" name=""/>
        <dsp:cNvSpPr/>
      </dsp:nvSpPr>
      <dsp:spPr>
        <a:xfrm>
          <a:off x="3964532" y="1330300"/>
          <a:ext cx="1784151" cy="118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n-US" sz="1800" kern="1200" noProof="0" dirty="0">
              <a:latin typeface="Avenir Next LT Pro" panose="020B0504020202020204" pitchFamily="34" charset="0"/>
            </a:rPr>
            <a:t>MDB’s support (including CABEI)</a:t>
          </a:r>
        </a:p>
      </dsp:txBody>
      <dsp:txXfrm>
        <a:off x="3964532" y="1330300"/>
        <a:ext cx="1784151" cy="1189434"/>
      </dsp:txXfrm>
    </dsp:sp>
    <dsp:sp modelId="{C736BEFF-105F-4FB3-9BDF-92CB773CE0C2}">
      <dsp:nvSpPr>
        <dsp:cNvPr id="0" name=""/>
        <dsp:cNvSpPr/>
      </dsp:nvSpPr>
      <dsp:spPr>
        <a:xfrm>
          <a:off x="2656154" y="2865064"/>
          <a:ext cx="1189434" cy="1189434"/>
        </a:xfrm>
        <a:prstGeom prst="ellipse">
          <a:avLst/>
        </a:prstGeom>
        <a:solidFill>
          <a:srgbClr val="F2CA2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HN" sz="2400" kern="1200" dirty="0">
              <a:latin typeface="Avenir Next LT Pro" panose="020B0504020202020204" pitchFamily="34" charset="0"/>
            </a:rPr>
            <a:t>9%</a:t>
          </a:r>
          <a:endParaRPr lang="en-US" sz="2400" kern="1200" dirty="0">
            <a:latin typeface="Avenir Next LT Pro" panose="020B0504020202020204" pitchFamily="34" charset="0"/>
          </a:endParaRPr>
        </a:p>
      </dsp:txBody>
      <dsp:txXfrm>
        <a:off x="2830343" y="3039253"/>
        <a:ext cx="841056" cy="841056"/>
      </dsp:txXfrm>
    </dsp:sp>
    <dsp:sp modelId="{B53A4A7E-21D9-45B5-A3FF-95D54CC91A84}">
      <dsp:nvSpPr>
        <dsp:cNvPr id="0" name=""/>
        <dsp:cNvSpPr/>
      </dsp:nvSpPr>
      <dsp:spPr>
        <a:xfrm>
          <a:off x="3964532" y="2865064"/>
          <a:ext cx="1784151" cy="118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s-HN" sz="1800" kern="1200" dirty="0">
              <a:latin typeface="Avenir Next LT Pro" panose="020B0504020202020204" pitchFamily="34" charset="0"/>
            </a:rPr>
            <a:t>	</a:t>
          </a:r>
          <a:r>
            <a:rPr lang="en-US" sz="1800" kern="1200" noProof="0" dirty="0">
              <a:latin typeface="Avenir Next LT Pro" panose="020B0504020202020204" pitchFamily="34" charset="0"/>
            </a:rPr>
            <a:t>National legislation</a:t>
          </a:r>
        </a:p>
      </dsp:txBody>
      <dsp:txXfrm>
        <a:off x="3964532" y="2865064"/>
        <a:ext cx="1784151" cy="1189434"/>
      </dsp:txXfrm>
    </dsp:sp>
    <dsp:sp modelId="{A7F125AA-78D6-4721-BFC3-F321D32CF979}">
      <dsp:nvSpPr>
        <dsp:cNvPr id="0" name=""/>
        <dsp:cNvSpPr/>
      </dsp:nvSpPr>
      <dsp:spPr>
        <a:xfrm>
          <a:off x="1827494" y="4195365"/>
          <a:ext cx="1287479" cy="1189434"/>
        </a:xfrm>
        <a:prstGeom prst="ellipse">
          <a:avLst/>
        </a:prstGeom>
        <a:solidFill>
          <a:srgbClr val="FF67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HN" sz="2400" kern="1200" dirty="0">
              <a:latin typeface="Avenir Next LT Pro" panose="020B0504020202020204" pitchFamily="34" charset="0"/>
            </a:rPr>
            <a:t>22%</a:t>
          </a:r>
          <a:endParaRPr lang="en-US" sz="2400" kern="1200" dirty="0">
            <a:latin typeface="Avenir Next LT Pro" panose="020B0504020202020204" pitchFamily="34" charset="0"/>
          </a:endParaRPr>
        </a:p>
      </dsp:txBody>
      <dsp:txXfrm>
        <a:off x="2016041" y="4369554"/>
        <a:ext cx="910385" cy="841056"/>
      </dsp:txXfrm>
    </dsp:sp>
    <dsp:sp modelId="{62ABCA60-A8C2-4DE0-9DEB-64D2A1286C1A}">
      <dsp:nvSpPr>
        <dsp:cNvPr id="0" name=""/>
        <dsp:cNvSpPr/>
      </dsp:nvSpPr>
      <dsp:spPr>
        <a:xfrm>
          <a:off x="3111361" y="4195365"/>
          <a:ext cx="1931219" cy="118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s-HN" sz="1800" kern="1200" dirty="0">
              <a:latin typeface="Avenir Next LT Pro" panose="020B0504020202020204" pitchFamily="34" charset="0"/>
            </a:rPr>
            <a:t>	</a:t>
          </a:r>
          <a:r>
            <a:rPr lang="en-US" sz="1800" kern="1200" noProof="0" dirty="0">
              <a:latin typeface="Avenir Next LT Pro" panose="020B0504020202020204" pitchFamily="34" charset="0"/>
            </a:rPr>
            <a:t>Facilitating environment (including case of Costa Rica)</a:t>
          </a:r>
        </a:p>
      </dsp:txBody>
      <dsp:txXfrm>
        <a:off x="3111361" y="4195365"/>
        <a:ext cx="1931219" cy="1189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FAAF-82D8-45AA-8DFD-6AE51BE56C0C}">
      <dsp:nvSpPr>
        <dsp:cNvPr id="0" name=""/>
        <dsp:cNvSpPr/>
      </dsp:nvSpPr>
      <dsp:spPr>
        <a:xfrm>
          <a:off x="2381" y="0"/>
          <a:ext cx="2901156" cy="685696"/>
        </a:xfrm>
        <a:prstGeom prst="chevron">
          <a:avLst/>
        </a:prstGeom>
        <a:solidFill>
          <a:srgbClr val="26B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noProof="0" dirty="0">
              <a:latin typeface="Avenir Next" panose="020B0503020202020204" pitchFamily="34" charset="0"/>
              <a:cs typeface="Titillium WebLight"/>
            </a:rPr>
            <a:t>Quasi-experimental design</a:t>
          </a:r>
          <a:endParaRPr lang="en-US" sz="1500" kern="1200" noProof="0" dirty="0"/>
        </a:p>
      </dsp:txBody>
      <dsp:txXfrm>
        <a:off x="345229" y="0"/>
        <a:ext cx="2215460" cy="685696"/>
      </dsp:txXfrm>
    </dsp:sp>
    <dsp:sp modelId="{A7C210DA-B626-47EA-AE7B-39BA34692939}">
      <dsp:nvSpPr>
        <dsp:cNvPr id="0" name=""/>
        <dsp:cNvSpPr/>
      </dsp:nvSpPr>
      <dsp:spPr>
        <a:xfrm>
          <a:off x="2613421" y="0"/>
          <a:ext cx="2901156" cy="685696"/>
        </a:xfrm>
        <a:prstGeom prst="chevron">
          <a:avLst/>
        </a:prstGeom>
        <a:solidFill>
          <a:srgbClr val="4DDB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noProof="0" dirty="0"/>
            <a:t>AIMS analysis tool adaptation</a:t>
          </a:r>
        </a:p>
      </dsp:txBody>
      <dsp:txXfrm>
        <a:off x="2956269" y="0"/>
        <a:ext cx="2215460" cy="685696"/>
      </dsp:txXfrm>
    </dsp:sp>
    <dsp:sp modelId="{1438881E-C531-4A0C-90E3-76EB7733EB18}">
      <dsp:nvSpPr>
        <dsp:cNvPr id="0" name=""/>
        <dsp:cNvSpPr/>
      </dsp:nvSpPr>
      <dsp:spPr>
        <a:xfrm>
          <a:off x="5224462" y="0"/>
          <a:ext cx="2901156" cy="685696"/>
        </a:xfrm>
        <a:prstGeom prst="chevron">
          <a:avLst/>
        </a:prstGeom>
        <a:solidFill>
          <a:srgbClr val="7FE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Evaluation of the impact of microenterprise services</a:t>
          </a:r>
        </a:p>
      </dsp:txBody>
      <dsp:txXfrm>
        <a:off x="5567310" y="0"/>
        <a:ext cx="2215460" cy="6856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B996D-B207-4782-9CED-15D2852FAA0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C8F36B2-7395-48E5-BFBF-A6D8572C2E1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D7C654-7FC7-4D14-8778-7670391A8328}" type="datetimeFigureOut">
              <a:rPr lang="en-US" smtClean="0"/>
              <a:t>09-Mar-24</a:t>
            </a:fld>
            <a:endParaRPr lang="en-US"/>
          </a:p>
        </p:txBody>
      </p:sp>
      <p:sp>
        <p:nvSpPr>
          <p:cNvPr id="4" name="Footer Placeholder 3">
            <a:extLst>
              <a:ext uri="{FF2B5EF4-FFF2-40B4-BE49-F238E27FC236}">
                <a16:creationId xmlns:a16="http://schemas.microsoft.com/office/drawing/2014/main" id="{E9616DCC-115A-4DAB-A061-AFF63348BCC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DFDC67-5B27-4400-AD4A-82FDE1B0673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396E83E-2A69-4573-92C8-B720B76FFCF6}" type="slidenum">
              <a:rPr lang="en-US" smtClean="0"/>
              <a:t>‹#›</a:t>
            </a:fld>
            <a:endParaRPr lang="en-US"/>
          </a:p>
        </p:txBody>
      </p:sp>
    </p:spTree>
    <p:extLst>
      <p:ext uri="{BB962C8B-B14F-4D97-AF65-F5344CB8AC3E}">
        <p14:creationId xmlns:p14="http://schemas.microsoft.com/office/powerpoint/2010/main" val="244654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01EC15-8743-433B-BDA8-37F0B0AAB4AB}" type="datetimeFigureOut">
              <a:rPr lang="en-US" smtClean="0"/>
              <a:t>09-Mar-24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3A7B2A-68B0-4AA1-BDB2-9B4F861187BE}" type="slidenum">
              <a:rPr lang="en-US" smtClean="0"/>
              <a:t>‹#›</a:t>
            </a:fld>
            <a:endParaRPr lang="en-US"/>
          </a:p>
        </p:txBody>
      </p:sp>
    </p:spTree>
    <p:extLst>
      <p:ext uri="{BB962C8B-B14F-4D97-AF65-F5344CB8AC3E}">
        <p14:creationId xmlns:p14="http://schemas.microsoft.com/office/powerpoint/2010/main" val="387042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HN" dirty="0"/>
              <a:t>Actual </a:t>
            </a:r>
            <a:r>
              <a:rPr lang="es-HN" dirty="0" err="1"/>
              <a:t>transition</a:t>
            </a:r>
            <a:r>
              <a:rPr lang="es-HN" dirty="0"/>
              <a:t> at </a:t>
            </a:r>
            <a:r>
              <a:rPr lang="es-HN" dirty="0" err="1"/>
              <a:t>different</a:t>
            </a:r>
            <a:r>
              <a:rPr lang="es-HN" dirty="0"/>
              <a:t> </a:t>
            </a:r>
            <a:r>
              <a:rPr lang="es-HN" dirty="0" err="1"/>
              <a:t>levels</a:t>
            </a:r>
            <a:endParaRPr lang="en-US" dirty="0"/>
          </a:p>
        </p:txBody>
      </p:sp>
      <p:sp>
        <p:nvSpPr>
          <p:cNvPr id="4" name="Slide Number Placeholder 3"/>
          <p:cNvSpPr>
            <a:spLocks noGrp="1"/>
          </p:cNvSpPr>
          <p:nvPr>
            <p:ph type="sldNum" sz="quarter" idx="5"/>
          </p:nvPr>
        </p:nvSpPr>
        <p:spPr/>
        <p:txBody>
          <a:bodyPr/>
          <a:lstStyle/>
          <a:p>
            <a:fld id="{CE3A7B2A-68B0-4AA1-BDB2-9B4F861187BE}" type="slidenum">
              <a:rPr lang="en-US" smtClean="0"/>
              <a:t>4</a:t>
            </a:fld>
            <a:endParaRPr lang="en-US"/>
          </a:p>
        </p:txBody>
      </p:sp>
    </p:spTree>
    <p:extLst>
      <p:ext uri="{BB962C8B-B14F-4D97-AF65-F5344CB8AC3E}">
        <p14:creationId xmlns:p14="http://schemas.microsoft.com/office/powerpoint/2010/main" val="37002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3A7B2A-68B0-4AA1-BDB2-9B4F861187BE}" type="slidenum">
              <a:rPr lang="en-US" smtClean="0"/>
              <a:t>9</a:t>
            </a:fld>
            <a:endParaRPr lang="en-US"/>
          </a:p>
        </p:txBody>
      </p:sp>
    </p:spTree>
    <p:extLst>
      <p:ext uri="{BB962C8B-B14F-4D97-AF65-F5344CB8AC3E}">
        <p14:creationId xmlns:p14="http://schemas.microsoft.com/office/powerpoint/2010/main" val="362362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72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55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96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8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7E24-3885-BD63-C26C-13BB7CE38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F8EF7-6526-B13A-6A81-4A308735A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C5846-9971-EE25-4D8A-EDAE8A7F29EC}"/>
              </a:ext>
            </a:extLst>
          </p:cNvPr>
          <p:cNvSpPr>
            <a:spLocks noGrp="1"/>
          </p:cNvSpPr>
          <p:nvPr>
            <p:ph type="dt" sz="half" idx="10"/>
          </p:nvPr>
        </p:nvSpPr>
        <p:spPr/>
        <p:txBody>
          <a:bodyPr/>
          <a:lstStyle/>
          <a:p>
            <a:fld id="{5BB0FA97-9A89-40C0-ADF8-51F91107BBD7}" type="datetimeFigureOut">
              <a:rPr lang="en-US" smtClean="0"/>
              <a:t>09-Mar-24</a:t>
            </a:fld>
            <a:endParaRPr lang="en-US"/>
          </a:p>
        </p:txBody>
      </p:sp>
      <p:sp>
        <p:nvSpPr>
          <p:cNvPr id="5" name="Footer Placeholder 4">
            <a:extLst>
              <a:ext uri="{FF2B5EF4-FFF2-40B4-BE49-F238E27FC236}">
                <a16:creationId xmlns:a16="http://schemas.microsoft.com/office/drawing/2014/main" id="{57975E54-FD79-7A62-BC62-E5BCA8F5E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D1CA2-6F50-E18C-C0CF-B787C8A0AD3B}"/>
              </a:ext>
            </a:extLst>
          </p:cNvPr>
          <p:cNvSpPr>
            <a:spLocks noGrp="1"/>
          </p:cNvSpPr>
          <p:nvPr>
            <p:ph type="sldNum" sz="quarter" idx="12"/>
          </p:nvPr>
        </p:nvSpPr>
        <p:spPr/>
        <p:txBody>
          <a:bodyPr/>
          <a:lstStyle/>
          <a:p>
            <a:fld id="{B15DEF72-8A1A-4BEE-927D-DE59F9247FCD}" type="slidenum">
              <a:rPr lang="en-US" smtClean="0"/>
              <a:t>‹#›</a:t>
            </a:fld>
            <a:endParaRPr lang="en-US"/>
          </a:p>
        </p:txBody>
      </p:sp>
    </p:spTree>
    <p:extLst>
      <p:ext uri="{BB962C8B-B14F-4D97-AF65-F5344CB8AC3E}">
        <p14:creationId xmlns:p14="http://schemas.microsoft.com/office/powerpoint/2010/main" val="167911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37D2-AEC5-76C4-C430-D69637BD0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80B2F-3978-C4EA-023D-C7B1EEF89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4417C4-05C3-38AB-A2D6-138A7F9D1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4B188-47F7-9BA6-C446-3FE417DB988F}"/>
              </a:ext>
            </a:extLst>
          </p:cNvPr>
          <p:cNvSpPr>
            <a:spLocks noGrp="1"/>
          </p:cNvSpPr>
          <p:nvPr>
            <p:ph type="dt" sz="half" idx="10"/>
          </p:nvPr>
        </p:nvSpPr>
        <p:spPr/>
        <p:txBody>
          <a:bodyPr/>
          <a:lstStyle/>
          <a:p>
            <a:fld id="{5BB0FA97-9A89-40C0-ADF8-51F91107BBD7}" type="datetimeFigureOut">
              <a:rPr lang="en-US" smtClean="0"/>
              <a:t>09-Mar-24</a:t>
            </a:fld>
            <a:endParaRPr lang="en-US"/>
          </a:p>
        </p:txBody>
      </p:sp>
      <p:sp>
        <p:nvSpPr>
          <p:cNvPr id="6" name="Footer Placeholder 5">
            <a:extLst>
              <a:ext uri="{FF2B5EF4-FFF2-40B4-BE49-F238E27FC236}">
                <a16:creationId xmlns:a16="http://schemas.microsoft.com/office/drawing/2014/main" id="{635EF096-0EBB-C66D-41A6-6516E3568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BCB8F-778C-F37F-2F7B-FA73C9A5517A}"/>
              </a:ext>
            </a:extLst>
          </p:cNvPr>
          <p:cNvSpPr>
            <a:spLocks noGrp="1"/>
          </p:cNvSpPr>
          <p:nvPr>
            <p:ph type="sldNum" sz="quarter" idx="12"/>
          </p:nvPr>
        </p:nvSpPr>
        <p:spPr/>
        <p:txBody>
          <a:bodyPr/>
          <a:lstStyle/>
          <a:p>
            <a:fld id="{B15DEF72-8A1A-4BEE-927D-DE59F9247FCD}" type="slidenum">
              <a:rPr lang="en-US" smtClean="0"/>
              <a:t>‹#›</a:t>
            </a:fld>
            <a:endParaRPr lang="en-US"/>
          </a:p>
        </p:txBody>
      </p:sp>
    </p:spTree>
    <p:extLst>
      <p:ext uri="{BB962C8B-B14F-4D97-AF65-F5344CB8AC3E}">
        <p14:creationId xmlns:p14="http://schemas.microsoft.com/office/powerpoint/2010/main" val="312400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0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E35E3B3-FC78-2147-96F2-F7776852C82F}"/>
              </a:ext>
            </a:extLst>
          </p:cNvPr>
          <p:cNvSpPr/>
          <p:nvPr userDrawn="1"/>
        </p:nvSpPr>
        <p:spPr>
          <a:xfrm>
            <a:off x="5446059" y="0"/>
            <a:ext cx="6745941" cy="6858000"/>
          </a:xfrm>
          <a:prstGeom prst="rect">
            <a:avLst/>
          </a:prstGeom>
          <a:solidFill>
            <a:srgbClr val="004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1" name="Imagen 10">
            <a:extLst>
              <a:ext uri="{FF2B5EF4-FFF2-40B4-BE49-F238E27FC236}">
                <a16:creationId xmlns:a16="http://schemas.microsoft.com/office/drawing/2014/main" id="{FC6EE479-F1CB-5641-9567-D1093E87220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42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En blanc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E35E3B3-FC78-2147-96F2-F7776852C82F}"/>
              </a:ext>
            </a:extLst>
          </p:cNvPr>
          <p:cNvSpPr/>
          <p:nvPr userDrawn="1"/>
        </p:nvSpPr>
        <p:spPr>
          <a:xfrm>
            <a:off x="5446059" y="0"/>
            <a:ext cx="6745941" cy="6858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1" name="Imagen 10">
            <a:extLst>
              <a:ext uri="{FF2B5EF4-FFF2-40B4-BE49-F238E27FC236}">
                <a16:creationId xmlns:a16="http://schemas.microsoft.com/office/drawing/2014/main" id="{FC6EE479-F1CB-5641-9567-D1093E87220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6505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E35E3B3-FC78-2147-96F2-F7776852C82F}"/>
              </a:ext>
            </a:extLst>
          </p:cNvPr>
          <p:cNvSpPr/>
          <p:nvPr userDrawn="1"/>
        </p:nvSpPr>
        <p:spPr>
          <a:xfrm>
            <a:off x="5446059" y="0"/>
            <a:ext cx="6745941" cy="6858000"/>
          </a:xfrm>
          <a:prstGeom prst="rect">
            <a:avLst/>
          </a:prstGeom>
          <a:solidFill>
            <a:srgbClr val="26B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1" name="Imagen 10">
            <a:extLst>
              <a:ext uri="{FF2B5EF4-FFF2-40B4-BE49-F238E27FC236}">
                <a16:creationId xmlns:a16="http://schemas.microsoft.com/office/drawing/2014/main" id="{FC6EE479-F1CB-5641-9567-D1093E87220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617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7BBE0-7C8B-F432-DD83-887B2C39A33E}"/>
              </a:ext>
            </a:extLst>
          </p:cNvPr>
          <p:cNvSpPr/>
          <p:nvPr userDrawn="1"/>
        </p:nvSpPr>
        <p:spPr>
          <a:xfrm>
            <a:off x="0" y="0"/>
            <a:ext cx="6096000" cy="6858000"/>
          </a:xfrm>
          <a:prstGeom prst="rect">
            <a:avLst/>
          </a:prstGeom>
          <a:solidFill>
            <a:srgbClr val="5093FF"/>
          </a:solidFill>
          <a:ln>
            <a:solidFill>
              <a:srgbClr val="50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FC6EE479-F1CB-5641-9567-D1093E87220C}"/>
              </a:ext>
            </a:extLst>
          </p:cNvPr>
          <p:cNvPicPr>
            <a:picLocks noChangeAspect="1"/>
          </p:cNvPicPr>
          <p:nvPr userDrawn="1"/>
        </p:nvPicPr>
        <p:blipFill>
          <a:blip r:embed="rId2"/>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353140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7BBE0-7C8B-F432-DD83-887B2C39A33E}"/>
              </a:ext>
            </a:extLst>
          </p:cNvPr>
          <p:cNvSpPr/>
          <p:nvPr userDrawn="1"/>
        </p:nvSpPr>
        <p:spPr>
          <a:xfrm>
            <a:off x="0" y="0"/>
            <a:ext cx="6096000" cy="6858000"/>
          </a:xfrm>
          <a:prstGeom prst="rect">
            <a:avLst/>
          </a:prstGeom>
          <a:solidFill>
            <a:srgbClr val="D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FC6EE479-F1CB-5641-9567-D1093E87220C}"/>
              </a:ext>
            </a:extLst>
          </p:cNvPr>
          <p:cNvPicPr>
            <a:picLocks noChangeAspect="1"/>
          </p:cNvPicPr>
          <p:nvPr userDrawn="1"/>
        </p:nvPicPr>
        <p:blipFill>
          <a:blip r:embed="rId2"/>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176252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41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66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405759"/>
      </p:ext>
    </p:extLst>
  </p:cSld>
  <p:clrMap bg1="lt1" tx1="dk1" bg2="lt2" tx2="dk2" accent1="accent1" accent2="accent2" accent3="accent3" accent4="accent4" accent5="accent5" accent6="accent6" hlink="hlink" folHlink="folHlink"/>
  <p:sldLayoutIdLst>
    <p:sldLayoutId id="2147483666" r:id="rId1"/>
    <p:sldLayoutId id="2147483652" r:id="rId2"/>
    <p:sldLayoutId id="2147483669" r:id="rId3"/>
    <p:sldLayoutId id="2147483670" r:id="rId4"/>
    <p:sldLayoutId id="2147483655" r:id="rId5"/>
    <p:sldLayoutId id="2147483667" r:id="rId6"/>
    <p:sldLayoutId id="2147483668" r:id="rId7"/>
    <p:sldLayoutId id="2147483656" r:id="rId8"/>
    <p:sldLayoutId id="2147483657" r:id="rId9"/>
    <p:sldLayoutId id="2147483658" r:id="rId10"/>
    <p:sldLayoutId id="2147483659" r:id="rId11"/>
    <p:sldLayoutId id="2147483660"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28E9-AFDE-662C-2B34-B33C0100DD8E}"/>
              </a:ext>
            </a:extLst>
          </p:cNvPr>
          <p:cNvSpPr/>
          <p:nvPr/>
        </p:nvSpPr>
        <p:spPr>
          <a:xfrm>
            <a:off x="5286102" y="6626769"/>
            <a:ext cx="1619795" cy="231231"/>
          </a:xfrm>
          <a:prstGeom prst="rect">
            <a:avLst/>
          </a:prstGeom>
          <a:solidFill>
            <a:srgbClr val="004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41CDE0E-935E-7AC7-FBCF-A1C590115C9E}"/>
              </a:ext>
            </a:extLst>
          </p:cNvPr>
          <p:cNvSpPr txBox="1">
            <a:spLocks noChangeArrowheads="1"/>
          </p:cNvSpPr>
          <p:nvPr/>
        </p:nvSpPr>
        <p:spPr bwMode="auto">
          <a:xfrm>
            <a:off x="792480" y="1610117"/>
            <a:ext cx="10441577" cy="145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s-HN" sz="3600" b="1" dirty="0">
                <a:solidFill>
                  <a:schemeClr val="bg1"/>
                </a:solidFill>
                <a:latin typeface="Avenir Next Medium" panose="020B0603020202020204" pitchFamily="34" charset="0"/>
                <a:cs typeface="Calibri" panose="020F0502020204030204" pitchFamily="34" charset="0"/>
              </a:rPr>
              <a:t>Considering transition of financial intermediaries towards sustainability: </a:t>
            </a:r>
            <a:r>
              <a:rPr lang="en-US" altLang="es-HN" sz="3200" i="1" dirty="0">
                <a:solidFill>
                  <a:schemeClr val="bg1"/>
                </a:solidFill>
                <a:latin typeface="Avenir Next Medium" panose="020B0603020202020204" pitchFamily="34" charset="0"/>
                <a:cs typeface="Calibri" panose="020F0502020204030204" pitchFamily="34" charset="0"/>
              </a:rPr>
              <a:t>the case of the Central American Bank for Economic Integration (CABEI) to become a green financier</a:t>
            </a:r>
          </a:p>
        </p:txBody>
      </p:sp>
      <p:sp>
        <p:nvSpPr>
          <p:cNvPr id="3" name="Title Placeholder 1">
            <a:extLst>
              <a:ext uri="{FF2B5EF4-FFF2-40B4-BE49-F238E27FC236}">
                <a16:creationId xmlns:a16="http://schemas.microsoft.com/office/drawing/2014/main" id="{FAD5BC2D-9EE3-B9BC-7087-F84AD1E6FB3A}"/>
              </a:ext>
            </a:extLst>
          </p:cNvPr>
          <p:cNvSpPr txBox="1">
            <a:spLocks noChangeArrowheads="1"/>
          </p:cNvSpPr>
          <p:nvPr/>
        </p:nvSpPr>
        <p:spPr bwMode="auto">
          <a:xfrm>
            <a:off x="1004916" y="4110215"/>
            <a:ext cx="9635375" cy="59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dirty="0">
                <a:solidFill>
                  <a:schemeClr val="bg1"/>
                </a:solidFill>
                <a:latin typeface="Avenir Next" panose="020B0503020202020204" pitchFamily="34" charset="0"/>
                <a:cs typeface="Calibri" panose="020F0502020204030204" pitchFamily="34" charset="0"/>
              </a:rPr>
              <a:t>How advanced are MDBs on their path to becoming key green financiers: evaluation perspective</a:t>
            </a:r>
          </a:p>
        </p:txBody>
      </p:sp>
      <p:pic>
        <p:nvPicPr>
          <p:cNvPr id="5" name="Picture 4">
            <a:extLst>
              <a:ext uri="{FF2B5EF4-FFF2-40B4-BE49-F238E27FC236}">
                <a16:creationId xmlns:a16="http://schemas.microsoft.com/office/drawing/2014/main" id="{66F1729D-C00F-9588-C228-90860D3F4212}"/>
              </a:ext>
            </a:extLst>
          </p:cNvPr>
          <p:cNvPicPr>
            <a:picLocks noChangeAspect="1"/>
          </p:cNvPicPr>
          <p:nvPr/>
        </p:nvPicPr>
        <p:blipFill>
          <a:blip r:embed="rId2"/>
          <a:stretch>
            <a:fillRect/>
          </a:stretch>
        </p:blipFill>
        <p:spPr>
          <a:xfrm>
            <a:off x="1" y="4998720"/>
            <a:ext cx="2279608" cy="2086651"/>
          </a:xfrm>
          <a:prstGeom prst="rect">
            <a:avLst/>
          </a:prstGeom>
        </p:spPr>
      </p:pic>
      <p:cxnSp>
        <p:nvCxnSpPr>
          <p:cNvPr id="7" name="Straight Connector 6">
            <a:extLst>
              <a:ext uri="{FF2B5EF4-FFF2-40B4-BE49-F238E27FC236}">
                <a16:creationId xmlns:a16="http://schemas.microsoft.com/office/drawing/2014/main" id="{7BE09696-FF9B-DAFE-3880-282B5FA9AC56}"/>
              </a:ext>
            </a:extLst>
          </p:cNvPr>
          <p:cNvCxnSpPr/>
          <p:nvPr/>
        </p:nvCxnSpPr>
        <p:spPr>
          <a:xfrm>
            <a:off x="5077098" y="3884022"/>
            <a:ext cx="1341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8AA3C323-1A2F-E82B-CA49-F4ADC03E9849}"/>
              </a:ext>
            </a:extLst>
          </p:cNvPr>
          <p:cNvSpPr txBox="1">
            <a:spLocks noChangeArrowheads="1"/>
          </p:cNvSpPr>
          <p:nvPr/>
        </p:nvSpPr>
        <p:spPr bwMode="auto">
          <a:xfrm>
            <a:off x="2279609" y="5642312"/>
            <a:ext cx="6420254"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bg1"/>
                </a:solidFill>
                <a:latin typeface="Avenir Next" panose="020B0503020202020204" pitchFamily="34" charset="0"/>
                <a:cs typeface="Calibri" panose="020F0502020204030204" pitchFamily="34" charset="0"/>
              </a:rPr>
              <a:t>Independent Evaluation Office  (ODEI)</a:t>
            </a:r>
          </a:p>
          <a:p>
            <a:pPr algn="ctr"/>
            <a:r>
              <a:rPr lang="en-US" altLang="en-US" sz="1600" dirty="0">
                <a:solidFill>
                  <a:schemeClr val="bg1"/>
                </a:solidFill>
                <a:latin typeface="Avenir Next" panose="020B0503020202020204" pitchFamily="34" charset="0"/>
                <a:cs typeface="Calibri" panose="020F0502020204030204" pitchFamily="34" charset="0"/>
              </a:rPr>
              <a:t>Andrea Lupiac</a:t>
            </a:r>
          </a:p>
          <a:p>
            <a:pPr algn="ctr"/>
            <a:r>
              <a:rPr lang="en-US" altLang="en-US" sz="1600" dirty="0">
                <a:solidFill>
                  <a:schemeClr val="bg1"/>
                </a:solidFill>
                <a:latin typeface="Avenir Next" panose="020B0503020202020204" pitchFamily="34" charset="0"/>
                <a:cs typeface="Calibri" panose="020F0502020204030204" pitchFamily="34" charset="0"/>
              </a:rPr>
              <a:t>José Deras</a:t>
            </a:r>
          </a:p>
          <a:p>
            <a:pPr algn="ctr"/>
            <a:r>
              <a:rPr lang="en-US" altLang="en-US" sz="1600" dirty="0">
                <a:solidFill>
                  <a:schemeClr val="bg1"/>
                </a:solidFill>
                <a:latin typeface="Avenir Next" panose="020B0503020202020204" pitchFamily="34" charset="0"/>
                <a:cs typeface="Calibri" panose="020F0502020204030204" pitchFamily="34" charset="0"/>
              </a:rPr>
              <a:t>Luisa Noyola</a:t>
            </a:r>
          </a:p>
          <a:p>
            <a:pPr algn="ctr"/>
            <a:endParaRPr lang="en-US" altLang="en-US" sz="1600" dirty="0">
              <a:solidFill>
                <a:schemeClr val="bg1"/>
              </a:solidFill>
              <a:latin typeface="Avenir Next" panose="020B0503020202020204" pitchFamily="34" charset="0"/>
              <a:cs typeface="Calibri" panose="020F0502020204030204" pitchFamily="34" charset="0"/>
            </a:endParaRPr>
          </a:p>
        </p:txBody>
      </p:sp>
    </p:spTree>
    <p:extLst>
      <p:ext uri="{BB962C8B-B14F-4D97-AF65-F5344CB8AC3E}">
        <p14:creationId xmlns:p14="http://schemas.microsoft.com/office/powerpoint/2010/main" val="410206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5B3EE470-FB3A-4DB4-2CF2-FC83D58584A0}"/>
              </a:ext>
            </a:extLst>
          </p:cNvPr>
          <p:cNvSpPr txBox="1"/>
          <p:nvPr/>
        </p:nvSpPr>
        <p:spPr>
          <a:xfrm>
            <a:off x="0" y="5920033"/>
            <a:ext cx="12192000" cy="1106154"/>
          </a:xfrm>
          <a:prstGeom prst="rect">
            <a:avLst/>
          </a:prstGeom>
          <a:solidFill>
            <a:schemeClr val="bg1"/>
          </a:solidFill>
        </p:spPr>
        <p:txBody>
          <a:bodyPr wrap="square" rtlCol="0">
            <a:spAutoFit/>
          </a:bodyPr>
          <a:lstStyle/>
          <a:p>
            <a:endParaRPr lang="en-US" dirty="0"/>
          </a:p>
        </p:txBody>
      </p:sp>
      <p:sp>
        <p:nvSpPr>
          <p:cNvPr id="49" name="Freeform: Shape 48">
            <a:extLst>
              <a:ext uri="{FF2B5EF4-FFF2-40B4-BE49-F238E27FC236}">
                <a16:creationId xmlns:a16="http://schemas.microsoft.com/office/drawing/2014/main" id="{C1FAB385-5EA6-C1AE-1EB4-9EBBDF02D695}"/>
              </a:ext>
            </a:extLst>
          </p:cNvPr>
          <p:cNvSpPr/>
          <p:nvPr/>
        </p:nvSpPr>
        <p:spPr>
          <a:xfrm rot="5400000" flipV="1">
            <a:off x="8663616" y="4315970"/>
            <a:ext cx="1159168" cy="504087"/>
          </a:xfrm>
          <a:custGeom>
            <a:avLst/>
            <a:gdLst>
              <a:gd name="connsiteX0" fmla="*/ 0 w 1159168"/>
              <a:gd name="connsiteY0" fmla="*/ 504087 h 504087"/>
              <a:gd name="connsiteX1" fmla="*/ 602767 w 1159168"/>
              <a:gd name="connsiteY1" fmla="*/ 504087 h 504087"/>
              <a:gd name="connsiteX2" fmla="*/ 1159168 w 1159168"/>
              <a:gd name="connsiteY2" fmla="*/ 504087 h 504087"/>
              <a:gd name="connsiteX3" fmla="*/ 1159168 w 1159168"/>
              <a:gd name="connsiteY3" fmla="*/ 0 h 504087"/>
            </a:gdLst>
            <a:ahLst/>
            <a:cxnLst>
              <a:cxn ang="0">
                <a:pos x="connsiteX0" y="connsiteY0"/>
              </a:cxn>
              <a:cxn ang="0">
                <a:pos x="connsiteX1" y="connsiteY1"/>
              </a:cxn>
              <a:cxn ang="0">
                <a:pos x="connsiteX2" y="connsiteY2"/>
              </a:cxn>
              <a:cxn ang="0">
                <a:pos x="connsiteX3" y="connsiteY3"/>
              </a:cxn>
            </a:cxnLst>
            <a:rect l="l" t="t" r="r" b="b"/>
            <a:pathLst>
              <a:path w="1159168" h="504087" extrusionOk="0">
                <a:moveTo>
                  <a:pt x="0" y="504087"/>
                </a:moveTo>
                <a:cubicBezTo>
                  <a:pt x="180052" y="503152"/>
                  <a:pt x="359285" y="519934"/>
                  <a:pt x="602767" y="504087"/>
                </a:cubicBezTo>
                <a:cubicBezTo>
                  <a:pt x="846249" y="488240"/>
                  <a:pt x="904851" y="508760"/>
                  <a:pt x="1159168" y="504087"/>
                </a:cubicBezTo>
                <a:cubicBezTo>
                  <a:pt x="1133042" y="355249"/>
                  <a:pt x="1217762" y="207928"/>
                  <a:pt x="1159168" y="0"/>
                </a:cubicBezTo>
              </a:path>
            </a:pathLst>
          </a:custGeom>
          <a:noFill/>
          <a:ln w="57150">
            <a:solidFill>
              <a:srgbClr val="5093FF"/>
            </a:solidFill>
            <a:prstDash val="dash"/>
            <a:extLst>
              <a:ext uri="{C807C97D-BFC1-408E-A445-0C87EB9F89A2}">
                <ask:lineSketchStyleProps xmlns:ask="http://schemas.microsoft.com/office/drawing/2018/sketchyshapes" sd="2461758851">
                  <a:custGeom>
                    <a:avLst/>
                    <a:gdLst>
                      <a:gd name="connsiteX0" fmla="*/ 0 w 3708400"/>
                      <a:gd name="connsiteY0" fmla="*/ 914400 h 914400"/>
                      <a:gd name="connsiteX1" fmla="*/ 3708400 w 3708400"/>
                      <a:gd name="connsiteY1" fmla="*/ 914400 h 914400"/>
                      <a:gd name="connsiteX2" fmla="*/ 3708400 w 3708400"/>
                      <a:gd name="connsiteY2" fmla="*/ 0 h 914400"/>
                    </a:gdLst>
                    <a:ahLst/>
                    <a:cxnLst>
                      <a:cxn ang="0">
                        <a:pos x="connsiteX0" y="connsiteY0"/>
                      </a:cxn>
                      <a:cxn ang="0">
                        <a:pos x="connsiteX1" y="connsiteY1"/>
                      </a:cxn>
                      <a:cxn ang="0">
                        <a:pos x="connsiteX2" y="connsiteY2"/>
                      </a:cxn>
                    </a:cxnLst>
                    <a:rect l="l" t="t" r="r" b="b"/>
                    <a:pathLst>
                      <a:path w="3708400" h="914400">
                        <a:moveTo>
                          <a:pt x="0" y="914400"/>
                        </a:moveTo>
                        <a:lnTo>
                          <a:pt x="3708400" y="914400"/>
                        </a:lnTo>
                        <a:lnTo>
                          <a:pt x="370840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9582FF0B-243E-1CA4-7AE2-BE6F001EBFE0}"/>
              </a:ext>
            </a:extLst>
          </p:cNvPr>
          <p:cNvSpPr/>
          <p:nvPr/>
        </p:nvSpPr>
        <p:spPr>
          <a:xfrm>
            <a:off x="7033090" y="4539323"/>
            <a:ext cx="4933362" cy="2198282"/>
          </a:xfrm>
          <a:prstGeom prst="round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8B313CC-39B2-7099-28CB-2F7EA3120792}"/>
              </a:ext>
            </a:extLst>
          </p:cNvPr>
          <p:cNvSpPr/>
          <p:nvPr/>
        </p:nvSpPr>
        <p:spPr>
          <a:xfrm>
            <a:off x="6941757" y="1805787"/>
            <a:ext cx="4933362" cy="2198282"/>
          </a:xfrm>
          <a:prstGeom prst="round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1F57BA-7FDF-7809-E968-85D0C2AF49DA}"/>
              </a:ext>
            </a:extLst>
          </p:cNvPr>
          <p:cNvSpPr/>
          <p:nvPr/>
        </p:nvSpPr>
        <p:spPr>
          <a:xfrm>
            <a:off x="0" y="601117"/>
            <a:ext cx="12192000" cy="589380"/>
          </a:xfrm>
          <a:prstGeom prst="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19F36-3E60-B42C-7305-AB782E206ED7}"/>
              </a:ext>
            </a:extLst>
          </p:cNvPr>
          <p:cNvSpPr>
            <a:spLocks noGrp="1"/>
          </p:cNvSpPr>
          <p:nvPr>
            <p:ph type="title"/>
          </p:nvPr>
        </p:nvSpPr>
        <p:spPr>
          <a:xfrm>
            <a:off x="838200" y="40912"/>
            <a:ext cx="10515600" cy="707971"/>
          </a:xfrm>
        </p:spPr>
        <p:txBody>
          <a:bodyPr vert="horz" wrap="square" lIns="91440" tIns="45720" rIns="91440" bIns="45720" rtlCol="0" anchor="t">
            <a:noAutofit/>
          </a:bodyPr>
          <a:lstStyle/>
          <a:p>
            <a:pPr algn="ctr"/>
            <a:r>
              <a:rPr lang="en-US" sz="3200" b="1" spc="300" dirty="0">
                <a:solidFill>
                  <a:srgbClr val="004BCE"/>
                </a:solidFill>
                <a:latin typeface="Avenir Next LT Pro" panose="020B0504020202020204" pitchFamily="34" charset="0"/>
                <a:ea typeface="+mn-ea"/>
              </a:rPr>
              <a:t>Means to an End</a:t>
            </a:r>
          </a:p>
        </p:txBody>
      </p:sp>
      <p:sp>
        <p:nvSpPr>
          <p:cNvPr id="4" name="Title 1">
            <a:extLst>
              <a:ext uri="{FF2B5EF4-FFF2-40B4-BE49-F238E27FC236}">
                <a16:creationId xmlns:a16="http://schemas.microsoft.com/office/drawing/2014/main" id="{0E1F24EC-CD8D-305A-E204-F192ADA5352B}"/>
              </a:ext>
            </a:extLst>
          </p:cNvPr>
          <p:cNvSpPr txBox="1">
            <a:spLocks/>
          </p:cNvSpPr>
          <p:nvPr/>
        </p:nvSpPr>
        <p:spPr>
          <a:xfrm>
            <a:off x="838200" y="609184"/>
            <a:ext cx="10515600" cy="589380"/>
          </a:xfr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spc="300" dirty="0">
                <a:solidFill>
                  <a:schemeClr val="bg1"/>
                </a:solidFill>
                <a:latin typeface="Avenir Next LT Pro" panose="020B0504020202020204" pitchFamily="34" charset="0"/>
                <a:ea typeface="+mn-ea"/>
              </a:rPr>
              <a:t>The regional evaluation of CABEI's intermediated credit: Costa Rica, El Salvador, Guatemala, Honduras and Nicaragua.</a:t>
            </a:r>
          </a:p>
        </p:txBody>
      </p:sp>
      <p:sp>
        <p:nvSpPr>
          <p:cNvPr id="9" name="TextBox 8">
            <a:extLst>
              <a:ext uri="{FF2B5EF4-FFF2-40B4-BE49-F238E27FC236}">
                <a16:creationId xmlns:a16="http://schemas.microsoft.com/office/drawing/2014/main" id="{476B4330-F302-A4C6-20C7-36FAD9270FAD}"/>
              </a:ext>
            </a:extLst>
          </p:cNvPr>
          <p:cNvSpPr txBox="1"/>
          <p:nvPr/>
        </p:nvSpPr>
        <p:spPr>
          <a:xfrm>
            <a:off x="7247343" y="1873876"/>
            <a:ext cx="4495800" cy="2062103"/>
          </a:xfrm>
          <a:prstGeom prst="rect">
            <a:avLst/>
          </a:prstGeom>
          <a:noFill/>
        </p:spPr>
        <p:txBody>
          <a:bodyPr wrap="square">
            <a:spAutoFit/>
          </a:bodyPr>
          <a:lstStyle/>
          <a:p>
            <a:r>
              <a:rPr lang="en-US" sz="1600" dirty="0">
                <a:solidFill>
                  <a:schemeClr val="bg1"/>
                </a:solidFill>
                <a:latin typeface="Avenir Next LT Pro" panose="020B0504020202020204" pitchFamily="34" charset="0"/>
              </a:rPr>
              <a:t>The results of the probabilistic econometric models report that if the credit is funded with lines approved by CABEI, the effect is positive and the probability that:</a:t>
            </a:r>
          </a:p>
          <a:p>
            <a:pPr marL="742950" lvl="1" indent="-285750">
              <a:buFont typeface="Wingdings" panose="05000000000000000000" pitchFamily="2" charset="2"/>
              <a:buChar char="§"/>
            </a:pPr>
            <a:r>
              <a:rPr lang="en-US" sz="1600" dirty="0">
                <a:solidFill>
                  <a:schemeClr val="bg1"/>
                </a:solidFill>
                <a:latin typeface="Avenir Next LT Pro" panose="020B0504020202020204" pitchFamily="34" charset="0"/>
              </a:rPr>
              <a:t>Income increases </a:t>
            </a:r>
            <a:r>
              <a:rPr lang="el-GR" sz="1600" dirty="0">
                <a:solidFill>
                  <a:schemeClr val="bg1"/>
                </a:solidFill>
                <a:latin typeface="Avenir Next LT Pro" panose="020B0504020202020204" pitchFamily="34" charset="0"/>
              </a:rPr>
              <a:t>Δ+9.7% </a:t>
            </a:r>
            <a:endParaRPr lang="es-HN" sz="1600" dirty="0">
              <a:solidFill>
                <a:schemeClr val="bg1"/>
              </a:solidFill>
              <a:latin typeface="Avenir Next LT Pro" panose="020B0504020202020204" pitchFamily="34" charset="0"/>
            </a:endParaRPr>
          </a:p>
          <a:p>
            <a:pPr marL="742950" lvl="1" indent="-285750">
              <a:buFont typeface="Wingdings" panose="05000000000000000000" pitchFamily="2" charset="2"/>
              <a:buChar char="§"/>
            </a:pPr>
            <a:r>
              <a:rPr lang="en-US" sz="1600" dirty="0">
                <a:solidFill>
                  <a:schemeClr val="bg1"/>
                </a:solidFill>
                <a:latin typeface="Avenir Next LT Pro" panose="020B0504020202020204" pitchFamily="34" charset="0"/>
              </a:rPr>
              <a:t>Housing quality </a:t>
            </a:r>
            <a:r>
              <a:rPr lang="el-GR" sz="1600" dirty="0">
                <a:solidFill>
                  <a:schemeClr val="bg1"/>
                </a:solidFill>
                <a:latin typeface="Avenir Next LT Pro" panose="020B0504020202020204" pitchFamily="34" charset="0"/>
              </a:rPr>
              <a:t>Δ+2.0%</a:t>
            </a:r>
            <a:endParaRPr lang="es-HN" sz="1600" dirty="0">
              <a:solidFill>
                <a:schemeClr val="bg1"/>
              </a:solidFill>
              <a:latin typeface="Avenir Next LT Pro" panose="020B0504020202020204" pitchFamily="34" charset="0"/>
            </a:endParaRPr>
          </a:p>
          <a:p>
            <a:pPr marL="742950" lvl="1" indent="-285750">
              <a:buFont typeface="Wingdings" panose="05000000000000000000" pitchFamily="2" charset="2"/>
              <a:buChar char="§"/>
            </a:pPr>
            <a:r>
              <a:rPr lang="en-US" sz="1600" dirty="0">
                <a:solidFill>
                  <a:schemeClr val="bg1"/>
                </a:solidFill>
                <a:latin typeface="Avenir Next LT Pro" panose="020B0504020202020204" pitchFamily="34" charset="0"/>
              </a:rPr>
              <a:t>Diet (understood as household consumption) </a:t>
            </a:r>
            <a:r>
              <a:rPr lang="el-GR" sz="1600" dirty="0">
                <a:solidFill>
                  <a:schemeClr val="bg1"/>
                </a:solidFill>
                <a:latin typeface="Avenir Next LT Pro" panose="020B0504020202020204" pitchFamily="34" charset="0"/>
              </a:rPr>
              <a:t>Δ+7.0%.</a:t>
            </a:r>
            <a:endParaRPr lang="en-US" sz="1600" dirty="0">
              <a:solidFill>
                <a:schemeClr val="bg1"/>
              </a:solidFill>
              <a:latin typeface="Avenir Next LT Pro" panose="020B0504020202020204" pitchFamily="34" charset="0"/>
            </a:endParaRPr>
          </a:p>
        </p:txBody>
      </p:sp>
      <p:sp>
        <p:nvSpPr>
          <p:cNvPr id="38" name="TextBox 37">
            <a:extLst>
              <a:ext uri="{FF2B5EF4-FFF2-40B4-BE49-F238E27FC236}">
                <a16:creationId xmlns:a16="http://schemas.microsoft.com/office/drawing/2014/main" id="{F8CF1067-1069-2BC1-301B-0BA9726ABAAB}"/>
              </a:ext>
            </a:extLst>
          </p:cNvPr>
          <p:cNvSpPr txBox="1"/>
          <p:nvPr/>
        </p:nvSpPr>
        <p:spPr>
          <a:xfrm>
            <a:off x="7274328" y="4776504"/>
            <a:ext cx="4712562" cy="1815882"/>
          </a:xfrm>
          <a:prstGeom prst="rect">
            <a:avLst/>
          </a:prstGeom>
          <a:noFill/>
        </p:spPr>
        <p:txBody>
          <a:bodyPr wrap="square">
            <a:spAutoFit/>
          </a:bodyPr>
          <a:lstStyle/>
          <a:p>
            <a:r>
              <a:rPr lang="en-US" sz="1600" dirty="0">
                <a:solidFill>
                  <a:schemeClr val="bg1"/>
                </a:solidFill>
                <a:latin typeface="Avenir Next LT Pro" panose="020B0504020202020204" pitchFamily="34" charset="0"/>
              </a:rPr>
              <a:t>Likewise, the SMEs that received financing are willing to do the following:</a:t>
            </a:r>
          </a:p>
          <a:p>
            <a:pPr marL="285750" indent="-285750">
              <a:buFont typeface="Arial" panose="020B0604020202020204" pitchFamily="34" charset="0"/>
              <a:buChar char="•"/>
            </a:pPr>
            <a:r>
              <a:rPr lang="en-US" sz="1600" dirty="0">
                <a:solidFill>
                  <a:schemeClr val="bg1"/>
                </a:solidFill>
                <a:latin typeface="Avenir Next LT Pro" panose="020B0504020202020204" pitchFamily="34" charset="0"/>
              </a:rPr>
              <a:t>Workplace improvements 69.7%</a:t>
            </a:r>
          </a:p>
          <a:p>
            <a:pPr marL="285750" indent="-285750">
              <a:buFont typeface="Arial" panose="020B0604020202020204" pitchFamily="34" charset="0"/>
              <a:buChar char="•"/>
            </a:pPr>
            <a:r>
              <a:rPr lang="en-US" sz="1600" dirty="0">
                <a:solidFill>
                  <a:schemeClr val="bg1"/>
                </a:solidFill>
                <a:latin typeface="Avenir Next LT Pro" panose="020B0504020202020204" pitchFamily="34" charset="0"/>
              </a:rPr>
              <a:t>Home improvements 87.1%.</a:t>
            </a:r>
          </a:p>
          <a:p>
            <a:pPr marL="285750" indent="-285750">
              <a:buFont typeface="Arial" panose="020B0604020202020204" pitchFamily="34" charset="0"/>
              <a:buChar char="•"/>
            </a:pPr>
            <a:r>
              <a:rPr lang="en-US" sz="1600" dirty="0">
                <a:solidFill>
                  <a:schemeClr val="bg1"/>
                </a:solidFill>
                <a:latin typeface="Avenir Next LT Pro" panose="020B0504020202020204" pitchFamily="34" charset="0"/>
              </a:rPr>
              <a:t>Recommend CABEI credit programs 93.1% </a:t>
            </a:r>
          </a:p>
          <a:p>
            <a:pPr marL="285750" indent="-285750">
              <a:buFont typeface="Arial" panose="020B0604020202020204" pitchFamily="34" charset="0"/>
              <a:buChar char="•"/>
            </a:pPr>
            <a:r>
              <a:rPr lang="en-US" sz="1600" dirty="0">
                <a:solidFill>
                  <a:schemeClr val="bg1"/>
                </a:solidFill>
                <a:latin typeface="Avenir Next LT Pro" panose="020B0504020202020204" pitchFamily="34" charset="0"/>
              </a:rPr>
              <a:t>Acquire another financing 75.9%</a:t>
            </a:r>
          </a:p>
          <a:p>
            <a:pPr marL="285750" indent="-285750">
              <a:buFont typeface="Arial" panose="020B0604020202020204" pitchFamily="34" charset="0"/>
              <a:buChar char="•"/>
            </a:pPr>
            <a:r>
              <a:rPr lang="en-US" sz="1600" dirty="0">
                <a:solidFill>
                  <a:schemeClr val="bg1"/>
                </a:solidFill>
                <a:latin typeface="Avenir Next LT Pro" panose="020B0504020202020204" pitchFamily="34" charset="0"/>
              </a:rPr>
              <a:t>Use it for working capital 75.0% </a:t>
            </a:r>
          </a:p>
        </p:txBody>
      </p:sp>
      <p:sp>
        <p:nvSpPr>
          <p:cNvPr id="42" name="Arrow: Chevron 41">
            <a:extLst>
              <a:ext uri="{FF2B5EF4-FFF2-40B4-BE49-F238E27FC236}">
                <a16:creationId xmlns:a16="http://schemas.microsoft.com/office/drawing/2014/main" id="{BFC78B24-637A-4BE3-68D6-CA29AB00DCE2}"/>
              </a:ext>
            </a:extLst>
          </p:cNvPr>
          <p:cNvSpPr/>
          <p:nvPr/>
        </p:nvSpPr>
        <p:spPr>
          <a:xfrm>
            <a:off x="149405" y="1254558"/>
            <a:ext cx="2871753" cy="578872"/>
          </a:xfrm>
          <a:prstGeom prst="chevron">
            <a:avLst/>
          </a:prstGeom>
          <a:solidFill>
            <a:srgbClr val="26B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0F6B2B2B-42E1-F865-6A2F-151B7E096094}"/>
              </a:ext>
            </a:extLst>
          </p:cNvPr>
          <p:cNvSpPr/>
          <p:nvPr/>
        </p:nvSpPr>
        <p:spPr>
          <a:xfrm>
            <a:off x="2886416" y="1256355"/>
            <a:ext cx="2871753" cy="578872"/>
          </a:xfrm>
          <a:prstGeom prst="chevron">
            <a:avLst/>
          </a:prstGeom>
          <a:solidFill>
            <a:srgbClr val="26B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2 CuadroTexto">
            <a:extLst>
              <a:ext uri="{FF2B5EF4-FFF2-40B4-BE49-F238E27FC236}">
                <a16:creationId xmlns:a16="http://schemas.microsoft.com/office/drawing/2014/main" id="{C58C3A31-225B-57F9-D70C-0E7E63D32A28}"/>
              </a:ext>
            </a:extLst>
          </p:cNvPr>
          <p:cNvSpPr txBox="1"/>
          <p:nvPr/>
        </p:nvSpPr>
        <p:spPr>
          <a:xfrm>
            <a:off x="365079" y="1265667"/>
            <a:ext cx="2305664" cy="578882"/>
          </a:xfrm>
          <a:prstGeom prst="roundRect">
            <a:avLst/>
          </a:prstGeom>
          <a:noFill/>
          <a:ln>
            <a:noFill/>
          </a:ln>
          <a:effectLst/>
        </p:spPr>
        <p:txBody>
          <a:bodyPr wrap="square" anchor="ctr">
            <a:spAutoFit/>
          </a:bodyPr>
          <a:lstStyle/>
          <a:p>
            <a:pPr algn="ctr">
              <a:defRPr/>
            </a:pPr>
            <a:r>
              <a:rPr lang="en-US" sz="1400" dirty="0">
                <a:solidFill>
                  <a:schemeClr val="bg1"/>
                </a:solidFill>
                <a:latin typeface="Avenir Next LT Pro" panose="020B0504020202020204" pitchFamily="34" charset="0"/>
              </a:rPr>
              <a:t>What is the impact of (P) on (Y)?</a:t>
            </a:r>
            <a:endParaRPr lang="es-ES_tradnl" sz="1400" dirty="0">
              <a:solidFill>
                <a:schemeClr val="bg1"/>
              </a:solidFill>
              <a:latin typeface="Avenir Next LT Pro" panose="020B0504020202020204" pitchFamily="34" charset="0"/>
            </a:endParaRPr>
          </a:p>
        </p:txBody>
      </p:sp>
      <p:sp>
        <p:nvSpPr>
          <p:cNvPr id="45" name="4 Rectángulo redondeado">
            <a:extLst>
              <a:ext uri="{FF2B5EF4-FFF2-40B4-BE49-F238E27FC236}">
                <a16:creationId xmlns:a16="http://schemas.microsoft.com/office/drawing/2014/main" id="{9E9E0EB6-141A-DCF8-CE9F-C11FA9EC96F0}"/>
              </a:ext>
            </a:extLst>
          </p:cNvPr>
          <p:cNvSpPr/>
          <p:nvPr/>
        </p:nvSpPr>
        <p:spPr>
          <a:xfrm>
            <a:off x="3119017" y="1384850"/>
            <a:ext cx="2406550" cy="340519"/>
          </a:xfrm>
          <a:prstGeom prst="roundRect">
            <a:avLst/>
          </a:prstGeom>
          <a:noFill/>
          <a:ln>
            <a:noFill/>
          </a:ln>
          <a:effectLst/>
        </p:spPr>
        <p:txBody>
          <a:bodyPr wrap="square">
            <a:spAutoFit/>
          </a:bodyPr>
          <a:lstStyle/>
          <a:p>
            <a:pPr algn="ctr">
              <a:defRPr/>
            </a:pPr>
            <a:r>
              <a:rPr lang="el-GR" sz="1400" dirty="0">
                <a:solidFill>
                  <a:schemeClr val="bg1"/>
                </a:solidFill>
                <a:latin typeface="Avenir Next LT Pro" panose="020B0504020202020204" pitchFamily="34" charset="0"/>
                <a:cs typeface="Arial" pitchFamily="34" charset="0"/>
              </a:rPr>
              <a:t>α</a:t>
            </a:r>
            <a:r>
              <a:rPr lang="en-US" sz="1400" dirty="0">
                <a:solidFill>
                  <a:schemeClr val="bg1"/>
                </a:solidFill>
                <a:latin typeface="Avenir Next LT Pro" panose="020B0504020202020204" pitchFamily="34" charset="0"/>
              </a:rPr>
              <a:t>= (Y | P=1)-(Y | P=0) </a:t>
            </a:r>
          </a:p>
        </p:txBody>
      </p:sp>
      <p:sp>
        <p:nvSpPr>
          <p:cNvPr id="46" name="Freeform: Shape 45">
            <a:extLst>
              <a:ext uri="{FF2B5EF4-FFF2-40B4-BE49-F238E27FC236}">
                <a16:creationId xmlns:a16="http://schemas.microsoft.com/office/drawing/2014/main" id="{771BEB54-005E-AB25-485B-FB112C4086AA}"/>
              </a:ext>
            </a:extLst>
          </p:cNvPr>
          <p:cNvSpPr/>
          <p:nvPr/>
        </p:nvSpPr>
        <p:spPr>
          <a:xfrm flipV="1">
            <a:off x="5758170" y="1543992"/>
            <a:ext cx="3737074" cy="504087"/>
          </a:xfrm>
          <a:custGeom>
            <a:avLst/>
            <a:gdLst>
              <a:gd name="connsiteX0" fmla="*/ 0 w 3737074"/>
              <a:gd name="connsiteY0" fmla="*/ 504087 h 504087"/>
              <a:gd name="connsiteX1" fmla="*/ 608609 w 3737074"/>
              <a:gd name="connsiteY1" fmla="*/ 504087 h 504087"/>
              <a:gd name="connsiteX2" fmla="*/ 1142477 w 3737074"/>
              <a:gd name="connsiteY2" fmla="*/ 504087 h 504087"/>
              <a:gd name="connsiteX3" fmla="*/ 1713715 w 3737074"/>
              <a:gd name="connsiteY3" fmla="*/ 504087 h 504087"/>
              <a:gd name="connsiteX4" fmla="*/ 2284954 w 3737074"/>
              <a:gd name="connsiteY4" fmla="*/ 504087 h 504087"/>
              <a:gd name="connsiteX5" fmla="*/ 2893563 w 3737074"/>
              <a:gd name="connsiteY5" fmla="*/ 504087 h 504087"/>
              <a:gd name="connsiteX6" fmla="*/ 3737074 w 3737074"/>
              <a:gd name="connsiteY6" fmla="*/ 504087 h 504087"/>
              <a:gd name="connsiteX7" fmla="*/ 3737074 w 3737074"/>
              <a:gd name="connsiteY7" fmla="*/ 0 h 50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7074" h="504087" extrusionOk="0">
                <a:moveTo>
                  <a:pt x="0" y="504087"/>
                </a:moveTo>
                <a:cubicBezTo>
                  <a:pt x="271944" y="453557"/>
                  <a:pt x="476535" y="518750"/>
                  <a:pt x="608609" y="504087"/>
                </a:cubicBezTo>
                <a:cubicBezTo>
                  <a:pt x="740683" y="489424"/>
                  <a:pt x="996397" y="562495"/>
                  <a:pt x="1142477" y="504087"/>
                </a:cubicBezTo>
                <a:cubicBezTo>
                  <a:pt x="1288557" y="445679"/>
                  <a:pt x="1515214" y="539724"/>
                  <a:pt x="1713715" y="504087"/>
                </a:cubicBezTo>
                <a:cubicBezTo>
                  <a:pt x="1912216" y="468450"/>
                  <a:pt x="2064162" y="540234"/>
                  <a:pt x="2284954" y="504087"/>
                </a:cubicBezTo>
                <a:cubicBezTo>
                  <a:pt x="2505746" y="467940"/>
                  <a:pt x="2750994" y="522570"/>
                  <a:pt x="2893563" y="504087"/>
                </a:cubicBezTo>
                <a:cubicBezTo>
                  <a:pt x="3036132" y="485604"/>
                  <a:pt x="3353651" y="567260"/>
                  <a:pt x="3737074" y="504087"/>
                </a:cubicBezTo>
                <a:cubicBezTo>
                  <a:pt x="3691843" y="358945"/>
                  <a:pt x="3753535" y="111889"/>
                  <a:pt x="3737074" y="0"/>
                </a:cubicBezTo>
              </a:path>
            </a:pathLst>
          </a:custGeom>
          <a:noFill/>
          <a:ln w="57150">
            <a:solidFill>
              <a:srgbClr val="5093FF"/>
            </a:solidFill>
            <a:prstDash val="dash"/>
            <a:extLst>
              <a:ext uri="{C807C97D-BFC1-408E-A445-0C87EB9F89A2}">
                <ask:lineSketchStyleProps xmlns:ask="http://schemas.microsoft.com/office/drawing/2018/sketchyshapes" sd="2461758851">
                  <a:custGeom>
                    <a:avLst/>
                    <a:gdLst>
                      <a:gd name="connsiteX0" fmla="*/ 0 w 3708400"/>
                      <a:gd name="connsiteY0" fmla="*/ 914400 h 914400"/>
                      <a:gd name="connsiteX1" fmla="*/ 3708400 w 3708400"/>
                      <a:gd name="connsiteY1" fmla="*/ 914400 h 914400"/>
                      <a:gd name="connsiteX2" fmla="*/ 3708400 w 3708400"/>
                      <a:gd name="connsiteY2" fmla="*/ 0 h 914400"/>
                    </a:gdLst>
                    <a:ahLst/>
                    <a:cxnLst>
                      <a:cxn ang="0">
                        <a:pos x="connsiteX0" y="connsiteY0"/>
                      </a:cxn>
                      <a:cxn ang="0">
                        <a:pos x="connsiteX1" y="connsiteY1"/>
                      </a:cxn>
                      <a:cxn ang="0">
                        <a:pos x="connsiteX2" y="connsiteY2"/>
                      </a:cxn>
                    </a:cxnLst>
                    <a:rect l="l" t="t" r="r" b="b"/>
                    <a:pathLst>
                      <a:path w="3708400" h="914400">
                        <a:moveTo>
                          <a:pt x="0" y="914400"/>
                        </a:moveTo>
                        <a:lnTo>
                          <a:pt x="3708400" y="914400"/>
                        </a:lnTo>
                        <a:lnTo>
                          <a:pt x="370840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C66184-4A12-1831-9BFB-505EDCB28363}"/>
              </a:ext>
            </a:extLst>
          </p:cNvPr>
          <p:cNvPicPr>
            <a:picLocks noChangeAspect="1"/>
          </p:cNvPicPr>
          <p:nvPr/>
        </p:nvPicPr>
        <p:blipFill>
          <a:blip r:embed="rId2"/>
          <a:stretch>
            <a:fillRect/>
          </a:stretch>
        </p:blipFill>
        <p:spPr>
          <a:xfrm>
            <a:off x="365079" y="2410403"/>
            <a:ext cx="6322100" cy="3517697"/>
          </a:xfrm>
          <a:prstGeom prst="rect">
            <a:avLst/>
          </a:prstGeom>
        </p:spPr>
      </p:pic>
    </p:spTree>
    <p:extLst>
      <p:ext uri="{BB962C8B-B14F-4D97-AF65-F5344CB8AC3E}">
        <p14:creationId xmlns:p14="http://schemas.microsoft.com/office/powerpoint/2010/main" val="248735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a:extLst>
              <a:ext uri="{FF2B5EF4-FFF2-40B4-BE49-F238E27FC236}">
                <a16:creationId xmlns:a16="http://schemas.microsoft.com/office/drawing/2014/main" id="{4DD6C137-E783-4525-0B5F-C733C1E14603}"/>
              </a:ext>
            </a:extLst>
          </p:cNvPr>
          <p:cNvSpPr txBox="1">
            <a:spLocks noChangeArrowheads="1"/>
          </p:cNvSpPr>
          <p:nvPr/>
        </p:nvSpPr>
        <p:spPr bwMode="auto">
          <a:xfrm>
            <a:off x="7409104" y="2734325"/>
            <a:ext cx="35175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HN" sz="4000" dirty="0">
                <a:solidFill>
                  <a:schemeClr val="bg1"/>
                </a:solidFill>
                <a:latin typeface="Avenir Next Medium" pitchFamily="34" charset="0"/>
                <a:cs typeface="Calibri" panose="020F0502020204030204" pitchFamily="34" charset="0"/>
              </a:rPr>
              <a:t>Evaluation</a:t>
            </a:r>
          </a:p>
          <a:p>
            <a:pPr algn="ctr" eaLnBrk="1" hangingPunct="1">
              <a:spcBef>
                <a:spcPct val="20000"/>
              </a:spcBef>
              <a:buFont typeface="Arial" panose="020B0604020202020204" pitchFamily="34" charset="0"/>
              <a:buNone/>
            </a:pPr>
            <a:r>
              <a:rPr lang="en-US" altLang="es-HN" sz="4000" dirty="0">
                <a:solidFill>
                  <a:schemeClr val="bg1"/>
                </a:solidFill>
                <a:latin typeface="Avenir Next Medium" pitchFamily="34" charset="0"/>
                <a:cs typeface="Calibri" panose="020F0502020204030204" pitchFamily="34" charset="0"/>
              </a:rPr>
              <a:t>Findings</a:t>
            </a:r>
          </a:p>
        </p:txBody>
      </p:sp>
      <p:pic>
        <p:nvPicPr>
          <p:cNvPr id="24" name="Graphic 23" descr="Sustainability with solid fill">
            <a:extLst>
              <a:ext uri="{FF2B5EF4-FFF2-40B4-BE49-F238E27FC236}">
                <a16:creationId xmlns:a16="http://schemas.microsoft.com/office/drawing/2014/main" id="{66611D36-ADC2-7EBF-624B-5BC9974B3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6130" y="4372630"/>
            <a:ext cx="914400" cy="914400"/>
          </a:xfrm>
          <a:prstGeom prst="rect">
            <a:avLst/>
          </a:prstGeom>
        </p:spPr>
      </p:pic>
      <p:sp>
        <p:nvSpPr>
          <p:cNvPr id="3" name="Rectángulo 20">
            <a:extLst>
              <a:ext uri="{FF2B5EF4-FFF2-40B4-BE49-F238E27FC236}">
                <a16:creationId xmlns:a16="http://schemas.microsoft.com/office/drawing/2014/main" id="{B5E00D1C-96FC-B185-6594-885B620304D4}"/>
              </a:ext>
            </a:extLst>
          </p:cNvPr>
          <p:cNvSpPr/>
          <p:nvPr/>
        </p:nvSpPr>
        <p:spPr>
          <a:xfrm>
            <a:off x="1265385" y="2844120"/>
            <a:ext cx="4437749" cy="1477328"/>
          </a:xfrm>
          <a:prstGeom prst="rect">
            <a:avLst/>
          </a:prstGeom>
        </p:spPr>
        <p:txBody>
          <a:bodyPr wrap="square">
            <a:spAutoFit/>
          </a:bodyPr>
          <a:lstStyle/>
          <a:p>
            <a:pPr algn="just"/>
            <a:r>
              <a:rPr lang="en-US" dirty="0">
                <a:latin typeface="Avenir Next LT Pro" panose="020B0504020202020204" pitchFamily="34" charset="0"/>
              </a:rPr>
              <a:t>To recognize that the role as a second floor for the financial system brings a strategic opportunity due to the powerful replication effect on different economic activities.</a:t>
            </a:r>
          </a:p>
        </p:txBody>
      </p:sp>
      <p:sp>
        <p:nvSpPr>
          <p:cNvPr id="5" name="Rectángulo 20">
            <a:extLst>
              <a:ext uri="{FF2B5EF4-FFF2-40B4-BE49-F238E27FC236}">
                <a16:creationId xmlns:a16="http://schemas.microsoft.com/office/drawing/2014/main" id="{7DE3536E-63BF-7C87-D321-4F97E470EB83}"/>
              </a:ext>
            </a:extLst>
          </p:cNvPr>
          <p:cNvSpPr/>
          <p:nvPr/>
        </p:nvSpPr>
        <p:spPr>
          <a:xfrm>
            <a:off x="1265383" y="4619573"/>
            <a:ext cx="4437750" cy="369332"/>
          </a:xfrm>
          <a:prstGeom prst="rect">
            <a:avLst/>
          </a:prstGeom>
        </p:spPr>
        <p:txBody>
          <a:bodyPr wrap="square">
            <a:spAutoFit/>
          </a:bodyPr>
          <a:lstStyle/>
          <a:p>
            <a:pPr algn="just"/>
            <a:endParaRPr lang="es-ES" dirty="0">
              <a:latin typeface="Avenir Next LT Pro" panose="020B0504020202020204" pitchFamily="34" charset="0"/>
            </a:endParaRPr>
          </a:p>
        </p:txBody>
      </p:sp>
      <p:pic>
        <p:nvPicPr>
          <p:cNvPr id="7" name="Graphic 6" descr="Checkmark">
            <a:extLst>
              <a:ext uri="{FF2B5EF4-FFF2-40B4-BE49-F238E27FC236}">
                <a16:creationId xmlns:a16="http://schemas.microsoft.com/office/drawing/2014/main" id="{9EC89CCA-B339-9DE1-5E16-B1B9D5BA1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3" y="1405478"/>
            <a:ext cx="435730" cy="435730"/>
          </a:xfrm>
          <a:prstGeom prst="rect">
            <a:avLst/>
          </a:prstGeom>
          <a:effectLst>
            <a:outerShdw blurRad="50800" dist="38100" dir="2700000" algn="tl" rotWithShape="0">
              <a:prstClr val="black">
                <a:alpha val="40000"/>
              </a:prstClr>
            </a:outerShdw>
          </a:effectLst>
        </p:spPr>
      </p:pic>
      <p:pic>
        <p:nvPicPr>
          <p:cNvPr id="9" name="Graphic 8" descr="Checkmark">
            <a:extLst>
              <a:ext uri="{FF2B5EF4-FFF2-40B4-BE49-F238E27FC236}">
                <a16:creationId xmlns:a16="http://schemas.microsoft.com/office/drawing/2014/main" id="{610F3FD2-4AF5-B765-AB9D-66F57C04E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2" y="3278460"/>
            <a:ext cx="435730" cy="435730"/>
          </a:xfrm>
          <a:prstGeom prst="rect">
            <a:avLst/>
          </a:prstGeom>
          <a:effectLst>
            <a:outerShdw blurRad="50800" dist="38100" dir="2700000" algn="tl" rotWithShape="0">
              <a:prstClr val="black">
                <a:alpha val="40000"/>
              </a:prstClr>
            </a:outerShdw>
          </a:effectLst>
        </p:spPr>
      </p:pic>
      <p:pic>
        <p:nvPicPr>
          <p:cNvPr id="10" name="Graphic 9" descr="Checkmark">
            <a:extLst>
              <a:ext uri="{FF2B5EF4-FFF2-40B4-BE49-F238E27FC236}">
                <a16:creationId xmlns:a16="http://schemas.microsoft.com/office/drawing/2014/main" id="{4F9F279C-4804-DBE0-297F-371B3D6884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2" y="4843690"/>
            <a:ext cx="435730" cy="435730"/>
          </a:xfrm>
          <a:prstGeom prst="rect">
            <a:avLst/>
          </a:prstGeom>
          <a:effectLst>
            <a:outerShdw blurRad="50800" dist="38100" dir="2700000" algn="tl" rotWithShape="0">
              <a:prstClr val="black">
                <a:alpha val="40000"/>
              </a:prstClr>
            </a:outerShdw>
          </a:effectLst>
        </p:spPr>
      </p:pic>
      <p:sp>
        <p:nvSpPr>
          <p:cNvPr id="2" name="Rectángulo 20">
            <a:extLst>
              <a:ext uri="{FF2B5EF4-FFF2-40B4-BE49-F238E27FC236}">
                <a16:creationId xmlns:a16="http://schemas.microsoft.com/office/drawing/2014/main" id="{B784B139-841A-A014-7615-743D1F78BF98}"/>
              </a:ext>
            </a:extLst>
          </p:cNvPr>
          <p:cNvSpPr/>
          <p:nvPr/>
        </p:nvSpPr>
        <p:spPr>
          <a:xfrm>
            <a:off x="1265385" y="1172749"/>
            <a:ext cx="4437749" cy="1477328"/>
          </a:xfrm>
          <a:prstGeom prst="rect">
            <a:avLst/>
          </a:prstGeom>
        </p:spPr>
        <p:txBody>
          <a:bodyPr wrap="square">
            <a:spAutoFit/>
          </a:bodyPr>
          <a:lstStyle/>
          <a:p>
            <a:pPr algn="just"/>
            <a:r>
              <a:rPr lang="en-US" dirty="0">
                <a:latin typeface="Avenir Next LT Pro" panose="020B0504020202020204" pitchFamily="34" charset="0"/>
              </a:rPr>
              <a:t>MDBs offers different financial instruments for the implementation of actions, for the public and private sector, in favor of the development of its member countries. </a:t>
            </a:r>
            <a:endParaRPr lang="es-ES" dirty="0">
              <a:latin typeface="Avenir Next LT Pro" panose="020B0504020202020204" pitchFamily="34" charset="0"/>
            </a:endParaRPr>
          </a:p>
        </p:txBody>
      </p:sp>
      <p:sp>
        <p:nvSpPr>
          <p:cNvPr id="11" name="TextBox 10">
            <a:extLst>
              <a:ext uri="{FF2B5EF4-FFF2-40B4-BE49-F238E27FC236}">
                <a16:creationId xmlns:a16="http://schemas.microsoft.com/office/drawing/2014/main" id="{77AF69A0-AB03-A6E6-FB41-AA84AFC678F2}"/>
              </a:ext>
            </a:extLst>
          </p:cNvPr>
          <p:cNvSpPr txBox="1"/>
          <p:nvPr/>
        </p:nvSpPr>
        <p:spPr>
          <a:xfrm>
            <a:off x="1265385" y="4599890"/>
            <a:ext cx="4437748" cy="1477328"/>
          </a:xfrm>
          <a:prstGeom prst="rect">
            <a:avLst/>
          </a:prstGeom>
        </p:spPr>
        <p:txBody>
          <a:bodyPr wrap="square">
            <a:spAutoFit/>
          </a:bodyPr>
          <a:lstStyle>
            <a:defPPr>
              <a:defRPr lang="es-HN"/>
            </a:defPPr>
            <a:lvl1pPr algn="just">
              <a:defRPr>
                <a:latin typeface="Avenir Next LT Pro" panose="020B0504020202020204" pitchFamily="34" charset="0"/>
              </a:defRPr>
            </a:lvl1pPr>
          </a:lstStyle>
          <a:p>
            <a:r>
              <a:rPr lang="en-US" dirty="0"/>
              <a:t>All these transitions that are being identified must be brought to a level of maturity so that the FIs represent a channel to become a green financier in such important sector.</a:t>
            </a:r>
          </a:p>
        </p:txBody>
      </p:sp>
    </p:spTree>
    <p:extLst>
      <p:ext uri="{BB962C8B-B14F-4D97-AF65-F5344CB8AC3E}">
        <p14:creationId xmlns:p14="http://schemas.microsoft.com/office/powerpoint/2010/main" val="52494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uadroTexto 9">
            <a:extLst>
              <a:ext uri="{FF2B5EF4-FFF2-40B4-BE49-F238E27FC236}">
                <a16:creationId xmlns:a16="http://schemas.microsoft.com/office/drawing/2014/main" id="{71964A8D-2007-4525-A1A7-F0658DA328DE}"/>
              </a:ext>
            </a:extLst>
          </p:cNvPr>
          <p:cNvSpPr txBox="1">
            <a:spLocks noChangeArrowheads="1"/>
          </p:cNvSpPr>
          <p:nvPr/>
        </p:nvSpPr>
        <p:spPr bwMode="auto">
          <a:xfrm>
            <a:off x="11263549" y="322480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CL" altLang="es-HN" sz="8800">
              <a:solidFill>
                <a:schemeClr val="bg1"/>
              </a:solidFill>
              <a:latin typeface="Titillium WebThin"/>
              <a:ea typeface="Titillium WebLight"/>
              <a:cs typeface="Titillium WebLight"/>
            </a:endParaRPr>
          </a:p>
        </p:txBody>
      </p:sp>
      <p:sp>
        <p:nvSpPr>
          <p:cNvPr id="41986" name="CuadroTexto 10">
            <a:extLst>
              <a:ext uri="{FF2B5EF4-FFF2-40B4-BE49-F238E27FC236}">
                <a16:creationId xmlns:a16="http://schemas.microsoft.com/office/drawing/2014/main" id="{DBF6E0A3-7D67-4FEF-B9CB-AD25B9358B5E}"/>
              </a:ext>
            </a:extLst>
          </p:cNvPr>
          <p:cNvSpPr txBox="1">
            <a:spLocks noChangeArrowheads="1"/>
          </p:cNvSpPr>
          <p:nvPr/>
        </p:nvSpPr>
        <p:spPr bwMode="auto">
          <a:xfrm>
            <a:off x="12738100" y="698076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CL" altLang="es-HN" sz="8800">
              <a:solidFill>
                <a:schemeClr val="bg1"/>
              </a:solidFill>
              <a:latin typeface="Titillium WebThin"/>
              <a:ea typeface="Titillium WebLight"/>
              <a:cs typeface="Titillium WebLight"/>
            </a:endParaRPr>
          </a:p>
        </p:txBody>
      </p:sp>
      <p:sp>
        <p:nvSpPr>
          <p:cNvPr id="41987" name="Content Placeholder 11">
            <a:extLst>
              <a:ext uri="{FF2B5EF4-FFF2-40B4-BE49-F238E27FC236}">
                <a16:creationId xmlns:a16="http://schemas.microsoft.com/office/drawing/2014/main" id="{4691D18A-F609-4DE8-8C30-8142F182A836}"/>
              </a:ext>
            </a:extLst>
          </p:cNvPr>
          <p:cNvSpPr txBox="1">
            <a:spLocks noChangeArrowheads="1"/>
          </p:cNvSpPr>
          <p:nvPr/>
        </p:nvSpPr>
        <p:spPr bwMode="auto">
          <a:xfrm>
            <a:off x="809744" y="2816381"/>
            <a:ext cx="4833409"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es-HN" sz="4000" dirty="0">
                <a:solidFill>
                  <a:schemeClr val="bg1"/>
                </a:solidFill>
                <a:latin typeface="Avenir Next Medium" pitchFamily="34" charset="0"/>
                <a:cs typeface="Calibri" panose="020F0502020204030204" pitchFamily="34" charset="0"/>
              </a:rPr>
              <a:t>Recommendation</a:t>
            </a:r>
          </a:p>
        </p:txBody>
      </p:sp>
      <p:sp>
        <p:nvSpPr>
          <p:cNvPr id="41994" name="Marcador de número de diapositiva 6">
            <a:extLst>
              <a:ext uri="{FF2B5EF4-FFF2-40B4-BE49-F238E27FC236}">
                <a16:creationId xmlns:a16="http://schemas.microsoft.com/office/drawing/2014/main" id="{19F9430C-C659-40D0-8D03-E523F08D49D2}"/>
              </a:ext>
            </a:extLst>
          </p:cNvPr>
          <p:cNvSpPr txBox="1">
            <a:spLocks noChangeArrowheads="1"/>
          </p:cNvSpPr>
          <p:nvPr/>
        </p:nvSpPr>
        <p:spPr bwMode="auto">
          <a:xfrm>
            <a:off x="8536517" y="6371168"/>
            <a:ext cx="36576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8C6F095-0BE3-40B6-8F38-077457A22678}" type="slidenum">
              <a:rPr lang="es-CL" altLang="es-HN" sz="1200">
                <a:solidFill>
                  <a:schemeClr val="bg1"/>
                </a:solidFill>
                <a:latin typeface="Avenir Next" pitchFamily="34" charset="0"/>
              </a:rPr>
              <a:pPr algn="r" eaLnBrk="1" hangingPunct="1"/>
              <a:t>12</a:t>
            </a:fld>
            <a:endParaRPr lang="es-CL" altLang="es-HN" sz="1200">
              <a:solidFill>
                <a:schemeClr val="bg1"/>
              </a:solidFill>
              <a:latin typeface="Avenir Next" pitchFamily="34" charset="0"/>
            </a:endParaRPr>
          </a:p>
        </p:txBody>
      </p:sp>
      <p:sp>
        <p:nvSpPr>
          <p:cNvPr id="2" name="Rectángulo 20">
            <a:extLst>
              <a:ext uri="{FF2B5EF4-FFF2-40B4-BE49-F238E27FC236}">
                <a16:creationId xmlns:a16="http://schemas.microsoft.com/office/drawing/2014/main" id="{2245B513-2B34-32EF-0095-6B67C13F2FEC}"/>
              </a:ext>
            </a:extLst>
          </p:cNvPr>
          <p:cNvSpPr/>
          <p:nvPr/>
        </p:nvSpPr>
        <p:spPr>
          <a:xfrm>
            <a:off x="7111927" y="2347646"/>
            <a:ext cx="4643071" cy="2031325"/>
          </a:xfrm>
          <a:prstGeom prst="rect">
            <a:avLst/>
          </a:prstGeom>
        </p:spPr>
        <p:txBody>
          <a:bodyPr wrap="square">
            <a:spAutoFit/>
          </a:bodyPr>
          <a:lstStyle/>
          <a:p>
            <a:pPr algn="just"/>
            <a:r>
              <a:rPr lang="en-US" sz="1800" dirty="0">
                <a:effectLst/>
                <a:latin typeface="Avenir Next LT Pro Demi" panose="020B0704020202020204" pitchFamily="34" charset="0"/>
                <a:ea typeface="Calibri" panose="020F0502020204030204" pitchFamily="34" charset="0"/>
                <a:cs typeface="Times New Roman" panose="02020603050405020304" pitchFamily="18" charset="0"/>
              </a:rPr>
              <a:t>MDBs should work together to analyze the enabling conditions to attract the private sector to become environmentally and socially driven. </a:t>
            </a:r>
            <a:r>
              <a:rPr lang="en-US" dirty="0">
                <a:latin typeface="Avenir Next LT Pro" panose="020B0504020202020204" pitchFamily="34" charset="0"/>
                <a:cs typeface="Times New Roman" panose="02020603050405020304" pitchFamily="18" charset="0"/>
              </a:rPr>
              <a:t>To archive this, it´s important the understanding of the transitions, the vehicles to accomplish it and it´s scalability.  </a:t>
            </a:r>
            <a:endParaRPr lang="es-ES" dirty="0">
              <a:latin typeface="Avenir Next LT Pro" panose="020B0504020202020204" pitchFamily="34" charset="0"/>
              <a:cs typeface="Times New Roman" panose="02020603050405020304" pitchFamily="18" charset="0"/>
            </a:endParaRPr>
          </a:p>
        </p:txBody>
      </p:sp>
      <p:pic>
        <p:nvPicPr>
          <p:cNvPr id="7" name="Graphic 6" descr="Stop with solid fill">
            <a:extLst>
              <a:ext uri="{FF2B5EF4-FFF2-40B4-BE49-F238E27FC236}">
                <a16:creationId xmlns:a16="http://schemas.microsoft.com/office/drawing/2014/main" id="{E7501ACB-AA8F-4105-8B1D-AE070B254E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7527" y="2816381"/>
            <a:ext cx="914400" cy="914400"/>
          </a:xfrm>
          <a:prstGeom prst="rect">
            <a:avLst/>
          </a:prstGeom>
        </p:spPr>
      </p:pic>
    </p:spTree>
    <p:extLst>
      <p:ext uri="{BB962C8B-B14F-4D97-AF65-F5344CB8AC3E}">
        <p14:creationId xmlns:p14="http://schemas.microsoft.com/office/powerpoint/2010/main" val="31068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28E9-AFDE-662C-2B34-B33C0100DD8E}"/>
              </a:ext>
            </a:extLst>
          </p:cNvPr>
          <p:cNvSpPr/>
          <p:nvPr/>
        </p:nvSpPr>
        <p:spPr>
          <a:xfrm>
            <a:off x="5286102" y="6626769"/>
            <a:ext cx="1619795" cy="231231"/>
          </a:xfrm>
          <a:prstGeom prst="rect">
            <a:avLst/>
          </a:prstGeom>
          <a:solidFill>
            <a:srgbClr val="004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41CDE0E-935E-7AC7-FBCF-A1C590115C9E}"/>
              </a:ext>
            </a:extLst>
          </p:cNvPr>
          <p:cNvSpPr txBox="1">
            <a:spLocks noChangeArrowheads="1"/>
          </p:cNvSpPr>
          <p:nvPr/>
        </p:nvSpPr>
        <p:spPr bwMode="auto">
          <a:xfrm>
            <a:off x="792480" y="2138927"/>
            <a:ext cx="10441577" cy="145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3600" b="0" i="0" dirty="0">
                <a:solidFill>
                  <a:schemeClr val="bg1"/>
                </a:solidFill>
                <a:effectLst/>
                <a:latin typeface="Segoe UI" panose="020B0502040204020203" pitchFamily="34" charset="0"/>
              </a:rPr>
              <a:t>Let's continue moving forward in our transition to sustainability and becoming green financiers in our regions! 🌱</a:t>
            </a:r>
            <a:endParaRPr lang="en-US" sz="3600" dirty="0">
              <a:solidFill>
                <a:schemeClr val="bg1"/>
              </a:solidFill>
            </a:endParaRPr>
          </a:p>
        </p:txBody>
      </p:sp>
      <p:pic>
        <p:nvPicPr>
          <p:cNvPr id="5" name="Picture 4">
            <a:extLst>
              <a:ext uri="{FF2B5EF4-FFF2-40B4-BE49-F238E27FC236}">
                <a16:creationId xmlns:a16="http://schemas.microsoft.com/office/drawing/2014/main" id="{66F1729D-C00F-9588-C228-90860D3F4212}"/>
              </a:ext>
            </a:extLst>
          </p:cNvPr>
          <p:cNvPicPr>
            <a:picLocks noChangeAspect="1"/>
          </p:cNvPicPr>
          <p:nvPr/>
        </p:nvPicPr>
        <p:blipFill>
          <a:blip r:embed="rId2"/>
          <a:stretch>
            <a:fillRect/>
          </a:stretch>
        </p:blipFill>
        <p:spPr>
          <a:xfrm>
            <a:off x="1" y="4998720"/>
            <a:ext cx="2279608" cy="2086651"/>
          </a:xfrm>
          <a:prstGeom prst="rect">
            <a:avLst/>
          </a:prstGeom>
        </p:spPr>
      </p:pic>
      <p:sp>
        <p:nvSpPr>
          <p:cNvPr id="8" name="Title Placeholder 1">
            <a:extLst>
              <a:ext uri="{FF2B5EF4-FFF2-40B4-BE49-F238E27FC236}">
                <a16:creationId xmlns:a16="http://schemas.microsoft.com/office/drawing/2014/main" id="{8AA3C323-1A2F-E82B-CA49-F4ADC03E9849}"/>
              </a:ext>
            </a:extLst>
          </p:cNvPr>
          <p:cNvSpPr txBox="1">
            <a:spLocks noChangeArrowheads="1"/>
          </p:cNvSpPr>
          <p:nvPr/>
        </p:nvSpPr>
        <p:spPr bwMode="auto">
          <a:xfrm>
            <a:off x="2279609" y="5642312"/>
            <a:ext cx="6420254"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bg1"/>
                </a:solidFill>
                <a:latin typeface="Avenir Next" panose="020B0503020202020204" pitchFamily="34" charset="0"/>
                <a:cs typeface="Calibri" panose="020F0502020204030204" pitchFamily="34" charset="0"/>
              </a:rPr>
              <a:t>Independent Evaluation Office  (ODEI)</a:t>
            </a:r>
          </a:p>
          <a:p>
            <a:pPr algn="ctr"/>
            <a:r>
              <a:rPr lang="en-US" altLang="en-US" sz="1600" dirty="0">
                <a:solidFill>
                  <a:schemeClr val="bg1"/>
                </a:solidFill>
                <a:latin typeface="Avenir Next" panose="020B0503020202020204" pitchFamily="34" charset="0"/>
                <a:cs typeface="Calibri" panose="020F0502020204030204" pitchFamily="34" charset="0"/>
              </a:rPr>
              <a:t>Andrea Lupiac</a:t>
            </a:r>
          </a:p>
          <a:p>
            <a:pPr algn="ctr"/>
            <a:r>
              <a:rPr lang="en-US" altLang="en-US" sz="1600" dirty="0">
                <a:solidFill>
                  <a:schemeClr val="bg1"/>
                </a:solidFill>
                <a:latin typeface="Avenir Next" panose="020B0503020202020204" pitchFamily="34" charset="0"/>
                <a:cs typeface="Calibri" panose="020F0502020204030204" pitchFamily="34" charset="0"/>
              </a:rPr>
              <a:t>José Deras </a:t>
            </a:r>
          </a:p>
          <a:p>
            <a:pPr algn="ctr"/>
            <a:r>
              <a:rPr lang="en-US" altLang="en-US" sz="1600" dirty="0">
                <a:solidFill>
                  <a:schemeClr val="bg1"/>
                </a:solidFill>
                <a:latin typeface="Avenir Next" panose="020B0503020202020204" pitchFamily="34" charset="0"/>
                <a:cs typeface="Calibri" panose="020F0502020204030204" pitchFamily="34" charset="0"/>
              </a:rPr>
              <a:t>Luisa Noyola</a:t>
            </a:r>
          </a:p>
          <a:p>
            <a:pPr algn="ctr"/>
            <a:endParaRPr lang="en-US" altLang="en-US" sz="1600" dirty="0">
              <a:solidFill>
                <a:schemeClr val="bg1"/>
              </a:solidFill>
              <a:latin typeface="Avenir Next" panose="020B0503020202020204" pitchFamily="34" charset="0"/>
              <a:cs typeface="Calibri" panose="020F0502020204030204" pitchFamily="34" charset="0"/>
            </a:endParaRPr>
          </a:p>
        </p:txBody>
      </p:sp>
    </p:spTree>
    <p:extLst>
      <p:ext uri="{BB962C8B-B14F-4D97-AF65-F5344CB8AC3E}">
        <p14:creationId xmlns:p14="http://schemas.microsoft.com/office/powerpoint/2010/main" val="338490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407B367-AE10-31B1-ED3C-6A916FD1508F}"/>
              </a:ext>
            </a:extLst>
          </p:cNvPr>
          <p:cNvSpPr/>
          <p:nvPr/>
        </p:nvSpPr>
        <p:spPr>
          <a:xfrm>
            <a:off x="508844" y="1922660"/>
            <a:ext cx="3072555" cy="3855840"/>
          </a:xfrm>
          <a:prstGeom prst="roundRect">
            <a:avLst/>
          </a:prstGeom>
          <a:solidFill>
            <a:srgbClr val="FF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B179C9-626D-55AD-4D71-60C4681CB574}"/>
              </a:ext>
            </a:extLst>
          </p:cNvPr>
          <p:cNvSpPr txBox="1"/>
          <p:nvPr/>
        </p:nvSpPr>
        <p:spPr>
          <a:xfrm>
            <a:off x="851744" y="2202060"/>
            <a:ext cx="2469305" cy="3293209"/>
          </a:xfrm>
          <a:prstGeom prst="rect">
            <a:avLst/>
          </a:prstGeom>
          <a:noFill/>
        </p:spPr>
        <p:txBody>
          <a:bodyPr wrap="square">
            <a:spAutoFit/>
          </a:bodyPr>
          <a:lstStyle/>
          <a:p>
            <a:pPr>
              <a:defRPr/>
            </a:pPr>
            <a:r>
              <a:rPr lang="en-US" sz="1600" dirty="0">
                <a:solidFill>
                  <a:schemeClr val="bg1"/>
                </a:solidFill>
                <a:latin typeface="Avenir Next LT Pro" panose="020B0504020202020204" pitchFamily="34" charset="0"/>
              </a:rPr>
              <a:t>Analysis of the gradual integration of environmental and social commitments and the process of influencing its financial intermediaries on the road to sustainability as a contribution </a:t>
            </a:r>
            <a:r>
              <a:rPr lang="en-US" sz="1600" b="1" dirty="0">
                <a:solidFill>
                  <a:schemeClr val="bg1"/>
                </a:solidFill>
                <a:latin typeface="Avenir Next LT Pro" panose="020B0504020202020204" pitchFamily="34" charset="0"/>
              </a:rPr>
              <a:t>to influence the financial system in Central America to a transition towards sustainability</a:t>
            </a:r>
            <a:r>
              <a:rPr lang="en-US" sz="1600" dirty="0">
                <a:solidFill>
                  <a:schemeClr val="bg1"/>
                </a:solidFill>
                <a:latin typeface="Avenir Next LT Pro" panose="020B0504020202020204" pitchFamily="34" charset="0"/>
              </a:rPr>
              <a:t>.</a:t>
            </a:r>
          </a:p>
        </p:txBody>
      </p:sp>
      <p:graphicFrame>
        <p:nvGraphicFramePr>
          <p:cNvPr id="7" name="Diagram 6">
            <a:extLst>
              <a:ext uri="{FF2B5EF4-FFF2-40B4-BE49-F238E27FC236}">
                <a16:creationId xmlns:a16="http://schemas.microsoft.com/office/drawing/2014/main" id="{7A96F05A-1AC7-1806-4D47-596F6EE9BE21}"/>
              </a:ext>
            </a:extLst>
          </p:cNvPr>
          <p:cNvGraphicFramePr/>
          <p:nvPr>
            <p:extLst>
              <p:ext uri="{D42A27DB-BD31-4B8C-83A1-F6EECF244321}">
                <p14:modId xmlns:p14="http://schemas.microsoft.com/office/powerpoint/2010/main" val="2328994559"/>
              </p:ext>
            </p:extLst>
          </p:nvPr>
        </p:nvGraphicFramePr>
        <p:xfrm>
          <a:off x="4189003" y="1111150"/>
          <a:ext cx="7494153"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FEE3283-11A0-E5E6-3D76-4AA10F2D7505}"/>
              </a:ext>
            </a:extLst>
          </p:cNvPr>
          <p:cNvSpPr txBox="1"/>
          <p:nvPr/>
        </p:nvSpPr>
        <p:spPr>
          <a:xfrm>
            <a:off x="426295" y="62499"/>
            <a:ext cx="11627160" cy="478484"/>
          </a:xfrm>
          <a:prstGeom prst="rect">
            <a:avLst/>
          </a:prstGeom>
        </p:spPr>
        <p:txBody>
          <a:bodyPr vert="horz" wrap="square" lIns="91440" tIns="45720" rIns="91440" bIns="45720" rtlCol="0" anchor="t">
            <a:noAutofit/>
          </a:bodyPr>
          <a:lstStyle/>
          <a:p>
            <a:r>
              <a:rPr lang="en-US" sz="3200" b="1" dirty="0">
                <a:solidFill>
                  <a:srgbClr val="004BCE"/>
                </a:solidFill>
                <a:latin typeface="Avenir Next LT Pro" panose="020B0504020202020204" pitchFamily="34" charset="0"/>
                <a:cs typeface="Titillium WebLight"/>
              </a:rPr>
              <a:t>Environmental and Social Policy Background at CABEI</a:t>
            </a:r>
            <a:endParaRPr lang="en-US" sz="3200" b="1" spc="300" dirty="0">
              <a:solidFill>
                <a:srgbClr val="004BCE"/>
              </a:solidFill>
              <a:latin typeface="Avenir Next LT Pro" panose="020B0504020202020204" pitchFamily="34" charset="0"/>
              <a:cs typeface="Titillium WebLight"/>
            </a:endParaRPr>
          </a:p>
        </p:txBody>
      </p:sp>
      <p:sp>
        <p:nvSpPr>
          <p:cNvPr id="20" name="Freeform: Shape 19">
            <a:extLst>
              <a:ext uri="{FF2B5EF4-FFF2-40B4-BE49-F238E27FC236}">
                <a16:creationId xmlns:a16="http://schemas.microsoft.com/office/drawing/2014/main" id="{5F8C1BF8-C1FD-3F7F-7E66-62916E10900F}"/>
              </a:ext>
            </a:extLst>
          </p:cNvPr>
          <p:cNvSpPr/>
          <p:nvPr/>
        </p:nvSpPr>
        <p:spPr>
          <a:xfrm>
            <a:off x="2019300" y="952500"/>
            <a:ext cx="9588500" cy="977900"/>
          </a:xfrm>
          <a:custGeom>
            <a:avLst/>
            <a:gdLst>
              <a:gd name="connsiteX0" fmla="*/ 0 w 9588500"/>
              <a:gd name="connsiteY0" fmla="*/ 977900 h 977900"/>
              <a:gd name="connsiteX1" fmla="*/ 0 w 9588500"/>
              <a:gd name="connsiteY1" fmla="*/ 498729 h 977900"/>
              <a:gd name="connsiteX2" fmla="*/ 0 w 9588500"/>
              <a:gd name="connsiteY2" fmla="*/ 0 h 977900"/>
              <a:gd name="connsiteX3" fmla="*/ 791051 w 9588500"/>
              <a:gd name="connsiteY3" fmla="*/ 0 h 977900"/>
              <a:gd name="connsiteX4" fmla="*/ 1198563 w 9588500"/>
              <a:gd name="connsiteY4" fmla="*/ 0 h 977900"/>
              <a:gd name="connsiteX5" fmla="*/ 1510189 w 9588500"/>
              <a:gd name="connsiteY5" fmla="*/ 0 h 977900"/>
              <a:gd name="connsiteX6" fmla="*/ 2301240 w 9588500"/>
              <a:gd name="connsiteY6" fmla="*/ 0 h 977900"/>
              <a:gd name="connsiteX7" fmla="*/ 2996406 w 9588500"/>
              <a:gd name="connsiteY7" fmla="*/ 0 h 977900"/>
              <a:gd name="connsiteX8" fmla="*/ 3308032 w 9588500"/>
              <a:gd name="connsiteY8" fmla="*/ 0 h 977900"/>
              <a:gd name="connsiteX9" fmla="*/ 3907314 w 9588500"/>
              <a:gd name="connsiteY9" fmla="*/ 0 h 977900"/>
              <a:gd name="connsiteX10" fmla="*/ 4602480 w 9588500"/>
              <a:gd name="connsiteY10" fmla="*/ 0 h 977900"/>
              <a:gd name="connsiteX11" fmla="*/ 5201761 w 9588500"/>
              <a:gd name="connsiteY11" fmla="*/ 0 h 977900"/>
              <a:gd name="connsiteX12" fmla="*/ 5513388 w 9588500"/>
              <a:gd name="connsiteY12" fmla="*/ 0 h 977900"/>
              <a:gd name="connsiteX13" fmla="*/ 5920899 w 9588500"/>
              <a:gd name="connsiteY13" fmla="*/ 0 h 977900"/>
              <a:gd name="connsiteX14" fmla="*/ 6232525 w 9588500"/>
              <a:gd name="connsiteY14" fmla="*/ 0 h 977900"/>
              <a:gd name="connsiteX15" fmla="*/ 6640036 w 9588500"/>
              <a:gd name="connsiteY15" fmla="*/ 0 h 977900"/>
              <a:gd name="connsiteX16" fmla="*/ 6951662 w 9588500"/>
              <a:gd name="connsiteY16" fmla="*/ 0 h 977900"/>
              <a:gd name="connsiteX17" fmla="*/ 7359174 w 9588500"/>
              <a:gd name="connsiteY17" fmla="*/ 0 h 977900"/>
              <a:gd name="connsiteX18" fmla="*/ 7958455 w 9588500"/>
              <a:gd name="connsiteY18" fmla="*/ 0 h 977900"/>
              <a:gd name="connsiteX19" fmla="*/ 8653621 w 9588500"/>
              <a:gd name="connsiteY19" fmla="*/ 0 h 977900"/>
              <a:gd name="connsiteX20" fmla="*/ 8965247 w 9588500"/>
              <a:gd name="connsiteY20" fmla="*/ 0 h 977900"/>
              <a:gd name="connsiteX21" fmla="*/ 9588500 w 9588500"/>
              <a:gd name="connsiteY21" fmla="*/ 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88500" h="977900" extrusionOk="0">
                <a:moveTo>
                  <a:pt x="0" y="977900"/>
                </a:moveTo>
                <a:cubicBezTo>
                  <a:pt x="-55673" y="782843"/>
                  <a:pt x="43911" y="645689"/>
                  <a:pt x="0" y="498729"/>
                </a:cubicBezTo>
                <a:cubicBezTo>
                  <a:pt x="-43911" y="351769"/>
                  <a:pt x="48134" y="127518"/>
                  <a:pt x="0" y="0"/>
                </a:cubicBezTo>
                <a:cubicBezTo>
                  <a:pt x="196196" y="-40100"/>
                  <a:pt x="552842" y="39013"/>
                  <a:pt x="791051" y="0"/>
                </a:cubicBezTo>
                <a:cubicBezTo>
                  <a:pt x="1029260" y="-39013"/>
                  <a:pt x="1013543" y="19411"/>
                  <a:pt x="1198563" y="0"/>
                </a:cubicBezTo>
                <a:cubicBezTo>
                  <a:pt x="1383583" y="-19411"/>
                  <a:pt x="1444206" y="15295"/>
                  <a:pt x="1510189" y="0"/>
                </a:cubicBezTo>
                <a:cubicBezTo>
                  <a:pt x="1576172" y="-15295"/>
                  <a:pt x="2108655" y="19623"/>
                  <a:pt x="2301240" y="0"/>
                </a:cubicBezTo>
                <a:cubicBezTo>
                  <a:pt x="2493825" y="-19623"/>
                  <a:pt x="2691122" y="2593"/>
                  <a:pt x="2996406" y="0"/>
                </a:cubicBezTo>
                <a:cubicBezTo>
                  <a:pt x="3301690" y="-2593"/>
                  <a:pt x="3195174" y="16176"/>
                  <a:pt x="3308032" y="0"/>
                </a:cubicBezTo>
                <a:cubicBezTo>
                  <a:pt x="3420890" y="-16176"/>
                  <a:pt x="3690772" y="16173"/>
                  <a:pt x="3907314" y="0"/>
                </a:cubicBezTo>
                <a:cubicBezTo>
                  <a:pt x="4123856" y="-16173"/>
                  <a:pt x="4290856" y="31305"/>
                  <a:pt x="4602480" y="0"/>
                </a:cubicBezTo>
                <a:cubicBezTo>
                  <a:pt x="4914104" y="-31305"/>
                  <a:pt x="5068777" y="46531"/>
                  <a:pt x="5201761" y="0"/>
                </a:cubicBezTo>
                <a:cubicBezTo>
                  <a:pt x="5334745" y="-46531"/>
                  <a:pt x="5376005" y="19633"/>
                  <a:pt x="5513388" y="0"/>
                </a:cubicBezTo>
                <a:cubicBezTo>
                  <a:pt x="5650771" y="-19633"/>
                  <a:pt x="5833512" y="1609"/>
                  <a:pt x="5920899" y="0"/>
                </a:cubicBezTo>
                <a:cubicBezTo>
                  <a:pt x="6008286" y="-1609"/>
                  <a:pt x="6125999" y="18463"/>
                  <a:pt x="6232525" y="0"/>
                </a:cubicBezTo>
                <a:cubicBezTo>
                  <a:pt x="6339051" y="-18463"/>
                  <a:pt x="6484345" y="39733"/>
                  <a:pt x="6640036" y="0"/>
                </a:cubicBezTo>
                <a:cubicBezTo>
                  <a:pt x="6795727" y="-39733"/>
                  <a:pt x="6880515" y="5249"/>
                  <a:pt x="6951662" y="0"/>
                </a:cubicBezTo>
                <a:cubicBezTo>
                  <a:pt x="7022809" y="-5249"/>
                  <a:pt x="7263830" y="12429"/>
                  <a:pt x="7359174" y="0"/>
                </a:cubicBezTo>
                <a:cubicBezTo>
                  <a:pt x="7454518" y="-12429"/>
                  <a:pt x="7835341" y="52843"/>
                  <a:pt x="7958455" y="0"/>
                </a:cubicBezTo>
                <a:cubicBezTo>
                  <a:pt x="8081569" y="-52843"/>
                  <a:pt x="8323427" y="8416"/>
                  <a:pt x="8653621" y="0"/>
                </a:cubicBezTo>
                <a:cubicBezTo>
                  <a:pt x="8983815" y="-8416"/>
                  <a:pt x="8854183" y="5028"/>
                  <a:pt x="8965247" y="0"/>
                </a:cubicBezTo>
                <a:cubicBezTo>
                  <a:pt x="9076311" y="-5028"/>
                  <a:pt x="9437491" y="13428"/>
                  <a:pt x="9588500" y="0"/>
                </a:cubicBezTo>
              </a:path>
            </a:pathLst>
          </a:custGeom>
          <a:noFill/>
          <a:ln w="57150">
            <a:solidFill>
              <a:srgbClr val="FF6700"/>
            </a:solidFill>
            <a:prstDash val="dash"/>
            <a:extLst>
              <a:ext uri="{C807C97D-BFC1-408E-A445-0C87EB9F89A2}">
                <ask:lineSketchStyleProps xmlns:ask="http://schemas.microsoft.com/office/drawing/2018/sketchyshapes" sd="1726402821">
                  <a:custGeom>
                    <a:avLst/>
                    <a:gdLst>
                      <a:gd name="connsiteX0" fmla="*/ 0 w 9588500"/>
                      <a:gd name="connsiteY0" fmla="*/ 977900 h 977900"/>
                      <a:gd name="connsiteX1" fmla="*/ 0 w 9588500"/>
                      <a:gd name="connsiteY1" fmla="*/ 0 h 977900"/>
                      <a:gd name="connsiteX2" fmla="*/ 9588500 w 9588500"/>
                      <a:gd name="connsiteY2" fmla="*/ 0 h 977900"/>
                    </a:gdLst>
                    <a:ahLst/>
                    <a:cxnLst>
                      <a:cxn ang="0">
                        <a:pos x="connsiteX0" y="connsiteY0"/>
                      </a:cxn>
                      <a:cxn ang="0">
                        <a:pos x="connsiteX1" y="connsiteY1"/>
                      </a:cxn>
                      <a:cxn ang="0">
                        <a:pos x="connsiteX2" y="connsiteY2"/>
                      </a:cxn>
                    </a:cxnLst>
                    <a:rect l="l" t="t" r="r" b="b"/>
                    <a:pathLst>
                      <a:path w="9588500" h="977900">
                        <a:moveTo>
                          <a:pt x="0" y="977900"/>
                        </a:moveTo>
                        <a:lnTo>
                          <a:pt x="0" y="0"/>
                        </a:lnTo>
                        <a:lnTo>
                          <a:pt x="958850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31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D40C1-FDEC-4E94-B53F-1C89DA50C834}"/>
              </a:ext>
            </a:extLst>
          </p:cNvPr>
          <p:cNvSpPr txBox="1"/>
          <p:nvPr/>
        </p:nvSpPr>
        <p:spPr>
          <a:xfrm>
            <a:off x="426295" y="-61545"/>
            <a:ext cx="8554212" cy="478484"/>
          </a:xfrm>
          <a:prstGeom prst="rect">
            <a:avLst/>
          </a:prstGeom>
        </p:spPr>
        <p:txBody>
          <a:bodyPr vert="horz" wrap="square" lIns="91440" tIns="45720" rIns="91440" bIns="45720" rtlCol="0" anchor="t">
            <a:noAutofit/>
          </a:bodyPr>
          <a:lstStyle/>
          <a:p>
            <a:r>
              <a:rPr lang="en-US" sz="3200" b="1" dirty="0">
                <a:solidFill>
                  <a:srgbClr val="004BCE"/>
                </a:solidFill>
                <a:latin typeface="Avenir Next LT Pro" panose="020B0504020202020204" pitchFamily="34" charset="0"/>
                <a:cs typeface="Titillium WebLight"/>
              </a:rPr>
              <a:t>Financial Intermediaries in CABEI</a:t>
            </a:r>
            <a:endParaRPr lang="en-US" sz="3200" b="1" spc="300" dirty="0">
              <a:solidFill>
                <a:srgbClr val="004BCE"/>
              </a:solidFill>
              <a:latin typeface="Avenir Next LT Pro" panose="020B0504020202020204" pitchFamily="34" charset="0"/>
              <a:cs typeface="Titillium WebLight"/>
            </a:endParaRPr>
          </a:p>
        </p:txBody>
      </p:sp>
      <p:sp>
        <p:nvSpPr>
          <p:cNvPr id="15" name="TextBox 14">
            <a:extLst>
              <a:ext uri="{FF2B5EF4-FFF2-40B4-BE49-F238E27FC236}">
                <a16:creationId xmlns:a16="http://schemas.microsoft.com/office/drawing/2014/main" id="{45C1F720-D9EF-B8A6-33CF-85653E6B0737}"/>
              </a:ext>
            </a:extLst>
          </p:cNvPr>
          <p:cNvSpPr txBox="1"/>
          <p:nvPr/>
        </p:nvSpPr>
        <p:spPr>
          <a:xfrm>
            <a:off x="7331867" y="1200045"/>
            <a:ext cx="4374872" cy="570349"/>
          </a:xfrm>
          <a:prstGeom prst="rect">
            <a:avLst/>
          </a:prstGeom>
          <a:solidFill>
            <a:schemeClr val="bg1"/>
          </a:solidFill>
        </p:spPr>
        <p:txBody>
          <a:bodyPr wrap="square">
            <a:spAutoFit/>
          </a:bodyPr>
          <a:lstStyle/>
          <a:p>
            <a:pPr marL="0" marR="0" algn="ctr">
              <a:lnSpc>
                <a:spcPct val="115000"/>
              </a:lnSpc>
              <a:spcBef>
                <a:spcPts val="0"/>
              </a:spcBef>
              <a:spcAft>
                <a:spcPts val="0"/>
              </a:spcAft>
            </a:pPr>
            <a:r>
              <a:rPr lang="en-US" sz="1400" b="1" dirty="0">
                <a:effectLst/>
                <a:latin typeface="Avenir Next LT Pro" panose="020B0504020202020204" pitchFamily="34" charset="0"/>
                <a:ea typeface="Calibri" panose="020F0502020204030204" pitchFamily="34" charset="0"/>
                <a:cs typeface="Times New Roman" panose="02020603050405020304" pitchFamily="18" charset="0"/>
              </a:rPr>
              <a:t>Distribution of Active Financial Intermediaries by Country</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0A5E63A9-0E30-83F3-A474-7C37DF3BFA8A}"/>
              </a:ext>
            </a:extLst>
          </p:cNvPr>
          <p:cNvGraphicFramePr>
            <a:graphicFrameLocks/>
          </p:cNvGraphicFramePr>
          <p:nvPr>
            <p:extLst>
              <p:ext uri="{D42A27DB-BD31-4B8C-83A1-F6EECF244321}">
                <p14:modId xmlns:p14="http://schemas.microsoft.com/office/powerpoint/2010/main" val="2749198148"/>
              </p:ext>
            </p:extLst>
          </p:nvPr>
        </p:nvGraphicFramePr>
        <p:xfrm>
          <a:off x="5708073" y="1979056"/>
          <a:ext cx="6406581" cy="4514107"/>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ángulo 16">
            <a:extLst>
              <a:ext uri="{FF2B5EF4-FFF2-40B4-BE49-F238E27FC236}">
                <a16:creationId xmlns:a16="http://schemas.microsoft.com/office/drawing/2014/main" id="{FFB22993-980A-6355-445C-57F4B19A40E6}"/>
              </a:ext>
            </a:extLst>
          </p:cNvPr>
          <p:cNvSpPr/>
          <p:nvPr/>
        </p:nvSpPr>
        <p:spPr bwMode="auto">
          <a:xfrm>
            <a:off x="2462170" y="1510835"/>
            <a:ext cx="4084575" cy="646331"/>
          </a:xfrm>
          <a:prstGeom prst="rect">
            <a:avLst/>
          </a:prstGeom>
        </p:spPr>
        <p:txBody>
          <a:bodyPr wrap="square">
            <a:spAutoFit/>
          </a:bodyPr>
          <a:lstStyle/>
          <a:p>
            <a:pPr>
              <a:defRPr/>
            </a:pPr>
            <a:r>
              <a:rPr lang="en-US" dirty="0">
                <a:latin typeface="Avenir Next LT Pro" panose="020B0504020202020204" pitchFamily="34" charset="0"/>
              </a:rPr>
              <a:t>Active Financial Intermediaries to </a:t>
            </a:r>
            <a:r>
              <a:rPr lang="en-US" b="1" dirty="0">
                <a:latin typeface="Avenir Next LT Pro" panose="020B0504020202020204" pitchFamily="34" charset="0"/>
                <a:cs typeface="Titillium WebRegular"/>
              </a:rPr>
              <a:t>December 31, 2023</a:t>
            </a:r>
            <a:endParaRPr lang="en-US" dirty="0">
              <a:latin typeface="Avenir Next LT Pro" panose="020B0504020202020204" pitchFamily="34" charset="0"/>
            </a:endParaRPr>
          </a:p>
        </p:txBody>
      </p:sp>
      <p:grpSp>
        <p:nvGrpSpPr>
          <p:cNvPr id="43" name="Group 42">
            <a:extLst>
              <a:ext uri="{FF2B5EF4-FFF2-40B4-BE49-F238E27FC236}">
                <a16:creationId xmlns:a16="http://schemas.microsoft.com/office/drawing/2014/main" id="{D9876B89-EE29-0075-4798-48E23FD8852D}"/>
              </a:ext>
            </a:extLst>
          </p:cNvPr>
          <p:cNvGrpSpPr/>
          <p:nvPr/>
        </p:nvGrpSpPr>
        <p:grpSpPr>
          <a:xfrm>
            <a:off x="1538010" y="1492374"/>
            <a:ext cx="669612" cy="660026"/>
            <a:chOff x="1538010" y="1111363"/>
            <a:chExt cx="669612" cy="660026"/>
          </a:xfrm>
        </p:grpSpPr>
        <p:sp>
          <p:nvSpPr>
            <p:cNvPr id="28" name="Oval 27">
              <a:extLst>
                <a:ext uri="{FF2B5EF4-FFF2-40B4-BE49-F238E27FC236}">
                  <a16:creationId xmlns:a16="http://schemas.microsoft.com/office/drawing/2014/main" id="{3FBDF618-CC3F-6E29-9AF5-A6E3FE84A4D9}"/>
                </a:ext>
              </a:extLst>
            </p:cNvPr>
            <p:cNvSpPr/>
            <p:nvPr/>
          </p:nvSpPr>
          <p:spPr>
            <a:xfrm>
              <a:off x="1538010" y="1111363"/>
              <a:ext cx="669612" cy="660026"/>
            </a:xfrm>
            <a:prstGeom prst="ellipse">
              <a:avLst/>
            </a:prstGeom>
            <a:solidFill>
              <a:srgbClr val="509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29" name="Graphic 28" descr="Monthly calendar">
              <a:extLst>
                <a:ext uri="{FF2B5EF4-FFF2-40B4-BE49-F238E27FC236}">
                  <a16:creationId xmlns:a16="http://schemas.microsoft.com/office/drawing/2014/main" id="{880A39ED-DAAB-A796-53BF-32496C944A4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5436" y="1206070"/>
              <a:ext cx="495896" cy="495896"/>
            </a:xfrm>
            <a:prstGeom prst="rect">
              <a:avLst/>
            </a:prstGeom>
          </p:spPr>
        </p:pic>
      </p:grpSp>
      <p:sp>
        <p:nvSpPr>
          <p:cNvPr id="30" name="Rectángulo 16">
            <a:extLst>
              <a:ext uri="{FF2B5EF4-FFF2-40B4-BE49-F238E27FC236}">
                <a16:creationId xmlns:a16="http://schemas.microsoft.com/office/drawing/2014/main" id="{B23D5588-A6BF-EFE8-5432-7917C3A4E4AF}"/>
              </a:ext>
            </a:extLst>
          </p:cNvPr>
          <p:cNvSpPr/>
          <p:nvPr/>
        </p:nvSpPr>
        <p:spPr bwMode="auto">
          <a:xfrm>
            <a:off x="2462170" y="2301599"/>
            <a:ext cx="3825419" cy="646331"/>
          </a:xfrm>
          <a:prstGeom prst="rect">
            <a:avLst/>
          </a:prstGeom>
        </p:spPr>
        <p:txBody>
          <a:bodyPr wrap="square">
            <a:spAutoFit/>
          </a:bodyPr>
          <a:lstStyle/>
          <a:p>
            <a:pPr>
              <a:defRPr/>
            </a:pPr>
            <a:r>
              <a:rPr lang="en-US" dirty="0">
                <a:latin typeface="Avenir Next LT Pro" panose="020B0504020202020204" pitchFamily="34" charset="0"/>
              </a:rPr>
              <a:t>Active Financial Intermediaries : </a:t>
            </a:r>
            <a:r>
              <a:rPr lang="en-US" b="1" dirty="0">
                <a:latin typeface="Avenir Next LT Pro" panose="020B0504020202020204" pitchFamily="34" charset="0"/>
                <a:cs typeface="Titillium WebRegular"/>
              </a:rPr>
              <a:t>56</a:t>
            </a:r>
            <a:endParaRPr lang="en-US" dirty="0">
              <a:latin typeface="Avenir Next LT Pro" panose="020B0504020202020204" pitchFamily="34" charset="0"/>
            </a:endParaRPr>
          </a:p>
        </p:txBody>
      </p:sp>
      <p:grpSp>
        <p:nvGrpSpPr>
          <p:cNvPr id="44" name="Group 43">
            <a:extLst>
              <a:ext uri="{FF2B5EF4-FFF2-40B4-BE49-F238E27FC236}">
                <a16:creationId xmlns:a16="http://schemas.microsoft.com/office/drawing/2014/main" id="{F0BFC6F6-F60A-852E-A6A2-15EC6F2BC317}"/>
              </a:ext>
            </a:extLst>
          </p:cNvPr>
          <p:cNvGrpSpPr/>
          <p:nvPr/>
        </p:nvGrpSpPr>
        <p:grpSpPr>
          <a:xfrm>
            <a:off x="1538011" y="2273944"/>
            <a:ext cx="669612" cy="660026"/>
            <a:chOff x="1538011" y="1892933"/>
            <a:chExt cx="669612" cy="660026"/>
          </a:xfrm>
        </p:grpSpPr>
        <p:sp>
          <p:nvSpPr>
            <p:cNvPr id="31" name="Oval 30">
              <a:extLst>
                <a:ext uri="{FF2B5EF4-FFF2-40B4-BE49-F238E27FC236}">
                  <a16:creationId xmlns:a16="http://schemas.microsoft.com/office/drawing/2014/main" id="{BC543882-9BF7-A350-F95C-07FC500C8454}"/>
                </a:ext>
              </a:extLst>
            </p:cNvPr>
            <p:cNvSpPr/>
            <p:nvPr/>
          </p:nvSpPr>
          <p:spPr>
            <a:xfrm>
              <a:off x="1538011" y="1892933"/>
              <a:ext cx="669612" cy="660026"/>
            </a:xfrm>
            <a:prstGeom prst="ellipse">
              <a:avLst/>
            </a:prstGeom>
            <a:solidFill>
              <a:srgbClr val="509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32" name="Graphic 31" descr="Flag">
              <a:extLst>
                <a:ext uri="{FF2B5EF4-FFF2-40B4-BE49-F238E27FC236}">
                  <a16:creationId xmlns:a16="http://schemas.microsoft.com/office/drawing/2014/main" id="{F2FA1C94-92DE-CA19-9CAD-338094C12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8982" y="1987640"/>
              <a:ext cx="495896" cy="495896"/>
            </a:xfrm>
            <a:prstGeom prst="rect">
              <a:avLst/>
            </a:prstGeom>
          </p:spPr>
        </p:pic>
      </p:grpSp>
      <p:sp>
        <p:nvSpPr>
          <p:cNvPr id="33" name="Rectángulo 16">
            <a:extLst>
              <a:ext uri="{FF2B5EF4-FFF2-40B4-BE49-F238E27FC236}">
                <a16:creationId xmlns:a16="http://schemas.microsoft.com/office/drawing/2014/main" id="{E9AAD5BF-2D84-5ABF-BB9A-A48D19434FD0}"/>
              </a:ext>
            </a:extLst>
          </p:cNvPr>
          <p:cNvSpPr/>
          <p:nvPr/>
        </p:nvSpPr>
        <p:spPr bwMode="auto">
          <a:xfrm>
            <a:off x="2462172" y="3150700"/>
            <a:ext cx="3588384" cy="369332"/>
          </a:xfrm>
          <a:prstGeom prst="rect">
            <a:avLst/>
          </a:prstGeom>
        </p:spPr>
        <p:txBody>
          <a:bodyPr wrap="square">
            <a:spAutoFit/>
          </a:bodyPr>
          <a:lstStyle/>
          <a:p>
            <a:pPr>
              <a:defRPr/>
            </a:pPr>
            <a:r>
              <a:rPr lang="en-US" dirty="0">
                <a:latin typeface="Avenir Next LT Pro" panose="020B0504020202020204" pitchFamily="34" charset="0"/>
              </a:rPr>
              <a:t>Member Countries: </a:t>
            </a:r>
            <a:r>
              <a:rPr lang="en-US" b="1" dirty="0">
                <a:latin typeface="Avenir Next LT Pro" panose="020B0504020202020204" pitchFamily="34" charset="0"/>
                <a:cs typeface="Titillium WebRegular"/>
              </a:rPr>
              <a:t>8</a:t>
            </a:r>
            <a:endParaRPr lang="en-US" dirty="0">
              <a:latin typeface="Avenir Next LT Pro" panose="020B0504020202020204" pitchFamily="34" charset="0"/>
            </a:endParaRPr>
          </a:p>
        </p:txBody>
      </p:sp>
      <p:grpSp>
        <p:nvGrpSpPr>
          <p:cNvPr id="45" name="Group 44">
            <a:extLst>
              <a:ext uri="{FF2B5EF4-FFF2-40B4-BE49-F238E27FC236}">
                <a16:creationId xmlns:a16="http://schemas.microsoft.com/office/drawing/2014/main" id="{CCF8626D-40EE-0944-A108-AAEDF6C0A158}"/>
              </a:ext>
            </a:extLst>
          </p:cNvPr>
          <p:cNvGrpSpPr/>
          <p:nvPr/>
        </p:nvGrpSpPr>
        <p:grpSpPr>
          <a:xfrm>
            <a:off x="1538011" y="3021873"/>
            <a:ext cx="669612" cy="660026"/>
            <a:chOff x="1538011" y="2640862"/>
            <a:chExt cx="669612" cy="660026"/>
          </a:xfrm>
        </p:grpSpPr>
        <p:sp>
          <p:nvSpPr>
            <p:cNvPr id="34" name="Oval 33">
              <a:extLst>
                <a:ext uri="{FF2B5EF4-FFF2-40B4-BE49-F238E27FC236}">
                  <a16:creationId xmlns:a16="http://schemas.microsoft.com/office/drawing/2014/main" id="{452C726C-FFB0-A016-0B21-42285EB907F9}"/>
                </a:ext>
              </a:extLst>
            </p:cNvPr>
            <p:cNvSpPr/>
            <p:nvPr/>
          </p:nvSpPr>
          <p:spPr>
            <a:xfrm>
              <a:off x="1538011" y="2640862"/>
              <a:ext cx="669612" cy="660026"/>
            </a:xfrm>
            <a:prstGeom prst="ellipse">
              <a:avLst/>
            </a:prstGeom>
            <a:solidFill>
              <a:srgbClr val="509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35" name="Graphic 34" descr="Earth globe Americas">
              <a:extLst>
                <a:ext uri="{FF2B5EF4-FFF2-40B4-BE49-F238E27FC236}">
                  <a16:creationId xmlns:a16="http://schemas.microsoft.com/office/drawing/2014/main" id="{14D2A656-CE84-FF28-3204-009E70E047E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24145" y="2724305"/>
              <a:ext cx="495896" cy="495896"/>
            </a:xfrm>
            <a:prstGeom prst="rect">
              <a:avLst/>
            </a:prstGeom>
          </p:spPr>
        </p:pic>
      </p:grpSp>
      <p:sp>
        <p:nvSpPr>
          <p:cNvPr id="36" name="Rectángulo 16">
            <a:extLst>
              <a:ext uri="{FF2B5EF4-FFF2-40B4-BE49-F238E27FC236}">
                <a16:creationId xmlns:a16="http://schemas.microsoft.com/office/drawing/2014/main" id="{FA63ACCF-B39D-9AD2-5E8E-D4A0C1ACC6E2}"/>
              </a:ext>
            </a:extLst>
          </p:cNvPr>
          <p:cNvSpPr/>
          <p:nvPr/>
        </p:nvSpPr>
        <p:spPr bwMode="auto">
          <a:xfrm>
            <a:off x="2462172" y="3882526"/>
            <a:ext cx="3588384" cy="923330"/>
          </a:xfrm>
          <a:prstGeom prst="rect">
            <a:avLst/>
          </a:prstGeom>
        </p:spPr>
        <p:txBody>
          <a:bodyPr wrap="square">
            <a:spAutoFit/>
          </a:bodyPr>
          <a:lstStyle/>
          <a:p>
            <a:pPr>
              <a:defRPr/>
            </a:pPr>
            <a:r>
              <a:rPr lang="en-US" dirty="0">
                <a:latin typeface="Avenir Next LT Pro" panose="020B0504020202020204" pitchFamily="34" charset="0"/>
                <a:cs typeface="Titillium WebRegular"/>
              </a:rPr>
              <a:t>Accumulated </a:t>
            </a:r>
            <a:r>
              <a:rPr lang="en-US" b="1" dirty="0">
                <a:latin typeface="Avenir Next LT Pro" panose="020B0504020202020204" pitchFamily="34" charset="0"/>
                <a:cs typeface="Titillium WebRegular"/>
              </a:rPr>
              <a:t>US$</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16,357.6 </a:t>
            </a:r>
            <a:r>
              <a:rPr lang="en-US" b="1" dirty="0">
                <a:latin typeface="Avenir Next LT Pro" panose="020B0504020202020204" pitchFamily="34" charset="0"/>
                <a:cs typeface="Titillium WebRegular"/>
              </a:rPr>
              <a:t>million </a:t>
            </a:r>
            <a:r>
              <a:rPr lang="en-US" dirty="0">
                <a:latin typeface="Avenir Next LT Pro" panose="020B0504020202020204" pitchFamily="34" charset="0"/>
              </a:rPr>
              <a:t>to FI representing 41% of total disbursements </a:t>
            </a:r>
          </a:p>
        </p:txBody>
      </p:sp>
      <p:grpSp>
        <p:nvGrpSpPr>
          <p:cNvPr id="46" name="Group 45">
            <a:extLst>
              <a:ext uri="{FF2B5EF4-FFF2-40B4-BE49-F238E27FC236}">
                <a16:creationId xmlns:a16="http://schemas.microsoft.com/office/drawing/2014/main" id="{A366BB64-B316-2538-50FE-1DF3BA823F1B}"/>
              </a:ext>
            </a:extLst>
          </p:cNvPr>
          <p:cNvGrpSpPr/>
          <p:nvPr/>
        </p:nvGrpSpPr>
        <p:grpSpPr>
          <a:xfrm>
            <a:off x="1538011" y="4014178"/>
            <a:ext cx="669612" cy="660026"/>
            <a:chOff x="1538011" y="3390161"/>
            <a:chExt cx="669612" cy="660026"/>
          </a:xfrm>
        </p:grpSpPr>
        <p:sp>
          <p:nvSpPr>
            <p:cNvPr id="37" name="Oval 36">
              <a:extLst>
                <a:ext uri="{FF2B5EF4-FFF2-40B4-BE49-F238E27FC236}">
                  <a16:creationId xmlns:a16="http://schemas.microsoft.com/office/drawing/2014/main" id="{5A696F1E-5D0E-ACB4-14C3-157BCB7D439C}"/>
                </a:ext>
              </a:extLst>
            </p:cNvPr>
            <p:cNvSpPr/>
            <p:nvPr/>
          </p:nvSpPr>
          <p:spPr>
            <a:xfrm>
              <a:off x="1538011" y="3390161"/>
              <a:ext cx="669612" cy="660026"/>
            </a:xfrm>
            <a:prstGeom prst="ellipse">
              <a:avLst/>
            </a:prstGeom>
            <a:solidFill>
              <a:srgbClr val="509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38" name="Graphic 37" descr="Pie chart">
              <a:extLst>
                <a:ext uri="{FF2B5EF4-FFF2-40B4-BE49-F238E27FC236}">
                  <a16:creationId xmlns:a16="http://schemas.microsoft.com/office/drawing/2014/main" id="{86CD7275-44C8-CC56-F62A-3DC319BC887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24145" y="3455764"/>
              <a:ext cx="495896" cy="495896"/>
            </a:xfrm>
            <a:prstGeom prst="rect">
              <a:avLst/>
            </a:prstGeom>
          </p:spPr>
        </p:pic>
      </p:grpSp>
    </p:spTree>
    <p:extLst>
      <p:ext uri="{BB962C8B-B14F-4D97-AF65-F5344CB8AC3E}">
        <p14:creationId xmlns:p14="http://schemas.microsoft.com/office/powerpoint/2010/main" val="398347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7CC378-3326-2742-A67B-992C4125E72C}"/>
              </a:ext>
            </a:extLst>
          </p:cNvPr>
          <p:cNvSpPr/>
          <p:nvPr/>
        </p:nvSpPr>
        <p:spPr>
          <a:xfrm>
            <a:off x="0" y="0"/>
            <a:ext cx="12192000" cy="855732"/>
          </a:xfrm>
          <a:prstGeom prst="rect">
            <a:avLst/>
          </a:prstGeom>
          <a:solidFill>
            <a:srgbClr val="004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1A92D06B-5426-F475-2B41-09EDA6E28558}"/>
              </a:ext>
            </a:extLst>
          </p:cNvPr>
          <p:cNvSpPr/>
          <p:nvPr/>
        </p:nvSpPr>
        <p:spPr>
          <a:xfrm>
            <a:off x="-1" y="850908"/>
            <a:ext cx="6525087" cy="6007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AE04-D303-9CE8-2F92-FA13172B8CE7}"/>
              </a:ext>
            </a:extLst>
          </p:cNvPr>
          <p:cNvSpPr txBox="1"/>
          <p:nvPr/>
        </p:nvSpPr>
        <p:spPr>
          <a:xfrm>
            <a:off x="124517" y="1286768"/>
            <a:ext cx="6098790" cy="778744"/>
          </a:xfrm>
          <a:prstGeom prst="rect">
            <a:avLst/>
          </a:prstGeom>
        </p:spPr>
        <p:txBody>
          <a:bodyPr vert="horz" wrap="square" lIns="91440" tIns="45720" rIns="91440" bIns="45720" rtlCol="0" anchor="t">
            <a:noAutofit/>
          </a:bodyPr>
          <a:lstStyle/>
          <a:p>
            <a:pPr algn="ctr"/>
            <a:r>
              <a:rPr lang="en-US" sz="1400" b="1" spc="300" dirty="0">
                <a:solidFill>
                  <a:srgbClr val="004BCE"/>
                </a:solidFill>
                <a:latin typeface="Avenir Next LT Pro" panose="020B0504020202020204" pitchFamily="34" charset="0"/>
                <a:cs typeface="Titillium WebLight"/>
              </a:rPr>
              <a:t>Environmental and Social Risk Management System (ESRMs)</a:t>
            </a:r>
          </a:p>
        </p:txBody>
      </p:sp>
      <p:grpSp>
        <p:nvGrpSpPr>
          <p:cNvPr id="29" name="Group 28">
            <a:extLst>
              <a:ext uri="{FF2B5EF4-FFF2-40B4-BE49-F238E27FC236}">
                <a16:creationId xmlns:a16="http://schemas.microsoft.com/office/drawing/2014/main" id="{491C28C6-C18A-4EEB-5414-FABE9B2A5AC2}"/>
              </a:ext>
            </a:extLst>
          </p:cNvPr>
          <p:cNvGrpSpPr/>
          <p:nvPr/>
        </p:nvGrpSpPr>
        <p:grpSpPr>
          <a:xfrm>
            <a:off x="6824197" y="1705153"/>
            <a:ext cx="5077096" cy="3719349"/>
            <a:chOff x="6897190" y="1373825"/>
            <a:chExt cx="5077096" cy="3719349"/>
          </a:xfrm>
        </p:grpSpPr>
        <p:graphicFrame>
          <p:nvGraphicFramePr>
            <p:cNvPr id="5" name="Chart 4">
              <a:extLst>
                <a:ext uri="{FF2B5EF4-FFF2-40B4-BE49-F238E27FC236}">
                  <a16:creationId xmlns:a16="http://schemas.microsoft.com/office/drawing/2014/main" id="{CFFEFE88-ADD7-18AE-29EA-ADFDE5DB2F8F}"/>
                </a:ext>
              </a:extLst>
            </p:cNvPr>
            <p:cNvGraphicFramePr/>
            <p:nvPr/>
          </p:nvGraphicFramePr>
          <p:xfrm>
            <a:off x="6897190" y="1580474"/>
            <a:ext cx="2856411" cy="351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E55F44D-9DB7-209E-108E-0C7CE9111CDA}"/>
                </a:ext>
              </a:extLst>
            </p:cNvPr>
            <p:cNvGraphicFramePr/>
            <p:nvPr/>
          </p:nvGraphicFramePr>
          <p:xfrm>
            <a:off x="9753601" y="1373825"/>
            <a:ext cx="2220685" cy="3017101"/>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a:extLst>
                <a:ext uri="{FF2B5EF4-FFF2-40B4-BE49-F238E27FC236}">
                  <a16:creationId xmlns:a16="http://schemas.microsoft.com/office/drawing/2014/main" id="{11916544-C02E-76FE-CC45-B16D8A84219D}"/>
                </a:ext>
              </a:extLst>
            </p:cNvPr>
            <p:cNvCxnSpPr>
              <a:cxnSpLocks/>
            </p:cNvCxnSpPr>
            <p:nvPr/>
          </p:nvCxnSpPr>
          <p:spPr>
            <a:xfrm>
              <a:off x="8589672" y="1964258"/>
              <a:ext cx="1764819" cy="484636"/>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AE30C1-9DBF-06E7-E794-3CFCF2809F17}"/>
                </a:ext>
              </a:extLst>
            </p:cNvPr>
            <p:cNvCxnSpPr>
              <a:cxnSpLocks/>
            </p:cNvCxnSpPr>
            <p:nvPr/>
          </p:nvCxnSpPr>
          <p:spPr>
            <a:xfrm flipV="1">
              <a:off x="8447314" y="4231086"/>
              <a:ext cx="1907177" cy="151158"/>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751BF6C0-408C-187E-F2C8-2959ECB71017}"/>
              </a:ext>
            </a:extLst>
          </p:cNvPr>
          <p:cNvSpPr txBox="1"/>
          <p:nvPr/>
        </p:nvSpPr>
        <p:spPr>
          <a:xfrm>
            <a:off x="426295" y="903280"/>
            <a:ext cx="5622840" cy="478484"/>
          </a:xfrm>
          <a:prstGeom prst="rect">
            <a:avLst/>
          </a:prstGeom>
        </p:spPr>
        <p:txBody>
          <a:bodyPr vert="horz" wrap="square" lIns="91440" tIns="45720" rIns="91440" bIns="45720" rtlCol="0" anchor="t">
            <a:noAutofit/>
          </a:bodyPr>
          <a:lstStyle/>
          <a:p>
            <a:r>
              <a:rPr lang="en-US" sz="2400" b="1" spc="300" dirty="0">
                <a:solidFill>
                  <a:srgbClr val="004BCE"/>
                </a:solidFill>
                <a:latin typeface="Avenir Next LT Pro" panose="020B0504020202020204" pitchFamily="34" charset="0"/>
              </a:rPr>
              <a:t>Portfolio-level Transitions</a:t>
            </a:r>
            <a:endParaRPr lang="en-US" sz="2400" b="1" spc="300" dirty="0">
              <a:solidFill>
                <a:srgbClr val="004BCE"/>
              </a:solidFill>
              <a:latin typeface="Avenir Next LT Pro" panose="020B0504020202020204" pitchFamily="34" charset="0"/>
              <a:cs typeface="Titillium WebLight"/>
            </a:endParaRPr>
          </a:p>
        </p:txBody>
      </p:sp>
      <p:graphicFrame>
        <p:nvGraphicFramePr>
          <p:cNvPr id="26" name="Chart 25">
            <a:extLst>
              <a:ext uri="{FF2B5EF4-FFF2-40B4-BE49-F238E27FC236}">
                <a16:creationId xmlns:a16="http://schemas.microsoft.com/office/drawing/2014/main" id="{2ED645BD-5609-D4F4-BA17-A466B839F819}"/>
              </a:ext>
            </a:extLst>
          </p:cNvPr>
          <p:cNvGraphicFramePr/>
          <p:nvPr>
            <p:extLst>
              <p:ext uri="{D42A27DB-BD31-4B8C-83A1-F6EECF244321}">
                <p14:modId xmlns:p14="http://schemas.microsoft.com/office/powerpoint/2010/main" val="2669974447"/>
              </p:ext>
            </p:extLst>
          </p:nvPr>
        </p:nvGraphicFramePr>
        <p:xfrm>
          <a:off x="206480" y="2223229"/>
          <a:ext cx="6318606" cy="347472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7E01F507-1840-823C-4572-75EF3ED1E02E}"/>
              </a:ext>
            </a:extLst>
          </p:cNvPr>
          <p:cNvSpPr txBox="1"/>
          <p:nvPr/>
        </p:nvSpPr>
        <p:spPr>
          <a:xfrm>
            <a:off x="6678211" y="906445"/>
            <a:ext cx="5223082" cy="400110"/>
          </a:xfrm>
          <a:prstGeom prst="rect">
            <a:avLst/>
          </a:prstGeom>
          <a:noFill/>
        </p:spPr>
        <p:txBody>
          <a:bodyPr wrap="square">
            <a:spAutoFit/>
          </a:bodyPr>
          <a:lstStyle/>
          <a:p>
            <a:r>
              <a:rPr lang="en-US" sz="2000" b="1" spc="300" dirty="0">
                <a:solidFill>
                  <a:srgbClr val="004BCE"/>
                </a:solidFill>
                <a:latin typeface="Avenir Next LT Pro" panose="020B0504020202020204" pitchFamily="34" charset="0"/>
              </a:rPr>
              <a:t>Institutional level Transitions</a:t>
            </a:r>
          </a:p>
        </p:txBody>
      </p:sp>
      <p:sp>
        <p:nvSpPr>
          <p:cNvPr id="37" name="TextBox 36">
            <a:extLst>
              <a:ext uri="{FF2B5EF4-FFF2-40B4-BE49-F238E27FC236}">
                <a16:creationId xmlns:a16="http://schemas.microsoft.com/office/drawing/2014/main" id="{AC191187-8803-5D26-743C-47B3A564D4F1}"/>
              </a:ext>
            </a:extLst>
          </p:cNvPr>
          <p:cNvSpPr txBox="1"/>
          <p:nvPr/>
        </p:nvSpPr>
        <p:spPr>
          <a:xfrm>
            <a:off x="6645350" y="5807243"/>
            <a:ext cx="5328936" cy="769441"/>
          </a:xfrm>
          <a:prstGeom prst="rect">
            <a:avLst/>
          </a:prstGeom>
          <a:noFill/>
        </p:spPr>
        <p:txBody>
          <a:bodyPr wrap="square">
            <a:spAutoFit/>
          </a:bodyPr>
          <a:lstStyle/>
          <a:p>
            <a:pPr algn="just"/>
            <a:r>
              <a:rPr lang="en-US" sz="1100" dirty="0">
                <a:latin typeface="Avenir Next LT Pro" panose="020B0504020202020204" pitchFamily="34" charset="0"/>
              </a:rPr>
              <a:t>Adopted: Corporate Social Responsibility (CSR) initiatives, sustainable purchasing, environmental management systems aimed at the operational and administrative activities of the buildings where the IFIS operate and initiatives for the efficient use of resources (water, energy, etc.), among others.</a:t>
            </a:r>
            <a:endParaRPr lang="en-US" sz="1100" dirty="0"/>
          </a:p>
        </p:txBody>
      </p:sp>
      <p:sp>
        <p:nvSpPr>
          <p:cNvPr id="2" name="TextBox 1">
            <a:extLst>
              <a:ext uri="{FF2B5EF4-FFF2-40B4-BE49-F238E27FC236}">
                <a16:creationId xmlns:a16="http://schemas.microsoft.com/office/drawing/2014/main" id="{94C249F8-D0B6-748B-9785-8295F33E2F62}"/>
              </a:ext>
            </a:extLst>
          </p:cNvPr>
          <p:cNvSpPr txBox="1"/>
          <p:nvPr/>
        </p:nvSpPr>
        <p:spPr>
          <a:xfrm>
            <a:off x="3936275" y="2581449"/>
            <a:ext cx="783772" cy="276999"/>
          </a:xfrm>
          <a:prstGeom prst="rect">
            <a:avLst/>
          </a:prstGeom>
          <a:noFill/>
        </p:spPr>
        <p:txBody>
          <a:bodyPr wrap="square" rtlCol="0">
            <a:spAutoFit/>
          </a:bodyPr>
          <a:lstStyle/>
          <a:p>
            <a:r>
              <a:rPr lang="es-HN" sz="1200" dirty="0">
                <a:latin typeface="Avenir Next LT Pro" panose="020B0504020202020204" pitchFamily="34" charset="0"/>
              </a:rPr>
              <a:t>(65%)</a:t>
            </a:r>
            <a:endParaRPr lang="en-US" sz="1200" dirty="0">
              <a:latin typeface="Avenir Next LT Pro" panose="020B0504020202020204" pitchFamily="34" charset="0"/>
            </a:endParaRPr>
          </a:p>
        </p:txBody>
      </p:sp>
      <p:sp>
        <p:nvSpPr>
          <p:cNvPr id="3" name="TextBox 2">
            <a:extLst>
              <a:ext uri="{FF2B5EF4-FFF2-40B4-BE49-F238E27FC236}">
                <a16:creationId xmlns:a16="http://schemas.microsoft.com/office/drawing/2014/main" id="{AAC81ECE-A486-D190-DCAD-33F785E88920}"/>
              </a:ext>
            </a:extLst>
          </p:cNvPr>
          <p:cNvSpPr txBox="1"/>
          <p:nvPr/>
        </p:nvSpPr>
        <p:spPr>
          <a:xfrm>
            <a:off x="3056709" y="3325336"/>
            <a:ext cx="783772" cy="276999"/>
          </a:xfrm>
          <a:prstGeom prst="rect">
            <a:avLst/>
          </a:prstGeom>
          <a:noFill/>
        </p:spPr>
        <p:txBody>
          <a:bodyPr wrap="square" rtlCol="0">
            <a:spAutoFit/>
          </a:bodyPr>
          <a:lstStyle/>
          <a:p>
            <a:r>
              <a:rPr lang="es-HN" sz="1200" dirty="0">
                <a:latin typeface="Avenir Next LT Pro" panose="020B0504020202020204" pitchFamily="34" charset="0"/>
              </a:rPr>
              <a:t>(13%)</a:t>
            </a:r>
            <a:endParaRPr lang="en-US" sz="1200" dirty="0">
              <a:latin typeface="Avenir Next LT Pro" panose="020B0504020202020204" pitchFamily="34" charset="0"/>
            </a:endParaRPr>
          </a:p>
        </p:txBody>
      </p:sp>
      <p:sp>
        <p:nvSpPr>
          <p:cNvPr id="6" name="TextBox 5">
            <a:extLst>
              <a:ext uri="{FF2B5EF4-FFF2-40B4-BE49-F238E27FC236}">
                <a16:creationId xmlns:a16="http://schemas.microsoft.com/office/drawing/2014/main" id="{93F96135-A731-665E-9437-B27AFBB10AE6}"/>
              </a:ext>
            </a:extLst>
          </p:cNvPr>
          <p:cNvSpPr txBox="1"/>
          <p:nvPr/>
        </p:nvSpPr>
        <p:spPr>
          <a:xfrm>
            <a:off x="4214945" y="4053453"/>
            <a:ext cx="783772" cy="276999"/>
          </a:xfrm>
          <a:prstGeom prst="rect">
            <a:avLst/>
          </a:prstGeom>
          <a:noFill/>
        </p:spPr>
        <p:txBody>
          <a:bodyPr wrap="square" rtlCol="0">
            <a:spAutoFit/>
          </a:bodyPr>
          <a:lstStyle/>
          <a:p>
            <a:r>
              <a:rPr lang="es-HN" sz="1200" dirty="0">
                <a:latin typeface="Avenir Next LT Pro" panose="020B0504020202020204" pitchFamily="34" charset="0"/>
              </a:rPr>
              <a:t>(83%)</a:t>
            </a:r>
            <a:endParaRPr lang="en-US" sz="1200" dirty="0">
              <a:latin typeface="Avenir Next LT Pro" panose="020B0504020202020204" pitchFamily="34" charset="0"/>
            </a:endParaRPr>
          </a:p>
        </p:txBody>
      </p:sp>
      <p:sp>
        <p:nvSpPr>
          <p:cNvPr id="8" name="TextBox 7">
            <a:extLst>
              <a:ext uri="{FF2B5EF4-FFF2-40B4-BE49-F238E27FC236}">
                <a16:creationId xmlns:a16="http://schemas.microsoft.com/office/drawing/2014/main" id="{EEE9F765-09DA-DCD3-0D93-F3EC36A53BAC}"/>
              </a:ext>
            </a:extLst>
          </p:cNvPr>
          <p:cNvSpPr txBox="1"/>
          <p:nvPr/>
        </p:nvSpPr>
        <p:spPr>
          <a:xfrm>
            <a:off x="3004455" y="4807984"/>
            <a:ext cx="783772" cy="276999"/>
          </a:xfrm>
          <a:prstGeom prst="rect">
            <a:avLst/>
          </a:prstGeom>
          <a:noFill/>
        </p:spPr>
        <p:txBody>
          <a:bodyPr wrap="square" rtlCol="0">
            <a:spAutoFit/>
          </a:bodyPr>
          <a:lstStyle/>
          <a:p>
            <a:r>
              <a:rPr lang="es-HN" sz="1200" dirty="0">
                <a:latin typeface="Avenir Next LT Pro" panose="020B0504020202020204" pitchFamily="34" charset="0"/>
              </a:rPr>
              <a:t>(7%)</a:t>
            </a:r>
            <a:endParaRPr lang="en-US" sz="1200" dirty="0">
              <a:latin typeface="Avenir Next LT Pro" panose="020B0504020202020204" pitchFamily="34" charset="0"/>
            </a:endParaRPr>
          </a:p>
        </p:txBody>
      </p:sp>
      <p:sp>
        <p:nvSpPr>
          <p:cNvPr id="9" name="TextBox 8">
            <a:extLst>
              <a:ext uri="{FF2B5EF4-FFF2-40B4-BE49-F238E27FC236}">
                <a16:creationId xmlns:a16="http://schemas.microsoft.com/office/drawing/2014/main" id="{1CDD186F-9FBA-C221-F3ED-1557384CFF4A}"/>
              </a:ext>
            </a:extLst>
          </p:cNvPr>
          <p:cNvSpPr txBox="1"/>
          <p:nvPr/>
        </p:nvSpPr>
        <p:spPr>
          <a:xfrm>
            <a:off x="0" y="186212"/>
            <a:ext cx="12192000" cy="478484"/>
          </a:xfrm>
          <a:prstGeom prst="rect">
            <a:avLst/>
          </a:prstGeom>
        </p:spPr>
        <p:txBody>
          <a:bodyPr vert="horz" wrap="square" lIns="91440" tIns="45720" rIns="91440" bIns="45720" rtlCol="0" anchor="t">
            <a:noAutofit/>
          </a:bodyPr>
          <a:lstStyle/>
          <a:p>
            <a:pPr algn="ctr"/>
            <a:r>
              <a:rPr lang="en-US" sz="3200" b="1" dirty="0">
                <a:solidFill>
                  <a:schemeClr val="bg1"/>
                </a:solidFill>
                <a:latin typeface="Avenir Next LT Pro" panose="020B0504020202020204" pitchFamily="34" charset="0"/>
                <a:cs typeface="Titillium WebLight"/>
              </a:rPr>
              <a:t>Transitions to sustainability</a:t>
            </a:r>
            <a:endParaRPr lang="en-US" sz="3200" b="1" spc="300" dirty="0">
              <a:solidFill>
                <a:schemeClr val="bg1"/>
              </a:solidFill>
              <a:latin typeface="Avenir Next LT Pro" panose="020B0504020202020204" pitchFamily="34" charset="0"/>
              <a:cs typeface="Titillium WebLight"/>
            </a:endParaRPr>
          </a:p>
        </p:txBody>
      </p:sp>
      <p:sp>
        <p:nvSpPr>
          <p:cNvPr id="10" name="TextBox 9">
            <a:extLst>
              <a:ext uri="{FF2B5EF4-FFF2-40B4-BE49-F238E27FC236}">
                <a16:creationId xmlns:a16="http://schemas.microsoft.com/office/drawing/2014/main" id="{F9118705-F4E2-433B-DF78-8E007F1E8324}"/>
              </a:ext>
            </a:extLst>
          </p:cNvPr>
          <p:cNvSpPr txBox="1"/>
          <p:nvPr/>
        </p:nvSpPr>
        <p:spPr>
          <a:xfrm>
            <a:off x="6678211" y="1248520"/>
            <a:ext cx="5388382" cy="778744"/>
          </a:xfrm>
          <a:prstGeom prst="rect">
            <a:avLst/>
          </a:prstGeom>
        </p:spPr>
        <p:txBody>
          <a:bodyPr vert="horz" wrap="square" lIns="91440" tIns="45720" rIns="91440" bIns="45720" rtlCol="0" anchor="t">
            <a:noAutofit/>
          </a:bodyPr>
          <a:lstStyle/>
          <a:p>
            <a:pPr algn="ctr"/>
            <a:r>
              <a:rPr lang="en-US" sz="1400" b="1" spc="300" dirty="0">
                <a:solidFill>
                  <a:srgbClr val="004BCE"/>
                </a:solidFill>
                <a:latin typeface="Avenir Next LT Pro" panose="020B0504020202020204" pitchFamily="34" charset="0"/>
                <a:cs typeface="Titillium WebLight"/>
              </a:rPr>
              <a:t>Environmental and Social Management System (ESMs)</a:t>
            </a:r>
          </a:p>
        </p:txBody>
      </p:sp>
    </p:spTree>
    <p:extLst>
      <p:ext uri="{BB962C8B-B14F-4D97-AF65-F5344CB8AC3E}">
        <p14:creationId xmlns:p14="http://schemas.microsoft.com/office/powerpoint/2010/main" val="79128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a:extLst>
              <a:ext uri="{FF2B5EF4-FFF2-40B4-BE49-F238E27FC236}">
                <a16:creationId xmlns:a16="http://schemas.microsoft.com/office/drawing/2014/main" id="{4DD6C137-E783-4525-0B5F-C733C1E14603}"/>
              </a:ext>
            </a:extLst>
          </p:cNvPr>
          <p:cNvSpPr txBox="1">
            <a:spLocks noChangeArrowheads="1"/>
          </p:cNvSpPr>
          <p:nvPr/>
        </p:nvSpPr>
        <p:spPr bwMode="auto">
          <a:xfrm>
            <a:off x="592222" y="2464702"/>
            <a:ext cx="514356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es-HN" sz="3600" dirty="0">
                <a:solidFill>
                  <a:schemeClr val="bg1"/>
                </a:solidFill>
                <a:latin typeface="Avenir Next Medium" pitchFamily="34" charset="0"/>
                <a:cs typeface="Calibri" panose="020F0502020204030204" pitchFamily="34" charset="0"/>
              </a:rPr>
              <a:t>Factors explaining the observed transitions to sustainability: </a:t>
            </a:r>
          </a:p>
          <a:p>
            <a:pPr algn="ctr" eaLnBrk="1" hangingPunct="1">
              <a:spcBef>
                <a:spcPct val="20000"/>
              </a:spcBef>
              <a:buFont typeface="Arial" panose="020B0604020202020204" pitchFamily="34" charset="0"/>
              <a:buNone/>
            </a:pPr>
            <a:r>
              <a:rPr lang="en-US" altLang="es-HN" sz="3200" dirty="0">
                <a:solidFill>
                  <a:schemeClr val="bg1"/>
                </a:solidFill>
                <a:latin typeface="Avenir Next Medium" pitchFamily="34" charset="0"/>
                <a:cs typeface="Calibri" panose="020F0502020204030204" pitchFamily="34" charset="0"/>
              </a:rPr>
              <a:t>the sample of FIs with full implementation</a:t>
            </a:r>
            <a:endParaRPr lang="en-US" altLang="es-HN" sz="3600" dirty="0">
              <a:solidFill>
                <a:schemeClr val="bg1"/>
              </a:solidFill>
              <a:latin typeface="Avenir Next Medium" pitchFamily="34" charset="0"/>
              <a:cs typeface="Calibri" panose="020F0502020204030204" pitchFamily="34" charset="0"/>
            </a:endParaRPr>
          </a:p>
        </p:txBody>
      </p:sp>
      <p:graphicFrame>
        <p:nvGraphicFramePr>
          <p:cNvPr id="12" name="Diagram 11">
            <a:extLst>
              <a:ext uri="{FF2B5EF4-FFF2-40B4-BE49-F238E27FC236}">
                <a16:creationId xmlns:a16="http://schemas.microsoft.com/office/drawing/2014/main" id="{77C83DEB-D139-0E27-BBAF-DD67CCC07186}"/>
              </a:ext>
            </a:extLst>
          </p:cNvPr>
          <p:cNvGraphicFramePr/>
          <p:nvPr>
            <p:extLst>
              <p:ext uri="{D42A27DB-BD31-4B8C-83A1-F6EECF244321}">
                <p14:modId xmlns:p14="http://schemas.microsoft.com/office/powerpoint/2010/main" val="1449331615"/>
              </p:ext>
            </p:extLst>
          </p:nvPr>
        </p:nvGraphicFramePr>
        <p:xfrm>
          <a:off x="6233159" y="571501"/>
          <a:ext cx="6096001" cy="538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Graphic 23" descr="Sustainability with solid fill">
            <a:extLst>
              <a:ext uri="{FF2B5EF4-FFF2-40B4-BE49-F238E27FC236}">
                <a16:creationId xmlns:a16="http://schemas.microsoft.com/office/drawing/2014/main" id="{66611D36-ADC2-7EBF-624B-5BC9974B3D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61134" y="2769502"/>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a:extLst>
              <a:ext uri="{FF2B5EF4-FFF2-40B4-BE49-F238E27FC236}">
                <a16:creationId xmlns:a16="http://schemas.microsoft.com/office/drawing/2014/main" id="{4DD6C137-E783-4525-0B5F-C733C1E14603}"/>
              </a:ext>
            </a:extLst>
          </p:cNvPr>
          <p:cNvSpPr txBox="1">
            <a:spLocks noChangeArrowheads="1"/>
          </p:cNvSpPr>
          <p:nvPr/>
        </p:nvSpPr>
        <p:spPr bwMode="auto">
          <a:xfrm>
            <a:off x="7888426" y="2960534"/>
            <a:ext cx="58151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es-HN" sz="4000" dirty="0">
                <a:solidFill>
                  <a:schemeClr val="bg1"/>
                </a:solidFill>
                <a:latin typeface="Avenir Next Medium" pitchFamily="34" charset="0"/>
                <a:cs typeface="Calibri" panose="020F0502020204030204" pitchFamily="34" charset="0"/>
              </a:rPr>
              <a:t>Findings</a:t>
            </a:r>
          </a:p>
        </p:txBody>
      </p:sp>
      <p:pic>
        <p:nvPicPr>
          <p:cNvPr id="24" name="Graphic 23" descr="Sustainability with solid fill">
            <a:extLst>
              <a:ext uri="{FF2B5EF4-FFF2-40B4-BE49-F238E27FC236}">
                <a16:creationId xmlns:a16="http://schemas.microsoft.com/office/drawing/2014/main" id="{66611D36-ADC2-7EBF-624B-5BC9974B3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6130" y="4372630"/>
            <a:ext cx="914400" cy="914400"/>
          </a:xfrm>
          <a:prstGeom prst="rect">
            <a:avLst/>
          </a:prstGeom>
        </p:spPr>
      </p:pic>
      <p:sp>
        <p:nvSpPr>
          <p:cNvPr id="3" name="Rectángulo 20">
            <a:extLst>
              <a:ext uri="{FF2B5EF4-FFF2-40B4-BE49-F238E27FC236}">
                <a16:creationId xmlns:a16="http://schemas.microsoft.com/office/drawing/2014/main" id="{B5E00D1C-96FC-B185-6594-885B620304D4}"/>
              </a:ext>
            </a:extLst>
          </p:cNvPr>
          <p:cNvSpPr/>
          <p:nvPr/>
        </p:nvSpPr>
        <p:spPr>
          <a:xfrm>
            <a:off x="1265384" y="2923828"/>
            <a:ext cx="4437749" cy="1477328"/>
          </a:xfrm>
          <a:prstGeom prst="rect">
            <a:avLst/>
          </a:prstGeom>
        </p:spPr>
        <p:txBody>
          <a:bodyPr wrap="square">
            <a:spAutoFit/>
          </a:bodyPr>
          <a:lstStyle/>
          <a:p>
            <a:pPr algn="just"/>
            <a:r>
              <a:rPr lang="en-US" dirty="0">
                <a:latin typeface="Avenir Next LT Pro" panose="020B0504020202020204" pitchFamily="34" charset="0"/>
              </a:rPr>
              <a:t>This transition have an important level of attribution given by the contractual labor role that CABEI has incorporated when lending to FIs and the offer of technical assistance.</a:t>
            </a:r>
            <a:endParaRPr lang="es-ES" dirty="0">
              <a:latin typeface="Avenir Next LT Pro" panose="020B0504020202020204" pitchFamily="34" charset="0"/>
            </a:endParaRPr>
          </a:p>
        </p:txBody>
      </p:sp>
      <p:sp>
        <p:nvSpPr>
          <p:cNvPr id="5" name="Rectángulo 20">
            <a:extLst>
              <a:ext uri="{FF2B5EF4-FFF2-40B4-BE49-F238E27FC236}">
                <a16:creationId xmlns:a16="http://schemas.microsoft.com/office/drawing/2014/main" id="{7DE3536E-63BF-7C87-D321-4F97E470EB83}"/>
              </a:ext>
            </a:extLst>
          </p:cNvPr>
          <p:cNvSpPr/>
          <p:nvPr/>
        </p:nvSpPr>
        <p:spPr>
          <a:xfrm>
            <a:off x="1265385" y="4738389"/>
            <a:ext cx="4437750" cy="646331"/>
          </a:xfrm>
          <a:prstGeom prst="rect">
            <a:avLst/>
          </a:prstGeom>
        </p:spPr>
        <p:txBody>
          <a:bodyPr wrap="square">
            <a:spAutoFit/>
          </a:bodyPr>
          <a:lstStyle/>
          <a:p>
            <a:pPr algn="just"/>
            <a:r>
              <a:rPr lang="en-US" dirty="0">
                <a:latin typeface="Avenir Next LT Pro" panose="020B0504020202020204" pitchFamily="34" charset="0"/>
              </a:rPr>
              <a:t>It is identified the need for structured capacity building initiatives from MDBs.</a:t>
            </a:r>
            <a:endParaRPr lang="es-ES" dirty="0">
              <a:latin typeface="Avenir Next LT Pro" panose="020B0504020202020204" pitchFamily="34" charset="0"/>
            </a:endParaRPr>
          </a:p>
        </p:txBody>
      </p:sp>
      <p:sp>
        <p:nvSpPr>
          <p:cNvPr id="6" name="Rectángulo 20">
            <a:extLst>
              <a:ext uri="{FF2B5EF4-FFF2-40B4-BE49-F238E27FC236}">
                <a16:creationId xmlns:a16="http://schemas.microsoft.com/office/drawing/2014/main" id="{1BDE3325-1989-66A7-83E0-9EE2F5E5B0C9}"/>
              </a:ext>
            </a:extLst>
          </p:cNvPr>
          <p:cNvSpPr/>
          <p:nvPr/>
        </p:nvSpPr>
        <p:spPr>
          <a:xfrm>
            <a:off x="1265385" y="1172749"/>
            <a:ext cx="4437749" cy="1477328"/>
          </a:xfrm>
          <a:prstGeom prst="rect">
            <a:avLst/>
          </a:prstGeom>
        </p:spPr>
        <p:txBody>
          <a:bodyPr wrap="square">
            <a:spAutoFit/>
          </a:bodyPr>
          <a:lstStyle/>
          <a:p>
            <a:pPr algn="just"/>
            <a:r>
              <a:rPr lang="en-US" dirty="0">
                <a:latin typeface="Avenir Next LT Pro" panose="020B0504020202020204" pitchFamily="34" charset="0"/>
              </a:rPr>
              <a:t>65% of the FIs’ transitions to sustainability with support of MDBs, coincide in having achieved environmental and social risk management systems for the portfolio.</a:t>
            </a:r>
            <a:endParaRPr lang="es-ES" dirty="0">
              <a:latin typeface="Avenir Next LT Pro" panose="020B0504020202020204" pitchFamily="34" charset="0"/>
            </a:endParaRPr>
          </a:p>
        </p:txBody>
      </p:sp>
      <p:pic>
        <p:nvPicPr>
          <p:cNvPr id="7" name="Graphic 6" descr="Checkmark">
            <a:extLst>
              <a:ext uri="{FF2B5EF4-FFF2-40B4-BE49-F238E27FC236}">
                <a16:creationId xmlns:a16="http://schemas.microsoft.com/office/drawing/2014/main" id="{9EC89CCA-B339-9DE1-5E16-B1B9D5BA1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3" y="1405478"/>
            <a:ext cx="435730" cy="435730"/>
          </a:xfrm>
          <a:prstGeom prst="rect">
            <a:avLst/>
          </a:prstGeom>
          <a:effectLst>
            <a:outerShdw blurRad="50800" dist="38100" dir="2700000" algn="tl" rotWithShape="0">
              <a:prstClr val="black">
                <a:alpha val="40000"/>
              </a:prstClr>
            </a:outerShdw>
          </a:effectLst>
        </p:spPr>
      </p:pic>
      <p:pic>
        <p:nvPicPr>
          <p:cNvPr id="9" name="Graphic 8" descr="Checkmark">
            <a:extLst>
              <a:ext uri="{FF2B5EF4-FFF2-40B4-BE49-F238E27FC236}">
                <a16:creationId xmlns:a16="http://schemas.microsoft.com/office/drawing/2014/main" id="{610F3FD2-4AF5-B765-AB9D-66F57C04E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2" y="3167628"/>
            <a:ext cx="435730" cy="435730"/>
          </a:xfrm>
          <a:prstGeom prst="rect">
            <a:avLst/>
          </a:prstGeom>
          <a:effectLst>
            <a:outerShdw blurRad="50800" dist="38100" dir="2700000" algn="tl" rotWithShape="0">
              <a:prstClr val="black">
                <a:alpha val="40000"/>
              </a:prstClr>
            </a:outerShdw>
          </a:effectLst>
        </p:spPr>
      </p:pic>
      <p:pic>
        <p:nvPicPr>
          <p:cNvPr id="10" name="Graphic 9" descr="Checkmark">
            <a:extLst>
              <a:ext uri="{FF2B5EF4-FFF2-40B4-BE49-F238E27FC236}">
                <a16:creationId xmlns:a16="http://schemas.microsoft.com/office/drawing/2014/main" id="{4F9F279C-4804-DBE0-297F-371B3D6884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2" y="4843690"/>
            <a:ext cx="435730" cy="4357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794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uadroTexto 9">
            <a:extLst>
              <a:ext uri="{FF2B5EF4-FFF2-40B4-BE49-F238E27FC236}">
                <a16:creationId xmlns:a16="http://schemas.microsoft.com/office/drawing/2014/main" id="{71964A8D-2007-4525-A1A7-F0658DA328DE}"/>
              </a:ext>
            </a:extLst>
          </p:cNvPr>
          <p:cNvSpPr txBox="1">
            <a:spLocks noChangeArrowheads="1"/>
          </p:cNvSpPr>
          <p:nvPr/>
        </p:nvSpPr>
        <p:spPr bwMode="auto">
          <a:xfrm>
            <a:off x="11157671" y="92908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CL" altLang="es-HN" sz="8800">
              <a:solidFill>
                <a:schemeClr val="bg1"/>
              </a:solidFill>
              <a:latin typeface="Titillium WebThin"/>
              <a:ea typeface="Titillium WebLight"/>
              <a:cs typeface="Titillium WebLight"/>
            </a:endParaRPr>
          </a:p>
        </p:txBody>
      </p:sp>
      <p:sp>
        <p:nvSpPr>
          <p:cNvPr id="41986" name="CuadroTexto 10">
            <a:extLst>
              <a:ext uri="{FF2B5EF4-FFF2-40B4-BE49-F238E27FC236}">
                <a16:creationId xmlns:a16="http://schemas.microsoft.com/office/drawing/2014/main" id="{DBF6E0A3-7D67-4FEF-B9CB-AD25B9358B5E}"/>
              </a:ext>
            </a:extLst>
          </p:cNvPr>
          <p:cNvSpPr txBox="1">
            <a:spLocks noChangeArrowheads="1"/>
          </p:cNvSpPr>
          <p:nvPr/>
        </p:nvSpPr>
        <p:spPr bwMode="auto">
          <a:xfrm>
            <a:off x="12738100" y="698076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CL" altLang="es-HN" sz="8800">
              <a:solidFill>
                <a:schemeClr val="bg1"/>
              </a:solidFill>
              <a:latin typeface="Titillium WebThin"/>
              <a:ea typeface="Titillium WebLight"/>
              <a:cs typeface="Titillium WebLight"/>
            </a:endParaRPr>
          </a:p>
        </p:txBody>
      </p:sp>
      <p:sp>
        <p:nvSpPr>
          <p:cNvPr id="41987" name="Content Placeholder 11">
            <a:extLst>
              <a:ext uri="{FF2B5EF4-FFF2-40B4-BE49-F238E27FC236}">
                <a16:creationId xmlns:a16="http://schemas.microsoft.com/office/drawing/2014/main" id="{4691D18A-F609-4DE8-8C30-8142F182A836}"/>
              </a:ext>
            </a:extLst>
          </p:cNvPr>
          <p:cNvSpPr txBox="1">
            <a:spLocks noChangeArrowheads="1"/>
          </p:cNvSpPr>
          <p:nvPr/>
        </p:nvSpPr>
        <p:spPr bwMode="auto">
          <a:xfrm>
            <a:off x="809744" y="2816381"/>
            <a:ext cx="4833409"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es-HN" sz="4000" dirty="0">
                <a:solidFill>
                  <a:schemeClr val="bg1"/>
                </a:solidFill>
                <a:latin typeface="Avenir Next Medium" pitchFamily="34" charset="0"/>
                <a:cs typeface="Calibri" panose="020F0502020204030204" pitchFamily="34" charset="0"/>
              </a:rPr>
              <a:t>Recommendations</a:t>
            </a:r>
          </a:p>
        </p:txBody>
      </p:sp>
      <p:sp>
        <p:nvSpPr>
          <p:cNvPr id="41994" name="Marcador de número de diapositiva 6">
            <a:extLst>
              <a:ext uri="{FF2B5EF4-FFF2-40B4-BE49-F238E27FC236}">
                <a16:creationId xmlns:a16="http://schemas.microsoft.com/office/drawing/2014/main" id="{19F9430C-C659-40D0-8D03-E523F08D49D2}"/>
              </a:ext>
            </a:extLst>
          </p:cNvPr>
          <p:cNvSpPr txBox="1">
            <a:spLocks noChangeArrowheads="1"/>
          </p:cNvSpPr>
          <p:nvPr/>
        </p:nvSpPr>
        <p:spPr bwMode="auto">
          <a:xfrm>
            <a:off x="8536517" y="6371168"/>
            <a:ext cx="36576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8C6F095-0BE3-40B6-8F38-077457A22678}" type="slidenum">
              <a:rPr lang="es-CL" altLang="es-HN" sz="1200">
                <a:solidFill>
                  <a:schemeClr val="bg1"/>
                </a:solidFill>
                <a:latin typeface="Avenir Next" pitchFamily="34" charset="0"/>
              </a:rPr>
              <a:pPr algn="r" eaLnBrk="1" hangingPunct="1"/>
              <a:t>7</a:t>
            </a:fld>
            <a:endParaRPr lang="es-CL" altLang="es-HN" sz="1200">
              <a:solidFill>
                <a:schemeClr val="bg1"/>
              </a:solidFill>
              <a:latin typeface="Avenir Next" pitchFamily="34" charset="0"/>
            </a:endParaRPr>
          </a:p>
        </p:txBody>
      </p:sp>
      <p:sp>
        <p:nvSpPr>
          <p:cNvPr id="2" name="Rectángulo 20">
            <a:extLst>
              <a:ext uri="{FF2B5EF4-FFF2-40B4-BE49-F238E27FC236}">
                <a16:creationId xmlns:a16="http://schemas.microsoft.com/office/drawing/2014/main" id="{2245B513-2B34-32EF-0095-6B67C13F2FEC}"/>
              </a:ext>
            </a:extLst>
          </p:cNvPr>
          <p:cNvSpPr/>
          <p:nvPr/>
        </p:nvSpPr>
        <p:spPr>
          <a:xfrm>
            <a:off x="7010400" y="594556"/>
            <a:ext cx="4931042" cy="3139321"/>
          </a:xfrm>
          <a:prstGeom prst="rect">
            <a:avLst/>
          </a:prstGeom>
        </p:spPr>
        <p:txBody>
          <a:bodyPr wrap="square">
            <a:spAutoFit/>
          </a:bodyPr>
          <a:lstStyle/>
          <a:p>
            <a:pPr algn="just"/>
            <a:r>
              <a:rPr lang="en-US" sz="1800" dirty="0">
                <a:effectLst/>
                <a:latin typeface="Avenir Next LT Pro Demi" panose="020B0704020202020204" pitchFamily="34" charset="0"/>
                <a:ea typeface="Calibri" panose="020F0502020204030204" pitchFamily="34" charset="0"/>
                <a:cs typeface="Times New Roman" panose="02020603050405020304" pitchFamily="18" charset="0"/>
              </a:rPr>
              <a:t>The development of structured pilot programmes for Financial Institutions (FI) to close E&amp;S gaps in different regions around the world. </a:t>
            </a:r>
            <a:r>
              <a:rPr lang="en-US" dirty="0">
                <a:latin typeface="Avenir Next LT Pro" panose="020B0504020202020204" pitchFamily="34" charset="0"/>
                <a:cs typeface="Times New Roman" panose="02020603050405020304" pitchFamily="18" charset="0"/>
              </a:rPr>
              <a:t>The case of CABEI has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an accumulated disbursements of US$ 16,357.6 million and it is highly strategic to create capacity building in environmental and social risk management, both in its portfolio and within the institution, so to ensure the implementation of the Environmental and Social Risk Management System by every FI.</a:t>
            </a:r>
            <a:endParaRPr lang="es-ES" sz="1700" dirty="0">
              <a:latin typeface="Avenir Next LT Pro" panose="020B0504020202020204" pitchFamily="34" charset="0"/>
            </a:endParaRPr>
          </a:p>
        </p:txBody>
      </p:sp>
      <p:sp>
        <p:nvSpPr>
          <p:cNvPr id="3" name="Rectángulo 20">
            <a:extLst>
              <a:ext uri="{FF2B5EF4-FFF2-40B4-BE49-F238E27FC236}">
                <a16:creationId xmlns:a16="http://schemas.microsoft.com/office/drawing/2014/main" id="{739DACE0-D503-39E7-1897-541A136FB5D8}"/>
              </a:ext>
            </a:extLst>
          </p:cNvPr>
          <p:cNvSpPr/>
          <p:nvPr/>
        </p:nvSpPr>
        <p:spPr>
          <a:xfrm>
            <a:off x="7010400" y="3865366"/>
            <a:ext cx="4931042" cy="2308324"/>
          </a:xfrm>
          <a:prstGeom prst="rect">
            <a:avLst/>
          </a:prstGeom>
        </p:spPr>
        <p:txBody>
          <a:bodyPr wrap="square">
            <a:spAutoFit/>
          </a:bodyPr>
          <a:lstStyle/>
          <a:p>
            <a:pPr algn="just"/>
            <a:r>
              <a:rPr lang="en-US" dirty="0">
                <a:effectLst/>
                <a:latin typeface="Avenir Next LT Pro Demi" panose="020B0704020202020204" pitchFamily="34" charset="0"/>
                <a:ea typeface="Calibri" panose="020F0502020204030204" pitchFamily="34" charset="0"/>
                <a:cs typeface="Times New Roman" panose="02020603050405020304" pitchFamily="18" charset="0"/>
              </a:rPr>
              <a:t>It is recommended the implementation of  regional programmes aimed at the entire financial system. </a:t>
            </a:r>
            <a:r>
              <a:rPr lang="en-US" dirty="0">
                <a:latin typeface="Avenir Next LT Pro" panose="020B0504020202020204" pitchFamily="34" charset="0"/>
                <a:cs typeface="Times New Roman" panose="02020603050405020304" pitchFamily="18" charset="0"/>
              </a:rPr>
              <a:t>In the Central American region, it </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reports an accumulated credit of US$ 188,390.7 million. This programmes should go beyond capacity building, seeking to work with the regulators of each country in the region, private chambers, among others.</a:t>
            </a:r>
            <a:endParaRPr lang="es-ES" dirty="0">
              <a:latin typeface="Avenir Next LT Pro" panose="020B0504020202020204" pitchFamily="34" charset="0"/>
            </a:endParaRPr>
          </a:p>
        </p:txBody>
      </p:sp>
      <p:pic>
        <p:nvPicPr>
          <p:cNvPr id="7" name="Graphic 6" descr="Stop with solid fill">
            <a:extLst>
              <a:ext uri="{FF2B5EF4-FFF2-40B4-BE49-F238E27FC236}">
                <a16:creationId xmlns:a16="http://schemas.microsoft.com/office/drawing/2014/main" id="{E7501ACB-AA8F-4105-8B1D-AE070B254E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1649" y="594556"/>
            <a:ext cx="914400" cy="914400"/>
          </a:xfrm>
          <a:prstGeom prst="rect">
            <a:avLst/>
          </a:prstGeom>
        </p:spPr>
      </p:pic>
      <p:pic>
        <p:nvPicPr>
          <p:cNvPr id="8" name="Graphic 7" descr="Stop with solid fill">
            <a:extLst>
              <a:ext uri="{FF2B5EF4-FFF2-40B4-BE49-F238E27FC236}">
                <a16:creationId xmlns:a16="http://schemas.microsoft.com/office/drawing/2014/main" id="{969DCE11-2FE5-3AB5-7C9B-BD4C02B2F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3865366"/>
            <a:ext cx="914400" cy="914400"/>
          </a:xfrm>
          <a:prstGeom prst="rect">
            <a:avLst/>
          </a:prstGeom>
        </p:spPr>
      </p:pic>
    </p:spTree>
    <p:extLst>
      <p:ext uri="{BB962C8B-B14F-4D97-AF65-F5344CB8AC3E}">
        <p14:creationId xmlns:p14="http://schemas.microsoft.com/office/powerpoint/2010/main" val="384420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305861-C354-065C-4859-F9AA2C257CBF}"/>
              </a:ext>
            </a:extLst>
          </p:cNvPr>
          <p:cNvSpPr/>
          <p:nvPr/>
        </p:nvSpPr>
        <p:spPr>
          <a:xfrm>
            <a:off x="0" y="5969308"/>
            <a:ext cx="12192000" cy="898625"/>
          </a:xfrm>
          <a:prstGeom prst="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178AF12E-ED14-EFCA-189B-7FC00B4D64D1}"/>
              </a:ext>
            </a:extLst>
          </p:cNvPr>
          <p:cNvSpPr/>
          <p:nvPr/>
        </p:nvSpPr>
        <p:spPr>
          <a:xfrm>
            <a:off x="3584248" y="5326311"/>
            <a:ext cx="2871753" cy="578872"/>
          </a:xfrm>
          <a:prstGeom prst="chevron">
            <a:avLst/>
          </a:prstGeom>
          <a:solidFill>
            <a:srgbClr val="26B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hevron 25">
            <a:extLst>
              <a:ext uri="{FF2B5EF4-FFF2-40B4-BE49-F238E27FC236}">
                <a16:creationId xmlns:a16="http://schemas.microsoft.com/office/drawing/2014/main" id="{53E4E3E2-2373-0244-2AF9-717E9775D1A9}"/>
              </a:ext>
            </a:extLst>
          </p:cNvPr>
          <p:cNvSpPr/>
          <p:nvPr/>
        </p:nvSpPr>
        <p:spPr>
          <a:xfrm>
            <a:off x="6321259" y="5328108"/>
            <a:ext cx="2871753" cy="578872"/>
          </a:xfrm>
          <a:prstGeom prst="chevron">
            <a:avLst/>
          </a:prstGeom>
          <a:solidFill>
            <a:srgbClr val="26B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F1F57BA-7FDF-7809-E968-85D0C2AF49DA}"/>
              </a:ext>
            </a:extLst>
          </p:cNvPr>
          <p:cNvSpPr/>
          <p:nvPr/>
        </p:nvSpPr>
        <p:spPr>
          <a:xfrm>
            <a:off x="0" y="571859"/>
            <a:ext cx="12192000" cy="589380"/>
          </a:xfrm>
          <a:prstGeom prst="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19F36-3E60-B42C-7305-AB782E206ED7}"/>
              </a:ext>
            </a:extLst>
          </p:cNvPr>
          <p:cNvSpPr>
            <a:spLocks noGrp="1"/>
          </p:cNvSpPr>
          <p:nvPr>
            <p:ph type="title"/>
          </p:nvPr>
        </p:nvSpPr>
        <p:spPr>
          <a:xfrm>
            <a:off x="838200" y="49333"/>
            <a:ext cx="10515600" cy="589380"/>
          </a:xfrm>
        </p:spPr>
        <p:txBody>
          <a:bodyPr vert="horz" wrap="square" lIns="91440" tIns="45720" rIns="91440" bIns="45720" rtlCol="0" anchor="t">
            <a:noAutofit/>
          </a:bodyPr>
          <a:lstStyle/>
          <a:p>
            <a:pPr algn="ctr"/>
            <a:r>
              <a:rPr lang="en-US" sz="3200" b="1" spc="300" dirty="0">
                <a:solidFill>
                  <a:srgbClr val="004BCE"/>
                </a:solidFill>
                <a:latin typeface="Avenir Next LT Pro" panose="020B0504020202020204" pitchFamily="34" charset="0"/>
                <a:ea typeface="+mn-ea"/>
              </a:rPr>
              <a:t>Means to an End</a:t>
            </a:r>
          </a:p>
        </p:txBody>
      </p:sp>
      <p:pic>
        <p:nvPicPr>
          <p:cNvPr id="16" name="Picture 15">
            <a:extLst>
              <a:ext uri="{FF2B5EF4-FFF2-40B4-BE49-F238E27FC236}">
                <a16:creationId xmlns:a16="http://schemas.microsoft.com/office/drawing/2014/main" id="{BACEC990-02D7-2093-1C79-12D4B4E3A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256" y="2373149"/>
            <a:ext cx="5190065" cy="285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CuadroTexto">
            <a:extLst>
              <a:ext uri="{FF2B5EF4-FFF2-40B4-BE49-F238E27FC236}">
                <a16:creationId xmlns:a16="http://schemas.microsoft.com/office/drawing/2014/main" id="{91E6161C-E32C-6707-2CEB-1F550B8292C9}"/>
              </a:ext>
            </a:extLst>
          </p:cNvPr>
          <p:cNvSpPr txBox="1"/>
          <p:nvPr/>
        </p:nvSpPr>
        <p:spPr>
          <a:xfrm>
            <a:off x="3819876" y="5337422"/>
            <a:ext cx="2305664" cy="578882"/>
          </a:xfrm>
          <a:prstGeom prst="roundRect">
            <a:avLst/>
          </a:prstGeom>
          <a:noFill/>
          <a:ln>
            <a:noFill/>
          </a:ln>
          <a:effectLst/>
        </p:spPr>
        <p:txBody>
          <a:bodyPr wrap="square" anchor="ctr">
            <a:spAutoFit/>
          </a:bodyPr>
          <a:lstStyle/>
          <a:p>
            <a:pPr algn="ctr">
              <a:defRPr/>
            </a:pPr>
            <a:r>
              <a:rPr lang="en-US" sz="1400" dirty="0">
                <a:solidFill>
                  <a:schemeClr val="bg1"/>
                </a:solidFill>
                <a:latin typeface="Avenir Next LT Pro" panose="020B0504020202020204" pitchFamily="34" charset="0"/>
              </a:rPr>
              <a:t>What is the impact of (P) on (Y)?</a:t>
            </a:r>
            <a:endParaRPr lang="es-ES_tradnl" sz="1400" dirty="0">
              <a:solidFill>
                <a:schemeClr val="bg1"/>
              </a:solidFill>
              <a:latin typeface="Avenir Next LT Pro" panose="020B0504020202020204" pitchFamily="34" charset="0"/>
            </a:endParaRPr>
          </a:p>
        </p:txBody>
      </p:sp>
      <p:sp>
        <p:nvSpPr>
          <p:cNvPr id="23" name="4 Rectángulo redondeado">
            <a:extLst>
              <a:ext uri="{FF2B5EF4-FFF2-40B4-BE49-F238E27FC236}">
                <a16:creationId xmlns:a16="http://schemas.microsoft.com/office/drawing/2014/main" id="{B665E3AF-4B5F-5745-5FD2-D3A7A3AABEB1}"/>
              </a:ext>
            </a:extLst>
          </p:cNvPr>
          <p:cNvSpPr/>
          <p:nvPr/>
        </p:nvSpPr>
        <p:spPr>
          <a:xfrm>
            <a:off x="6553860" y="5456603"/>
            <a:ext cx="2406550" cy="340519"/>
          </a:xfrm>
          <a:prstGeom prst="roundRect">
            <a:avLst/>
          </a:prstGeom>
          <a:noFill/>
          <a:ln>
            <a:noFill/>
          </a:ln>
          <a:effectLst/>
        </p:spPr>
        <p:txBody>
          <a:bodyPr wrap="square">
            <a:spAutoFit/>
          </a:bodyPr>
          <a:lstStyle/>
          <a:p>
            <a:pPr algn="ctr">
              <a:defRPr/>
            </a:pPr>
            <a:r>
              <a:rPr lang="el-GR" sz="1400" dirty="0">
                <a:solidFill>
                  <a:schemeClr val="bg1"/>
                </a:solidFill>
                <a:latin typeface="Avenir Next LT Pro" panose="020B0504020202020204" pitchFamily="34" charset="0"/>
                <a:cs typeface="Arial" pitchFamily="34" charset="0"/>
              </a:rPr>
              <a:t>α</a:t>
            </a:r>
            <a:r>
              <a:rPr lang="en-US" sz="1400" dirty="0">
                <a:solidFill>
                  <a:schemeClr val="bg1"/>
                </a:solidFill>
                <a:latin typeface="Avenir Next LT Pro" panose="020B0504020202020204" pitchFamily="34" charset="0"/>
              </a:rPr>
              <a:t>= (Y | P=1)-(Y | P=0) </a:t>
            </a:r>
          </a:p>
        </p:txBody>
      </p:sp>
      <p:sp>
        <p:nvSpPr>
          <p:cNvPr id="4" name="Title 1">
            <a:extLst>
              <a:ext uri="{FF2B5EF4-FFF2-40B4-BE49-F238E27FC236}">
                <a16:creationId xmlns:a16="http://schemas.microsoft.com/office/drawing/2014/main" id="{0E1F24EC-CD8D-305A-E204-F192ADA5352B}"/>
              </a:ext>
            </a:extLst>
          </p:cNvPr>
          <p:cNvSpPr txBox="1">
            <a:spLocks/>
          </p:cNvSpPr>
          <p:nvPr/>
        </p:nvSpPr>
        <p:spPr>
          <a:xfrm>
            <a:off x="838200" y="609184"/>
            <a:ext cx="10515600" cy="589380"/>
          </a:xfr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spc="300" dirty="0">
                <a:solidFill>
                  <a:schemeClr val="bg1"/>
                </a:solidFill>
                <a:latin typeface="Avenir Next LT Pro" panose="020B0504020202020204" pitchFamily="34" charset="0"/>
                <a:ea typeface="+mn-ea"/>
              </a:rPr>
              <a:t>The regional evaluation of CABEI's intermediated credit: Costa Rica, El Salvador, Guatemala, Honduras and Nicaragua.</a:t>
            </a:r>
          </a:p>
        </p:txBody>
      </p:sp>
      <p:graphicFrame>
        <p:nvGraphicFramePr>
          <p:cNvPr id="7" name="Diagram 6">
            <a:extLst>
              <a:ext uri="{FF2B5EF4-FFF2-40B4-BE49-F238E27FC236}">
                <a16:creationId xmlns:a16="http://schemas.microsoft.com/office/drawing/2014/main" id="{0739F202-4E42-46EA-3669-B63F51A97E87}"/>
              </a:ext>
            </a:extLst>
          </p:cNvPr>
          <p:cNvGraphicFramePr/>
          <p:nvPr/>
        </p:nvGraphicFramePr>
        <p:xfrm>
          <a:off x="2032000" y="1314554"/>
          <a:ext cx="8128000" cy="68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a:extLst>
              <a:ext uri="{FF2B5EF4-FFF2-40B4-BE49-F238E27FC236}">
                <a16:creationId xmlns:a16="http://schemas.microsoft.com/office/drawing/2014/main" id="{5330C7F5-75DA-9F21-5163-4D63F9E14FA6}"/>
              </a:ext>
            </a:extLst>
          </p:cNvPr>
          <p:cNvSpPr txBox="1"/>
          <p:nvPr/>
        </p:nvSpPr>
        <p:spPr>
          <a:xfrm rot="16200000">
            <a:off x="3112652" y="3125630"/>
            <a:ext cx="1117600" cy="307777"/>
          </a:xfrm>
          <a:prstGeom prst="rect">
            <a:avLst/>
          </a:prstGeom>
          <a:solidFill>
            <a:schemeClr val="bg1"/>
          </a:solidFill>
          <a:ln>
            <a:noFill/>
          </a:ln>
        </p:spPr>
        <p:txBody>
          <a:bodyPr wrap="square" rtlCol="0">
            <a:spAutoFit/>
          </a:bodyPr>
          <a:lstStyle/>
          <a:p>
            <a:r>
              <a:rPr lang="en-US" sz="1400" dirty="0">
                <a:latin typeface="Avenir Next LT Pro" panose="020B0504020202020204" pitchFamily="34" charset="0"/>
              </a:rPr>
              <a:t>Results</a:t>
            </a:r>
          </a:p>
        </p:txBody>
      </p:sp>
      <p:sp>
        <p:nvSpPr>
          <p:cNvPr id="30" name="TextBox 29">
            <a:extLst>
              <a:ext uri="{FF2B5EF4-FFF2-40B4-BE49-F238E27FC236}">
                <a16:creationId xmlns:a16="http://schemas.microsoft.com/office/drawing/2014/main" id="{8296548C-37C7-9B23-6CE0-F33A49574984}"/>
              </a:ext>
            </a:extLst>
          </p:cNvPr>
          <p:cNvSpPr txBox="1"/>
          <p:nvPr/>
        </p:nvSpPr>
        <p:spPr>
          <a:xfrm>
            <a:off x="7952484" y="3114617"/>
            <a:ext cx="1117600" cy="307777"/>
          </a:xfrm>
          <a:prstGeom prst="rect">
            <a:avLst/>
          </a:prstGeom>
          <a:solidFill>
            <a:schemeClr val="bg1"/>
          </a:solidFill>
          <a:ln>
            <a:noFill/>
          </a:ln>
        </p:spPr>
        <p:txBody>
          <a:bodyPr wrap="square" rtlCol="0">
            <a:spAutoFit/>
          </a:bodyPr>
          <a:lstStyle/>
          <a:p>
            <a:r>
              <a:rPr lang="en-US" sz="1400" dirty="0">
                <a:latin typeface="Avenir Next LT Pro" panose="020B0504020202020204" pitchFamily="34" charset="0"/>
              </a:rPr>
              <a:t>Impact</a:t>
            </a:r>
          </a:p>
        </p:txBody>
      </p:sp>
      <p:sp>
        <p:nvSpPr>
          <p:cNvPr id="31" name="TextBox 30">
            <a:extLst>
              <a:ext uri="{FF2B5EF4-FFF2-40B4-BE49-F238E27FC236}">
                <a16:creationId xmlns:a16="http://schemas.microsoft.com/office/drawing/2014/main" id="{DE961487-84AE-456E-9241-239179F5FCD4}"/>
              </a:ext>
            </a:extLst>
          </p:cNvPr>
          <p:cNvSpPr txBox="1"/>
          <p:nvPr/>
        </p:nvSpPr>
        <p:spPr>
          <a:xfrm>
            <a:off x="8102662" y="4905317"/>
            <a:ext cx="1117600" cy="307777"/>
          </a:xfrm>
          <a:prstGeom prst="rect">
            <a:avLst/>
          </a:prstGeom>
          <a:solidFill>
            <a:schemeClr val="bg1"/>
          </a:solidFill>
          <a:ln>
            <a:noFill/>
          </a:ln>
        </p:spPr>
        <p:txBody>
          <a:bodyPr wrap="square" rtlCol="0">
            <a:spAutoFit/>
          </a:bodyPr>
          <a:lstStyle/>
          <a:p>
            <a:r>
              <a:rPr lang="es-HN" sz="1400" dirty="0">
                <a:latin typeface="Avenir Next LT Pro" panose="020B0504020202020204" pitchFamily="34" charset="0"/>
              </a:rPr>
              <a:t>Time</a:t>
            </a:r>
            <a:endParaRPr lang="en-US" sz="1400" dirty="0">
              <a:latin typeface="Avenir Next LT Pro" panose="020B0504020202020204" pitchFamily="34" charset="0"/>
            </a:endParaRPr>
          </a:p>
        </p:txBody>
      </p:sp>
      <p:sp>
        <p:nvSpPr>
          <p:cNvPr id="32" name="TextBox 31">
            <a:extLst>
              <a:ext uri="{FF2B5EF4-FFF2-40B4-BE49-F238E27FC236}">
                <a16:creationId xmlns:a16="http://schemas.microsoft.com/office/drawing/2014/main" id="{1635FE2D-D8CF-2B50-FFD6-B93B6B3B594C}"/>
              </a:ext>
            </a:extLst>
          </p:cNvPr>
          <p:cNvSpPr txBox="1"/>
          <p:nvPr/>
        </p:nvSpPr>
        <p:spPr>
          <a:xfrm rot="19800000">
            <a:off x="6299273" y="2960728"/>
            <a:ext cx="1230437" cy="307777"/>
          </a:xfrm>
          <a:prstGeom prst="rect">
            <a:avLst/>
          </a:prstGeom>
          <a:solidFill>
            <a:schemeClr val="bg1"/>
          </a:solidFill>
          <a:ln>
            <a:noFill/>
          </a:ln>
        </p:spPr>
        <p:txBody>
          <a:bodyPr wrap="square" rtlCol="0">
            <a:spAutoFit/>
          </a:bodyPr>
          <a:lstStyle/>
          <a:p>
            <a:r>
              <a:rPr lang="es-HN" sz="1400" dirty="0">
                <a:latin typeface="Avenir Next LT Pro" panose="020B0504020202020204" pitchFamily="34" charset="0"/>
              </a:rPr>
              <a:t>Beneficiaries</a:t>
            </a:r>
            <a:endParaRPr lang="en-US" sz="1400" dirty="0">
              <a:latin typeface="Avenir Next LT Pro" panose="020B0504020202020204" pitchFamily="34" charset="0"/>
            </a:endParaRPr>
          </a:p>
        </p:txBody>
      </p:sp>
      <p:sp>
        <p:nvSpPr>
          <p:cNvPr id="33" name="TextBox 32">
            <a:extLst>
              <a:ext uri="{FF2B5EF4-FFF2-40B4-BE49-F238E27FC236}">
                <a16:creationId xmlns:a16="http://schemas.microsoft.com/office/drawing/2014/main" id="{367E4535-6E37-DE5E-3811-11AC82926FD0}"/>
              </a:ext>
            </a:extLst>
          </p:cNvPr>
          <p:cNvSpPr txBox="1"/>
          <p:nvPr/>
        </p:nvSpPr>
        <p:spPr>
          <a:xfrm rot="20649007">
            <a:off x="6582282" y="3912417"/>
            <a:ext cx="1532074" cy="307777"/>
          </a:xfrm>
          <a:prstGeom prst="rect">
            <a:avLst/>
          </a:prstGeom>
          <a:solidFill>
            <a:schemeClr val="bg1"/>
          </a:solidFill>
          <a:ln>
            <a:noFill/>
          </a:ln>
        </p:spPr>
        <p:txBody>
          <a:bodyPr wrap="square" rtlCol="0">
            <a:spAutoFit/>
          </a:bodyPr>
          <a:lstStyle/>
          <a:p>
            <a:r>
              <a:rPr lang="es-HN" sz="1400" dirty="0">
                <a:latin typeface="Avenir Next LT Pro" panose="020B0504020202020204" pitchFamily="34" charset="0"/>
              </a:rPr>
              <a:t>Control</a:t>
            </a:r>
            <a:r>
              <a:rPr lang="en-US" sz="1400" dirty="0">
                <a:latin typeface="Avenir Next LT Pro" panose="020B0504020202020204" pitchFamily="34" charset="0"/>
              </a:rPr>
              <a:t> Group</a:t>
            </a:r>
          </a:p>
        </p:txBody>
      </p:sp>
      <p:sp>
        <p:nvSpPr>
          <p:cNvPr id="34" name="TextBox 33">
            <a:extLst>
              <a:ext uri="{FF2B5EF4-FFF2-40B4-BE49-F238E27FC236}">
                <a16:creationId xmlns:a16="http://schemas.microsoft.com/office/drawing/2014/main" id="{4F8A9F09-ECB1-F4B2-56F8-A9CC1906A7DE}"/>
              </a:ext>
            </a:extLst>
          </p:cNvPr>
          <p:cNvSpPr txBox="1"/>
          <p:nvPr/>
        </p:nvSpPr>
        <p:spPr>
          <a:xfrm>
            <a:off x="6321259" y="2246966"/>
            <a:ext cx="1707173" cy="430887"/>
          </a:xfrm>
          <a:prstGeom prst="rect">
            <a:avLst/>
          </a:prstGeom>
          <a:solidFill>
            <a:srgbClr val="00B050"/>
          </a:solidFill>
          <a:ln>
            <a:noFill/>
          </a:ln>
        </p:spPr>
        <p:txBody>
          <a:bodyPr wrap="square" rtlCol="0">
            <a:spAutoFit/>
          </a:bodyPr>
          <a:lstStyle/>
          <a:p>
            <a:pPr algn="ctr"/>
            <a:endParaRPr lang="es-HN" sz="1050" dirty="0">
              <a:solidFill>
                <a:schemeClr val="bg1"/>
              </a:solidFill>
              <a:latin typeface="Avenir Next LT Pro" panose="020B0504020202020204" pitchFamily="34" charset="0"/>
            </a:endParaRPr>
          </a:p>
          <a:p>
            <a:pPr algn="ctr"/>
            <a:endParaRPr lang="es-HN" sz="1050"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550D38B3-9CF9-E4E6-9476-19A5392EC474}"/>
              </a:ext>
            </a:extLst>
          </p:cNvPr>
          <p:cNvSpPr txBox="1"/>
          <p:nvPr/>
        </p:nvSpPr>
        <p:spPr>
          <a:xfrm>
            <a:off x="274390" y="6263314"/>
            <a:ext cx="11638210" cy="369332"/>
          </a:xfrm>
          <a:prstGeom prst="rect">
            <a:avLst/>
          </a:prstGeom>
          <a:noFill/>
        </p:spPr>
        <p:txBody>
          <a:bodyPr wrap="square">
            <a:spAutoFit/>
          </a:bodyPr>
          <a:lstStyle/>
          <a:p>
            <a:pPr algn="ctr"/>
            <a:r>
              <a:rPr lang="en-US" dirty="0">
                <a:solidFill>
                  <a:schemeClr val="bg1"/>
                </a:solidFill>
                <a:latin typeface="Avenir Next LT Pro" panose="020B0504020202020204" pitchFamily="34" charset="0"/>
              </a:rPr>
              <a:t>It’s important to look at the impacts and prospect green portfolios.</a:t>
            </a:r>
          </a:p>
        </p:txBody>
      </p:sp>
      <p:pic>
        <p:nvPicPr>
          <p:cNvPr id="14" name="Picture 13" descr="A white text on a black background&#10;&#10;Description automatically generated">
            <a:extLst>
              <a:ext uri="{FF2B5EF4-FFF2-40B4-BE49-F238E27FC236}">
                <a16:creationId xmlns:a16="http://schemas.microsoft.com/office/drawing/2014/main" id="{90356F71-BF94-7A84-B9B2-3B99DA2D45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243" y="2274161"/>
            <a:ext cx="1467952" cy="438368"/>
          </a:xfrm>
          <a:prstGeom prst="rect">
            <a:avLst/>
          </a:prstGeom>
        </p:spPr>
      </p:pic>
    </p:spTree>
    <p:extLst>
      <p:ext uri="{BB962C8B-B14F-4D97-AF65-F5344CB8AC3E}">
        <p14:creationId xmlns:p14="http://schemas.microsoft.com/office/powerpoint/2010/main" val="281411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927D-38E7-417B-8712-5DF6A28BDD2B}"/>
              </a:ext>
            </a:extLst>
          </p:cNvPr>
          <p:cNvSpPr>
            <a:spLocks noGrp="1"/>
          </p:cNvSpPr>
          <p:nvPr>
            <p:ph type="title"/>
          </p:nvPr>
        </p:nvSpPr>
        <p:spPr/>
        <p:txBody>
          <a:bodyPr/>
          <a:lstStyle/>
          <a:p>
            <a:r>
              <a:rPr lang="es-HN" dirty="0"/>
              <a:t> 		</a:t>
            </a:r>
            <a:endParaRPr lang="en-US" dirty="0"/>
          </a:p>
        </p:txBody>
      </p:sp>
      <p:grpSp>
        <p:nvGrpSpPr>
          <p:cNvPr id="12" name="Group 11">
            <a:extLst>
              <a:ext uri="{FF2B5EF4-FFF2-40B4-BE49-F238E27FC236}">
                <a16:creationId xmlns:a16="http://schemas.microsoft.com/office/drawing/2014/main" id="{E5B0DC04-6A14-3E87-67AC-B244111F1391}"/>
              </a:ext>
            </a:extLst>
          </p:cNvPr>
          <p:cNvGrpSpPr/>
          <p:nvPr/>
        </p:nvGrpSpPr>
        <p:grpSpPr>
          <a:xfrm>
            <a:off x="7035225" y="1631358"/>
            <a:ext cx="5047630" cy="4411509"/>
            <a:chOff x="469242" y="1383367"/>
            <a:chExt cx="5047630" cy="4411509"/>
          </a:xfrm>
        </p:grpSpPr>
        <p:pic>
          <p:nvPicPr>
            <p:cNvPr id="44" name="Picture 43">
              <a:extLst>
                <a:ext uri="{FF2B5EF4-FFF2-40B4-BE49-F238E27FC236}">
                  <a16:creationId xmlns:a16="http://schemas.microsoft.com/office/drawing/2014/main" id="{5B7749F2-B97D-44E0-96A7-42B9407F5B09}"/>
                </a:ext>
              </a:extLst>
            </p:cNvPr>
            <p:cNvPicPr>
              <a:picLocks noChangeAspect="1"/>
            </p:cNvPicPr>
            <p:nvPr/>
          </p:nvPicPr>
          <p:blipFill>
            <a:blip r:embed="rId3"/>
            <a:stretch>
              <a:fillRect/>
            </a:stretch>
          </p:blipFill>
          <p:spPr>
            <a:xfrm>
              <a:off x="469242" y="1383367"/>
              <a:ext cx="5047630" cy="4411509"/>
            </a:xfrm>
            <a:prstGeom prst="rect">
              <a:avLst/>
            </a:prstGeom>
          </p:spPr>
        </p:pic>
        <p:sp>
          <p:nvSpPr>
            <p:cNvPr id="9" name="TextBox 8">
              <a:extLst>
                <a:ext uri="{FF2B5EF4-FFF2-40B4-BE49-F238E27FC236}">
                  <a16:creationId xmlns:a16="http://schemas.microsoft.com/office/drawing/2014/main" id="{6695BD5E-8739-2CDE-36D8-8910E500A072}"/>
                </a:ext>
              </a:extLst>
            </p:cNvPr>
            <p:cNvSpPr txBox="1"/>
            <p:nvPr/>
          </p:nvSpPr>
          <p:spPr>
            <a:xfrm>
              <a:off x="543099" y="5091551"/>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11" name="TextBox 10">
              <a:extLst>
                <a:ext uri="{FF2B5EF4-FFF2-40B4-BE49-F238E27FC236}">
                  <a16:creationId xmlns:a16="http://schemas.microsoft.com/office/drawing/2014/main" id="{37E2145E-CA13-4BAA-2FBB-92546B28DA18}"/>
                </a:ext>
              </a:extLst>
            </p:cNvPr>
            <p:cNvSpPr txBox="1"/>
            <p:nvPr/>
          </p:nvSpPr>
          <p:spPr>
            <a:xfrm>
              <a:off x="803239" y="5387021"/>
              <a:ext cx="2569957"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L</a:t>
              </a:r>
              <a:r>
                <a:rPr lang="en-US" sz="1200" b="0" i="0" dirty="0">
                  <a:solidFill>
                    <a:srgbClr val="3C4043"/>
                  </a:solidFill>
                  <a:effectLst/>
                  <a:latin typeface="Avenir Next LT Pro" panose="020B0504020202020204" pitchFamily="34" charset="0"/>
                </a:rPr>
                <a:t>ess than $500.0</a:t>
              </a:r>
              <a:endParaRPr lang="en-US" sz="1200" dirty="0"/>
            </a:p>
          </p:txBody>
        </p:sp>
      </p:grpSp>
      <p:grpSp>
        <p:nvGrpSpPr>
          <p:cNvPr id="20" name="Group 19">
            <a:extLst>
              <a:ext uri="{FF2B5EF4-FFF2-40B4-BE49-F238E27FC236}">
                <a16:creationId xmlns:a16="http://schemas.microsoft.com/office/drawing/2014/main" id="{69EB8DE0-BEE0-FDBF-67FE-61DF1AD9F0F3}"/>
              </a:ext>
            </a:extLst>
          </p:cNvPr>
          <p:cNvGrpSpPr/>
          <p:nvPr/>
        </p:nvGrpSpPr>
        <p:grpSpPr>
          <a:xfrm>
            <a:off x="7080861" y="1547165"/>
            <a:ext cx="4953461" cy="4469792"/>
            <a:chOff x="2902266" y="1743262"/>
            <a:chExt cx="4953461" cy="4469792"/>
          </a:xfrm>
        </p:grpSpPr>
        <p:pic>
          <p:nvPicPr>
            <p:cNvPr id="45" name="Picture 44">
              <a:extLst>
                <a:ext uri="{FF2B5EF4-FFF2-40B4-BE49-F238E27FC236}">
                  <a16:creationId xmlns:a16="http://schemas.microsoft.com/office/drawing/2014/main" id="{972CC70E-3685-4534-A760-A7C7B9BE49EE}"/>
                </a:ext>
              </a:extLst>
            </p:cNvPr>
            <p:cNvPicPr>
              <a:picLocks noChangeAspect="1"/>
            </p:cNvPicPr>
            <p:nvPr/>
          </p:nvPicPr>
          <p:blipFill>
            <a:blip r:embed="rId4"/>
            <a:stretch>
              <a:fillRect/>
            </a:stretch>
          </p:blipFill>
          <p:spPr>
            <a:xfrm>
              <a:off x="2902266" y="1743262"/>
              <a:ext cx="4953461" cy="4469792"/>
            </a:xfrm>
            <a:prstGeom prst="rect">
              <a:avLst/>
            </a:prstGeom>
          </p:spPr>
        </p:pic>
        <p:sp>
          <p:nvSpPr>
            <p:cNvPr id="18" name="TextBox 17">
              <a:extLst>
                <a:ext uri="{FF2B5EF4-FFF2-40B4-BE49-F238E27FC236}">
                  <a16:creationId xmlns:a16="http://schemas.microsoft.com/office/drawing/2014/main" id="{7A359556-1D1A-C75D-FC01-7DC0F58CF9E4}"/>
                </a:ext>
              </a:extLst>
            </p:cNvPr>
            <p:cNvSpPr txBox="1"/>
            <p:nvPr/>
          </p:nvSpPr>
          <p:spPr>
            <a:xfrm>
              <a:off x="2993297" y="5477720"/>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19" name="TextBox 18">
              <a:extLst>
                <a:ext uri="{FF2B5EF4-FFF2-40B4-BE49-F238E27FC236}">
                  <a16:creationId xmlns:a16="http://schemas.microsoft.com/office/drawing/2014/main" id="{8C67ECDA-9EDD-9833-E250-25189989919D}"/>
                </a:ext>
              </a:extLst>
            </p:cNvPr>
            <p:cNvSpPr txBox="1"/>
            <p:nvPr/>
          </p:nvSpPr>
          <p:spPr>
            <a:xfrm>
              <a:off x="3253437" y="5806241"/>
              <a:ext cx="2929578"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Between $500.0 and $1,000.0</a:t>
              </a:r>
              <a:endParaRPr lang="en-US" sz="1200" dirty="0"/>
            </a:p>
          </p:txBody>
        </p:sp>
      </p:grpSp>
      <p:grpSp>
        <p:nvGrpSpPr>
          <p:cNvPr id="23" name="Group 22">
            <a:extLst>
              <a:ext uri="{FF2B5EF4-FFF2-40B4-BE49-F238E27FC236}">
                <a16:creationId xmlns:a16="http://schemas.microsoft.com/office/drawing/2014/main" id="{7879F8BD-C47C-975B-4096-900357783842}"/>
              </a:ext>
            </a:extLst>
          </p:cNvPr>
          <p:cNvGrpSpPr/>
          <p:nvPr/>
        </p:nvGrpSpPr>
        <p:grpSpPr>
          <a:xfrm>
            <a:off x="7111240" y="1631358"/>
            <a:ext cx="4953461" cy="4340301"/>
            <a:chOff x="6148055" y="1517123"/>
            <a:chExt cx="4953461" cy="4340301"/>
          </a:xfrm>
        </p:grpSpPr>
        <p:pic>
          <p:nvPicPr>
            <p:cNvPr id="46" name="Picture 45">
              <a:extLst>
                <a:ext uri="{FF2B5EF4-FFF2-40B4-BE49-F238E27FC236}">
                  <a16:creationId xmlns:a16="http://schemas.microsoft.com/office/drawing/2014/main" id="{2C368E5A-452A-400C-9F59-15EC0B7E86D1}"/>
                </a:ext>
              </a:extLst>
            </p:cNvPr>
            <p:cNvPicPr>
              <a:picLocks noChangeAspect="1"/>
            </p:cNvPicPr>
            <p:nvPr/>
          </p:nvPicPr>
          <p:blipFill>
            <a:blip r:embed="rId5"/>
            <a:stretch>
              <a:fillRect/>
            </a:stretch>
          </p:blipFill>
          <p:spPr>
            <a:xfrm>
              <a:off x="6148055" y="1517123"/>
              <a:ext cx="4953461" cy="4340301"/>
            </a:xfrm>
            <a:prstGeom prst="rect">
              <a:avLst/>
            </a:prstGeom>
          </p:spPr>
        </p:pic>
        <p:sp>
          <p:nvSpPr>
            <p:cNvPr id="21" name="TextBox 20">
              <a:extLst>
                <a:ext uri="{FF2B5EF4-FFF2-40B4-BE49-F238E27FC236}">
                  <a16:creationId xmlns:a16="http://schemas.microsoft.com/office/drawing/2014/main" id="{336EF2B3-6577-B98C-841C-3D003DD527A1}"/>
                </a:ext>
              </a:extLst>
            </p:cNvPr>
            <p:cNvSpPr txBox="1"/>
            <p:nvPr/>
          </p:nvSpPr>
          <p:spPr>
            <a:xfrm>
              <a:off x="6246271" y="5095702"/>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22" name="TextBox 21">
              <a:extLst>
                <a:ext uri="{FF2B5EF4-FFF2-40B4-BE49-F238E27FC236}">
                  <a16:creationId xmlns:a16="http://schemas.microsoft.com/office/drawing/2014/main" id="{3EF32666-6450-BF04-F533-F1AF908E0B3B}"/>
                </a:ext>
              </a:extLst>
            </p:cNvPr>
            <p:cNvSpPr txBox="1"/>
            <p:nvPr/>
          </p:nvSpPr>
          <p:spPr>
            <a:xfrm>
              <a:off x="6506411" y="5424223"/>
              <a:ext cx="2929578"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Between $1,000.0 and $2,000.0</a:t>
              </a:r>
              <a:endParaRPr lang="en-US" sz="1200" dirty="0"/>
            </a:p>
          </p:txBody>
        </p:sp>
      </p:grpSp>
      <p:grpSp>
        <p:nvGrpSpPr>
          <p:cNvPr id="26" name="Group 25">
            <a:extLst>
              <a:ext uri="{FF2B5EF4-FFF2-40B4-BE49-F238E27FC236}">
                <a16:creationId xmlns:a16="http://schemas.microsoft.com/office/drawing/2014/main" id="{066A6A35-BE6B-AEDB-C13D-7A82740733DD}"/>
              </a:ext>
            </a:extLst>
          </p:cNvPr>
          <p:cNvGrpSpPr/>
          <p:nvPr/>
        </p:nvGrpSpPr>
        <p:grpSpPr>
          <a:xfrm>
            <a:off x="7232062" y="1591681"/>
            <a:ext cx="4757214" cy="4320330"/>
            <a:chOff x="6325161" y="1401291"/>
            <a:chExt cx="4757214" cy="4320330"/>
          </a:xfrm>
        </p:grpSpPr>
        <p:pic>
          <p:nvPicPr>
            <p:cNvPr id="47" name="Picture 46">
              <a:extLst>
                <a:ext uri="{FF2B5EF4-FFF2-40B4-BE49-F238E27FC236}">
                  <a16:creationId xmlns:a16="http://schemas.microsoft.com/office/drawing/2014/main" id="{952EBC6C-4B17-46CD-9FB4-1BCC95B4DB6C}"/>
                </a:ext>
              </a:extLst>
            </p:cNvPr>
            <p:cNvPicPr>
              <a:picLocks noChangeAspect="1"/>
            </p:cNvPicPr>
            <p:nvPr/>
          </p:nvPicPr>
          <p:blipFill>
            <a:blip r:embed="rId6"/>
            <a:stretch>
              <a:fillRect/>
            </a:stretch>
          </p:blipFill>
          <p:spPr>
            <a:xfrm>
              <a:off x="6325161" y="1401291"/>
              <a:ext cx="4757214" cy="4320330"/>
            </a:xfrm>
            <a:prstGeom prst="rect">
              <a:avLst/>
            </a:prstGeom>
          </p:spPr>
        </p:pic>
        <p:sp>
          <p:nvSpPr>
            <p:cNvPr id="24" name="TextBox 23">
              <a:extLst>
                <a:ext uri="{FF2B5EF4-FFF2-40B4-BE49-F238E27FC236}">
                  <a16:creationId xmlns:a16="http://schemas.microsoft.com/office/drawing/2014/main" id="{90AA9C0C-2E6F-956D-A0D3-1C4E31FCE9BB}"/>
                </a:ext>
              </a:extLst>
            </p:cNvPr>
            <p:cNvSpPr txBox="1"/>
            <p:nvPr/>
          </p:nvSpPr>
          <p:spPr>
            <a:xfrm>
              <a:off x="6425662" y="5060304"/>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25" name="TextBox 24">
              <a:extLst>
                <a:ext uri="{FF2B5EF4-FFF2-40B4-BE49-F238E27FC236}">
                  <a16:creationId xmlns:a16="http://schemas.microsoft.com/office/drawing/2014/main" id="{0AACA58A-206C-6EFC-73D4-5A46ACFE3E51}"/>
                </a:ext>
              </a:extLst>
            </p:cNvPr>
            <p:cNvSpPr txBox="1"/>
            <p:nvPr/>
          </p:nvSpPr>
          <p:spPr>
            <a:xfrm>
              <a:off x="6685802" y="5388825"/>
              <a:ext cx="2929578"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Between $2,000.0 and $5,000.0</a:t>
              </a:r>
              <a:endParaRPr lang="en-US" sz="1200" dirty="0"/>
            </a:p>
          </p:txBody>
        </p:sp>
      </p:grpSp>
      <p:grpSp>
        <p:nvGrpSpPr>
          <p:cNvPr id="29" name="Group 28">
            <a:extLst>
              <a:ext uri="{FF2B5EF4-FFF2-40B4-BE49-F238E27FC236}">
                <a16:creationId xmlns:a16="http://schemas.microsoft.com/office/drawing/2014/main" id="{0A16B74A-955E-2B70-C108-8F54258229A1}"/>
              </a:ext>
            </a:extLst>
          </p:cNvPr>
          <p:cNvGrpSpPr/>
          <p:nvPr/>
        </p:nvGrpSpPr>
        <p:grpSpPr>
          <a:xfrm>
            <a:off x="7226327" y="1625552"/>
            <a:ext cx="4943150" cy="4286459"/>
            <a:chOff x="5926527" y="1713616"/>
            <a:chExt cx="4943150" cy="4286459"/>
          </a:xfrm>
        </p:grpSpPr>
        <p:pic>
          <p:nvPicPr>
            <p:cNvPr id="48" name="Picture 47">
              <a:extLst>
                <a:ext uri="{FF2B5EF4-FFF2-40B4-BE49-F238E27FC236}">
                  <a16:creationId xmlns:a16="http://schemas.microsoft.com/office/drawing/2014/main" id="{A5098432-A86E-49B2-BAC5-9D64D75C5A4C}"/>
                </a:ext>
              </a:extLst>
            </p:cNvPr>
            <p:cNvPicPr>
              <a:picLocks noChangeAspect="1"/>
            </p:cNvPicPr>
            <p:nvPr/>
          </p:nvPicPr>
          <p:blipFill>
            <a:blip r:embed="rId7"/>
            <a:stretch>
              <a:fillRect/>
            </a:stretch>
          </p:blipFill>
          <p:spPr>
            <a:xfrm>
              <a:off x="5926527" y="1713616"/>
              <a:ext cx="4943150" cy="4286459"/>
            </a:xfrm>
            <a:prstGeom prst="rect">
              <a:avLst/>
            </a:prstGeom>
          </p:spPr>
        </p:pic>
        <p:sp>
          <p:nvSpPr>
            <p:cNvPr id="27" name="TextBox 26">
              <a:extLst>
                <a:ext uri="{FF2B5EF4-FFF2-40B4-BE49-F238E27FC236}">
                  <a16:creationId xmlns:a16="http://schemas.microsoft.com/office/drawing/2014/main" id="{91E17C82-4F8C-6112-E91F-C1683D79E200}"/>
                </a:ext>
              </a:extLst>
            </p:cNvPr>
            <p:cNvSpPr txBox="1"/>
            <p:nvPr/>
          </p:nvSpPr>
          <p:spPr>
            <a:xfrm>
              <a:off x="6032763" y="5307468"/>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28" name="TextBox 27">
              <a:extLst>
                <a:ext uri="{FF2B5EF4-FFF2-40B4-BE49-F238E27FC236}">
                  <a16:creationId xmlns:a16="http://schemas.microsoft.com/office/drawing/2014/main" id="{916D0F4D-8CD1-DBEB-8B49-018D283A2E83}"/>
                </a:ext>
              </a:extLst>
            </p:cNvPr>
            <p:cNvSpPr txBox="1"/>
            <p:nvPr/>
          </p:nvSpPr>
          <p:spPr>
            <a:xfrm>
              <a:off x="6306700" y="5629308"/>
              <a:ext cx="2929578"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Between $5,000.0 and $10,000.0</a:t>
              </a:r>
              <a:endParaRPr lang="en-US" sz="1200" dirty="0"/>
            </a:p>
          </p:txBody>
        </p:sp>
      </p:grpSp>
      <p:grpSp>
        <p:nvGrpSpPr>
          <p:cNvPr id="32" name="Group 31">
            <a:extLst>
              <a:ext uri="{FF2B5EF4-FFF2-40B4-BE49-F238E27FC236}">
                <a16:creationId xmlns:a16="http://schemas.microsoft.com/office/drawing/2014/main" id="{07BE8255-52BA-6A6B-FD39-FA7B174D2357}"/>
              </a:ext>
            </a:extLst>
          </p:cNvPr>
          <p:cNvGrpSpPr/>
          <p:nvPr/>
        </p:nvGrpSpPr>
        <p:grpSpPr>
          <a:xfrm>
            <a:off x="7298392" y="1577541"/>
            <a:ext cx="4893608" cy="4340302"/>
            <a:chOff x="6323032" y="1541612"/>
            <a:chExt cx="4893608" cy="4340302"/>
          </a:xfrm>
        </p:grpSpPr>
        <p:pic>
          <p:nvPicPr>
            <p:cNvPr id="49" name="Picture 48">
              <a:extLst>
                <a:ext uri="{FF2B5EF4-FFF2-40B4-BE49-F238E27FC236}">
                  <a16:creationId xmlns:a16="http://schemas.microsoft.com/office/drawing/2014/main" id="{58085684-3BBF-4D8F-939D-9CD545ED6CA4}"/>
                </a:ext>
              </a:extLst>
            </p:cNvPr>
            <p:cNvPicPr>
              <a:picLocks noChangeAspect="1"/>
            </p:cNvPicPr>
            <p:nvPr/>
          </p:nvPicPr>
          <p:blipFill>
            <a:blip r:embed="rId8"/>
            <a:stretch>
              <a:fillRect/>
            </a:stretch>
          </p:blipFill>
          <p:spPr>
            <a:xfrm>
              <a:off x="6323032" y="1541612"/>
              <a:ext cx="4893608" cy="4340302"/>
            </a:xfrm>
            <a:prstGeom prst="rect">
              <a:avLst/>
            </a:prstGeom>
          </p:spPr>
        </p:pic>
        <p:sp>
          <p:nvSpPr>
            <p:cNvPr id="30" name="TextBox 29">
              <a:extLst>
                <a:ext uri="{FF2B5EF4-FFF2-40B4-BE49-F238E27FC236}">
                  <a16:creationId xmlns:a16="http://schemas.microsoft.com/office/drawing/2014/main" id="{EB3D968D-E620-C5DF-5906-62CE255FF073}"/>
                </a:ext>
              </a:extLst>
            </p:cNvPr>
            <p:cNvSpPr txBox="1"/>
            <p:nvPr/>
          </p:nvSpPr>
          <p:spPr>
            <a:xfrm>
              <a:off x="6370799" y="5108501"/>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sp>
          <p:nvSpPr>
            <p:cNvPr id="31" name="TextBox 30">
              <a:extLst>
                <a:ext uri="{FF2B5EF4-FFF2-40B4-BE49-F238E27FC236}">
                  <a16:creationId xmlns:a16="http://schemas.microsoft.com/office/drawing/2014/main" id="{3AF29744-59FB-0AF8-A713-59C8AD7FE269}"/>
                </a:ext>
              </a:extLst>
            </p:cNvPr>
            <p:cNvSpPr txBox="1"/>
            <p:nvPr/>
          </p:nvSpPr>
          <p:spPr>
            <a:xfrm>
              <a:off x="6729671" y="5442484"/>
              <a:ext cx="2929578" cy="276999"/>
            </a:xfrm>
            <a:prstGeom prst="rect">
              <a:avLst/>
            </a:prstGeom>
            <a:solidFill>
              <a:schemeClr val="bg1"/>
            </a:solidFill>
          </p:spPr>
          <p:txBody>
            <a:bodyPr wrap="square">
              <a:spAutoFit/>
            </a:bodyPr>
            <a:lstStyle/>
            <a:p>
              <a:r>
                <a:rPr lang="en-US" sz="1200" dirty="0">
                  <a:solidFill>
                    <a:srgbClr val="3C4043"/>
                  </a:solidFill>
                  <a:latin typeface="Avenir Next LT Pro" panose="020B0504020202020204" pitchFamily="34" charset="0"/>
                </a:rPr>
                <a:t>Greater than $10,000.0</a:t>
              </a:r>
              <a:endParaRPr lang="en-US" sz="1200" dirty="0"/>
            </a:p>
          </p:txBody>
        </p:sp>
      </p:grpSp>
      <p:grpSp>
        <p:nvGrpSpPr>
          <p:cNvPr id="35" name="Group 34">
            <a:extLst>
              <a:ext uri="{FF2B5EF4-FFF2-40B4-BE49-F238E27FC236}">
                <a16:creationId xmlns:a16="http://schemas.microsoft.com/office/drawing/2014/main" id="{8173A5C9-C3A2-9569-AE91-ACA2B1F52F84}"/>
              </a:ext>
            </a:extLst>
          </p:cNvPr>
          <p:cNvGrpSpPr/>
          <p:nvPr/>
        </p:nvGrpSpPr>
        <p:grpSpPr>
          <a:xfrm>
            <a:off x="7183529" y="1377046"/>
            <a:ext cx="4781579" cy="4665821"/>
            <a:chOff x="7227031" y="982341"/>
            <a:chExt cx="4781579" cy="4665821"/>
          </a:xfrm>
        </p:grpSpPr>
        <p:pic>
          <p:nvPicPr>
            <p:cNvPr id="50" name="Picture 49">
              <a:extLst>
                <a:ext uri="{FF2B5EF4-FFF2-40B4-BE49-F238E27FC236}">
                  <a16:creationId xmlns:a16="http://schemas.microsoft.com/office/drawing/2014/main" id="{EBFE84BE-464F-465B-B3B4-5C10E7224827}"/>
                </a:ext>
              </a:extLst>
            </p:cNvPr>
            <p:cNvPicPr>
              <a:picLocks noChangeAspect="1"/>
            </p:cNvPicPr>
            <p:nvPr/>
          </p:nvPicPr>
          <p:blipFill>
            <a:blip r:embed="rId9"/>
            <a:stretch>
              <a:fillRect/>
            </a:stretch>
          </p:blipFill>
          <p:spPr>
            <a:xfrm>
              <a:off x="7272077" y="982341"/>
              <a:ext cx="4736533" cy="4665821"/>
            </a:xfrm>
            <a:prstGeom prst="rect">
              <a:avLst/>
            </a:prstGeom>
          </p:spPr>
        </p:pic>
        <p:sp>
          <p:nvSpPr>
            <p:cNvPr id="34" name="TextBox 33">
              <a:extLst>
                <a:ext uri="{FF2B5EF4-FFF2-40B4-BE49-F238E27FC236}">
                  <a16:creationId xmlns:a16="http://schemas.microsoft.com/office/drawing/2014/main" id="{61EE11D6-DA81-5962-246E-31BD9B7E9524}"/>
                </a:ext>
              </a:extLst>
            </p:cNvPr>
            <p:cNvSpPr txBox="1"/>
            <p:nvPr/>
          </p:nvSpPr>
          <p:spPr>
            <a:xfrm>
              <a:off x="7522311" y="4232793"/>
              <a:ext cx="2929578" cy="1392689"/>
            </a:xfrm>
            <a:prstGeom prst="rect">
              <a:avLst/>
            </a:prstGeom>
            <a:solidFill>
              <a:schemeClr val="bg1"/>
            </a:solidFill>
          </p:spPr>
          <p:txBody>
            <a:bodyPr wrap="square">
              <a:spAutoFit/>
            </a:bodyPr>
            <a:lstStyle/>
            <a:p>
              <a:pPr>
                <a:spcAft>
                  <a:spcPts val="300"/>
                </a:spcAft>
              </a:pPr>
              <a:r>
                <a:rPr lang="en-US" sz="1200" dirty="0">
                  <a:solidFill>
                    <a:srgbClr val="3C4043"/>
                  </a:solidFill>
                  <a:latin typeface="Avenir Next LT Pro" panose="020B0504020202020204" pitchFamily="34" charset="0"/>
                </a:rPr>
                <a:t>Less than $500.0</a:t>
              </a:r>
            </a:p>
            <a:p>
              <a:pPr>
                <a:spcAft>
                  <a:spcPts val="300"/>
                </a:spcAft>
              </a:pPr>
              <a:r>
                <a:rPr lang="en-US" sz="1200" dirty="0">
                  <a:solidFill>
                    <a:srgbClr val="3C4043"/>
                  </a:solidFill>
                  <a:latin typeface="Avenir Next LT Pro" panose="020B0504020202020204" pitchFamily="34" charset="0"/>
                </a:rPr>
                <a:t>Between $500.0 and $1,000.0</a:t>
              </a:r>
            </a:p>
            <a:p>
              <a:pPr>
                <a:spcAft>
                  <a:spcPts val="300"/>
                </a:spcAft>
              </a:pPr>
              <a:r>
                <a:rPr lang="en-US" sz="1200" dirty="0">
                  <a:solidFill>
                    <a:srgbClr val="3C4043"/>
                  </a:solidFill>
                  <a:latin typeface="Avenir Next LT Pro" panose="020B0504020202020204" pitchFamily="34" charset="0"/>
                </a:rPr>
                <a:t>Between $1,000.0 and $2,000.0</a:t>
              </a:r>
            </a:p>
            <a:p>
              <a:pPr>
                <a:spcAft>
                  <a:spcPts val="300"/>
                </a:spcAft>
              </a:pPr>
              <a:r>
                <a:rPr lang="en-US" sz="1200" dirty="0">
                  <a:solidFill>
                    <a:srgbClr val="3C4043"/>
                  </a:solidFill>
                  <a:latin typeface="Avenir Next LT Pro" panose="020B0504020202020204" pitchFamily="34" charset="0"/>
                </a:rPr>
                <a:t>Between $2,000.0 and $5,000.0</a:t>
              </a:r>
            </a:p>
            <a:p>
              <a:pPr>
                <a:spcAft>
                  <a:spcPts val="300"/>
                </a:spcAft>
              </a:pPr>
              <a:r>
                <a:rPr lang="en-US" sz="1200" dirty="0">
                  <a:solidFill>
                    <a:srgbClr val="3C4043"/>
                  </a:solidFill>
                  <a:latin typeface="Avenir Next LT Pro" panose="020B0504020202020204" pitchFamily="34" charset="0"/>
                </a:rPr>
                <a:t>Between $5,000.0 and $10,000.0</a:t>
              </a:r>
            </a:p>
            <a:p>
              <a:pPr>
                <a:spcAft>
                  <a:spcPts val="300"/>
                </a:spcAft>
              </a:pPr>
              <a:r>
                <a:rPr lang="en-US" sz="1200" dirty="0">
                  <a:solidFill>
                    <a:srgbClr val="3C4043"/>
                  </a:solidFill>
                  <a:latin typeface="Avenir Next LT Pro" panose="020B0504020202020204" pitchFamily="34" charset="0"/>
                </a:rPr>
                <a:t>Greater than $10,000.0</a:t>
              </a:r>
              <a:endParaRPr lang="en-US" sz="1200" dirty="0"/>
            </a:p>
          </p:txBody>
        </p:sp>
        <p:sp>
          <p:nvSpPr>
            <p:cNvPr id="33" name="TextBox 32">
              <a:extLst>
                <a:ext uri="{FF2B5EF4-FFF2-40B4-BE49-F238E27FC236}">
                  <a16:creationId xmlns:a16="http://schemas.microsoft.com/office/drawing/2014/main" id="{62F4BCB7-C44F-D2A3-8FEE-4E23C1940CCB}"/>
                </a:ext>
              </a:extLst>
            </p:cNvPr>
            <p:cNvSpPr txBox="1"/>
            <p:nvPr/>
          </p:nvSpPr>
          <p:spPr>
            <a:xfrm>
              <a:off x="7227031" y="3937993"/>
              <a:ext cx="1482680" cy="307777"/>
            </a:xfrm>
            <a:prstGeom prst="rect">
              <a:avLst/>
            </a:prstGeom>
            <a:solidFill>
              <a:schemeClr val="bg1"/>
            </a:solidFill>
          </p:spPr>
          <p:txBody>
            <a:bodyPr wrap="square">
              <a:spAutoFit/>
            </a:bodyPr>
            <a:lstStyle/>
            <a:p>
              <a:r>
                <a:rPr lang="en-US" sz="1400" b="1" dirty="0">
                  <a:solidFill>
                    <a:srgbClr val="3C4043"/>
                  </a:solidFill>
                  <a:latin typeface="Avenir Next LT Pro" panose="020B0504020202020204" pitchFamily="34" charset="0"/>
                </a:rPr>
                <a:t>D</a:t>
              </a:r>
              <a:r>
                <a:rPr lang="en-US" sz="1400" b="1" i="0" dirty="0">
                  <a:solidFill>
                    <a:srgbClr val="3C4043"/>
                  </a:solidFill>
                  <a:effectLst/>
                  <a:latin typeface="Avenir Next LT Pro" panose="020B0504020202020204" pitchFamily="34" charset="0"/>
                </a:rPr>
                <a:t>isbursements</a:t>
              </a:r>
              <a:endParaRPr lang="en-US" sz="1400" b="1" dirty="0">
                <a:latin typeface="Avenir Next LT Pro" panose="020B0504020202020204" pitchFamily="34" charset="0"/>
              </a:endParaRPr>
            </a:p>
          </p:txBody>
        </p:sp>
      </p:grpSp>
      <p:pic>
        <p:nvPicPr>
          <p:cNvPr id="6" name="Picture 5">
            <a:extLst>
              <a:ext uri="{FF2B5EF4-FFF2-40B4-BE49-F238E27FC236}">
                <a16:creationId xmlns:a16="http://schemas.microsoft.com/office/drawing/2014/main" id="{48CDE47C-61A0-4343-A4AB-193634B29F8E}"/>
              </a:ext>
            </a:extLst>
          </p:cNvPr>
          <p:cNvPicPr>
            <a:picLocks noChangeAspect="1"/>
          </p:cNvPicPr>
          <p:nvPr/>
        </p:nvPicPr>
        <p:blipFill>
          <a:blip r:embed="rId10"/>
          <a:stretch>
            <a:fillRect/>
          </a:stretch>
        </p:blipFill>
        <p:spPr>
          <a:xfrm>
            <a:off x="10241308" y="5890567"/>
            <a:ext cx="1343025" cy="238125"/>
          </a:xfrm>
          <a:prstGeom prst="rect">
            <a:avLst/>
          </a:prstGeom>
        </p:spPr>
      </p:pic>
      <p:sp>
        <p:nvSpPr>
          <p:cNvPr id="36" name="Rectangle 35">
            <a:extLst>
              <a:ext uri="{FF2B5EF4-FFF2-40B4-BE49-F238E27FC236}">
                <a16:creationId xmlns:a16="http://schemas.microsoft.com/office/drawing/2014/main" id="{765BE8D9-232C-10D0-3291-44F20466993F}"/>
              </a:ext>
            </a:extLst>
          </p:cNvPr>
          <p:cNvSpPr/>
          <p:nvPr/>
        </p:nvSpPr>
        <p:spPr>
          <a:xfrm>
            <a:off x="0" y="571859"/>
            <a:ext cx="12192000" cy="589380"/>
          </a:xfrm>
          <a:prstGeom prst="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7D7A844A-71C2-9B5E-5B9D-D5AE9B3C5444}"/>
              </a:ext>
            </a:extLst>
          </p:cNvPr>
          <p:cNvSpPr txBox="1">
            <a:spLocks/>
          </p:cNvSpPr>
          <p:nvPr/>
        </p:nvSpPr>
        <p:spPr>
          <a:xfrm>
            <a:off x="838200" y="609184"/>
            <a:ext cx="10515600" cy="589380"/>
          </a:xfr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spc="300" dirty="0">
                <a:solidFill>
                  <a:schemeClr val="bg1"/>
                </a:solidFill>
                <a:latin typeface="Avenir Next LT Pro" panose="020B0504020202020204" pitchFamily="34" charset="0"/>
                <a:ea typeface="+mn-ea"/>
              </a:rPr>
              <a:t>The regional evaluation of CABEI's intermediated credit: Costa Rica, El Salvador, Guatemala, Honduras and Nicaragua.</a:t>
            </a:r>
          </a:p>
        </p:txBody>
      </p:sp>
      <p:sp>
        <p:nvSpPr>
          <p:cNvPr id="43" name="Rectangle 42">
            <a:extLst>
              <a:ext uri="{FF2B5EF4-FFF2-40B4-BE49-F238E27FC236}">
                <a16:creationId xmlns:a16="http://schemas.microsoft.com/office/drawing/2014/main" id="{CB4706DC-A37C-629F-A3A9-5B82A1728AC3}"/>
              </a:ext>
            </a:extLst>
          </p:cNvPr>
          <p:cNvSpPr/>
          <p:nvPr/>
        </p:nvSpPr>
        <p:spPr>
          <a:xfrm>
            <a:off x="0" y="6344805"/>
            <a:ext cx="12192000" cy="551254"/>
          </a:xfrm>
          <a:prstGeom prst="rect">
            <a:avLst/>
          </a:prstGeom>
          <a:solidFill>
            <a:srgbClr val="50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78FFB88-F13C-C183-09E2-BBFB5B653787}"/>
              </a:ext>
            </a:extLst>
          </p:cNvPr>
          <p:cNvSpPr txBox="1"/>
          <p:nvPr/>
        </p:nvSpPr>
        <p:spPr>
          <a:xfrm>
            <a:off x="326898" y="6443866"/>
            <a:ext cx="11638210" cy="369332"/>
          </a:xfrm>
          <a:prstGeom prst="rect">
            <a:avLst/>
          </a:prstGeom>
          <a:noFill/>
        </p:spPr>
        <p:txBody>
          <a:bodyPr wrap="square">
            <a:spAutoFit/>
          </a:bodyPr>
          <a:lstStyle/>
          <a:p>
            <a:pPr algn="ctr"/>
            <a:r>
              <a:rPr lang="en-US" dirty="0">
                <a:solidFill>
                  <a:schemeClr val="bg1"/>
                </a:solidFill>
                <a:latin typeface="Avenir Next LT Pro" panose="020B0504020202020204" pitchFamily="34" charset="0"/>
              </a:rPr>
              <a:t>It’s important to look at the impacts and prospect green portfolios.</a:t>
            </a:r>
          </a:p>
        </p:txBody>
      </p:sp>
      <p:sp>
        <p:nvSpPr>
          <p:cNvPr id="3" name="Title 1">
            <a:extLst>
              <a:ext uri="{FF2B5EF4-FFF2-40B4-BE49-F238E27FC236}">
                <a16:creationId xmlns:a16="http://schemas.microsoft.com/office/drawing/2014/main" id="{CF9F4CB5-1E1F-D045-9299-08CCD88203BE}"/>
              </a:ext>
            </a:extLst>
          </p:cNvPr>
          <p:cNvSpPr txBox="1">
            <a:spLocks/>
          </p:cNvSpPr>
          <p:nvPr/>
        </p:nvSpPr>
        <p:spPr>
          <a:xfrm>
            <a:off x="838200" y="49333"/>
            <a:ext cx="10515600" cy="589380"/>
          </a:xfr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pc="300">
                <a:solidFill>
                  <a:srgbClr val="004BCE"/>
                </a:solidFill>
                <a:latin typeface="Avenir Next LT Pro" panose="020B0504020202020204" pitchFamily="34" charset="0"/>
                <a:ea typeface="+mn-ea"/>
              </a:rPr>
              <a:t>Means to an End</a:t>
            </a:r>
            <a:endParaRPr lang="en-US" sz="3200" b="1" spc="300" dirty="0">
              <a:solidFill>
                <a:srgbClr val="004BCE"/>
              </a:solidFill>
              <a:latin typeface="Avenir Next LT Pro" panose="020B0504020202020204" pitchFamily="34" charset="0"/>
              <a:ea typeface="+mn-ea"/>
            </a:endParaRPr>
          </a:p>
        </p:txBody>
      </p:sp>
      <p:pic>
        <p:nvPicPr>
          <p:cNvPr id="5" name="Picture 4">
            <a:extLst>
              <a:ext uri="{FF2B5EF4-FFF2-40B4-BE49-F238E27FC236}">
                <a16:creationId xmlns:a16="http://schemas.microsoft.com/office/drawing/2014/main" id="{58C9A2AD-85A4-E376-E6E5-DBAF7153A99F}"/>
              </a:ext>
            </a:extLst>
          </p:cNvPr>
          <p:cNvPicPr>
            <a:picLocks noChangeAspect="1"/>
          </p:cNvPicPr>
          <p:nvPr/>
        </p:nvPicPr>
        <p:blipFill>
          <a:blip r:embed="rId11"/>
          <a:stretch>
            <a:fillRect/>
          </a:stretch>
        </p:blipFill>
        <p:spPr>
          <a:xfrm>
            <a:off x="326898" y="2098581"/>
            <a:ext cx="6565961" cy="3298222"/>
          </a:xfrm>
          <a:prstGeom prst="rect">
            <a:avLst/>
          </a:prstGeom>
        </p:spPr>
      </p:pic>
    </p:spTree>
    <p:extLst>
      <p:ext uri="{BB962C8B-B14F-4D97-AF65-F5344CB8AC3E}">
        <p14:creationId xmlns:p14="http://schemas.microsoft.com/office/powerpoint/2010/main" val="115886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2" id="{66364F4C-4DDA-4044-AAF5-1E3059BC0C24}" vid="{AC2F89DD-8E46-D843-A872-86C9E5FAF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928c06f-ff82-4902-ab8e-a4fca6144774" xsi:nil="true"/>
    <SharedWithUsers xmlns="d1396a5d-c7a6-4d88-869d-7a70b5294b4b">
      <UserInfo>
        <DisplayName>Shirley Orellana</DisplayName>
        <AccountId>21</AccountId>
        <AccountType/>
      </UserInfo>
    </SharedWithUsers>
    <_activity xmlns="5928c06f-ff82-4902-ab8e-a4fca61447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FD55C043F4A3B408A53A65B65F89F73" ma:contentTypeVersion="18" ma:contentTypeDescription="Crear nuevo documento." ma:contentTypeScope="" ma:versionID="4045f7a48df320f2131a0cc8ac6e62ae">
  <xsd:schema xmlns:xsd="http://www.w3.org/2001/XMLSchema" xmlns:xs="http://www.w3.org/2001/XMLSchema" xmlns:p="http://schemas.microsoft.com/office/2006/metadata/properties" xmlns:ns3="5928c06f-ff82-4902-ab8e-a4fca6144774" xmlns:ns4="d1396a5d-c7a6-4d88-869d-7a70b5294b4b" targetNamespace="http://schemas.microsoft.com/office/2006/metadata/properties" ma:root="true" ma:fieldsID="e877374d75a6665ee31f13dafb4939f7" ns3:_="" ns4:_="">
    <xsd:import namespace="5928c06f-ff82-4902-ab8e-a4fca6144774"/>
    <xsd:import namespace="d1396a5d-c7a6-4d88-869d-7a70b5294b4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element ref="ns3:_activity" minOccurs="0"/>
                <xsd:element ref="ns3:MediaServiceSearchProperties"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8c06f-ff82-4902-ab8e-a4fca6144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396a5d-c7a6-4d88-869d-7a70b5294b4b"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SharingHintHash" ma:index="18"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87246C-80F3-46C5-BB9C-8BAED706FD96}">
  <ds:schemaRefs>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d1396a5d-c7a6-4d88-869d-7a70b5294b4b"/>
    <ds:schemaRef ds:uri="http://schemas.microsoft.com/office/2006/metadata/properties"/>
    <ds:schemaRef ds:uri="http://schemas.microsoft.com/office/infopath/2007/PartnerControls"/>
    <ds:schemaRef ds:uri="5928c06f-ff82-4902-ab8e-a4fca6144774"/>
    <ds:schemaRef ds:uri="http://purl.org/dc/dcmitype/"/>
  </ds:schemaRefs>
</ds:datastoreItem>
</file>

<file path=customXml/itemProps2.xml><?xml version="1.0" encoding="utf-8"?>
<ds:datastoreItem xmlns:ds="http://schemas.openxmlformats.org/officeDocument/2006/customXml" ds:itemID="{8E60F6C9-7215-4E9A-8E41-653C967CE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8c06f-ff82-4902-ab8e-a4fca6144774"/>
    <ds:schemaRef ds:uri="d1396a5d-c7a6-4d88-869d-7a70b5294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5B88BA-A83F-4C5E-B6F0-D413D95D4B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21378</TotalTime>
  <Words>1145</Words>
  <Application>Microsoft Office PowerPoint</Application>
  <PresentationFormat>Widescreen</PresentationFormat>
  <Paragraphs>118</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Avenir Next</vt:lpstr>
      <vt:lpstr>Avenir Next LT Pro</vt:lpstr>
      <vt:lpstr>Avenir Next LT Pro Demi</vt:lpstr>
      <vt:lpstr>Avenir Next Medium</vt:lpstr>
      <vt:lpstr>Calibri</vt:lpstr>
      <vt:lpstr>Calibri Light</vt:lpstr>
      <vt:lpstr>Segoe UI</vt:lpstr>
      <vt:lpstr>Titillium WebThin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Means to an End</vt:lpstr>
      <vt:lpstr>   </vt:lpstr>
      <vt:lpstr>Means to an End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A Rodríguez Ávila</dc:creator>
  <cp:lastModifiedBy>Andrea Lupiac</cp:lastModifiedBy>
  <cp:revision>18</cp:revision>
  <cp:lastPrinted>2024-03-04T15:26:27Z</cp:lastPrinted>
  <dcterms:created xsi:type="dcterms:W3CDTF">2021-12-09T16:43:02Z</dcterms:created>
  <dcterms:modified xsi:type="dcterms:W3CDTF">2024-03-09T15:56:41Z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0x0101000FD55C043F4A3B408A53A65B65F89F73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b98e6780-c51c-43ab-8a09-cd846d04dda4_Enabled">
    <vt:lpwstr>true</vt:lpwstr>
  </property>
  <property fmtid="{D5CDD505-2E9C-101B-9397-08002B2CF9AE}" pid="8" name="MSIP_Label_b98e6780-c51c-43ab-8a09-cd846d04dda4_SetDate">
    <vt:lpwstr>2024-03-04T14:47:12Z</vt:lpwstr>
  </property>
  <property fmtid="{D5CDD505-2E9C-101B-9397-08002B2CF9AE}" pid="9" name="MSIP_Label_b98e6780-c51c-43ab-8a09-cd846d04dda4_Method">
    <vt:lpwstr>Privileged</vt:lpwstr>
  </property>
  <property fmtid="{D5CDD505-2E9C-101B-9397-08002B2CF9AE}" pid="10" name="MSIP_Label_b98e6780-c51c-43ab-8a09-cd846d04dda4_Name">
    <vt:lpwstr>b98e6780-c51c-43ab-8a09-cd846d04dda4</vt:lpwstr>
  </property>
  <property fmtid="{D5CDD505-2E9C-101B-9397-08002B2CF9AE}" pid="11" name="MSIP_Label_b98e6780-c51c-43ab-8a09-cd846d04dda4_SiteId">
    <vt:lpwstr>7c454549-6212-4ac1-be14-96aadbceb0ba</vt:lpwstr>
  </property>
  <property fmtid="{D5CDD505-2E9C-101B-9397-08002B2CF9AE}" pid="12" name="MSIP_Label_b98e6780-c51c-43ab-8a09-cd846d04dda4_ActionId">
    <vt:lpwstr>a5872e8d-b204-4b12-8cd3-26ee316eb586</vt:lpwstr>
  </property>
  <property fmtid="{D5CDD505-2E9C-101B-9397-08002B2CF9AE}" pid="13" name="MSIP_Label_b98e6780-c51c-43ab-8a09-cd846d04dda4_ContentBits">
    <vt:lpwstr>0</vt:lpwstr>
  </property>
</Properties>
</file>