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5"/>
    <p:sldMasterId id="2147484479" r:id="rId6"/>
    <p:sldMasterId id="2147484007" r:id="rId7"/>
    <p:sldMasterId id="2147484487" r:id="rId8"/>
  </p:sldMasterIdLst>
  <p:notesMasterIdLst>
    <p:notesMasterId r:id="rId22"/>
  </p:notesMasterIdLst>
  <p:handoutMasterIdLst>
    <p:handoutMasterId r:id="rId23"/>
  </p:handoutMasterIdLst>
  <p:sldIdLst>
    <p:sldId id="522" r:id="rId9"/>
    <p:sldId id="703" r:id="rId10"/>
    <p:sldId id="687" r:id="rId11"/>
    <p:sldId id="666" r:id="rId12"/>
    <p:sldId id="657" r:id="rId13"/>
    <p:sldId id="663" r:id="rId14"/>
    <p:sldId id="667" r:id="rId15"/>
    <p:sldId id="697" r:id="rId16"/>
    <p:sldId id="706" r:id="rId17"/>
    <p:sldId id="698" r:id="rId18"/>
    <p:sldId id="701" r:id="rId19"/>
    <p:sldId id="707" r:id="rId20"/>
    <p:sldId id="690" r:id="rId21"/>
  </p:sldIdLst>
  <p:sldSz cx="12192000" cy="6858000"/>
  <p:notesSz cx="9926638" cy="6797675"/>
  <p:defaultTextStyle>
    <a:defPPr>
      <a:defRPr lang="en-GB"/>
    </a:defPPr>
    <a:lvl1pPr algn="l" rtl="0" fontAlgn="base">
      <a:spcBef>
        <a:spcPct val="0"/>
      </a:spcBef>
      <a:spcAft>
        <a:spcPct val="0"/>
      </a:spcAft>
      <a:defRPr sz="1200" kern="1200">
        <a:solidFill>
          <a:schemeClr val="bg1"/>
        </a:solidFill>
        <a:latin typeface="Arial" charset="0"/>
        <a:ea typeface="ＭＳ Ｐゴシック" charset="0"/>
        <a:cs typeface="Arial" charset="0"/>
      </a:defRPr>
    </a:lvl1pPr>
    <a:lvl2pPr marL="457200" algn="l" rtl="0" fontAlgn="base">
      <a:spcBef>
        <a:spcPct val="0"/>
      </a:spcBef>
      <a:spcAft>
        <a:spcPct val="0"/>
      </a:spcAft>
      <a:defRPr sz="1200" kern="1200">
        <a:solidFill>
          <a:schemeClr val="bg1"/>
        </a:solidFill>
        <a:latin typeface="Arial" charset="0"/>
        <a:ea typeface="ＭＳ Ｐゴシック" charset="0"/>
        <a:cs typeface="Arial" charset="0"/>
      </a:defRPr>
    </a:lvl2pPr>
    <a:lvl3pPr marL="914400" algn="l" rtl="0" fontAlgn="base">
      <a:spcBef>
        <a:spcPct val="0"/>
      </a:spcBef>
      <a:spcAft>
        <a:spcPct val="0"/>
      </a:spcAft>
      <a:defRPr sz="1200" kern="1200">
        <a:solidFill>
          <a:schemeClr val="bg1"/>
        </a:solidFill>
        <a:latin typeface="Arial" charset="0"/>
        <a:ea typeface="ＭＳ Ｐゴシック" charset="0"/>
        <a:cs typeface="Arial" charset="0"/>
      </a:defRPr>
    </a:lvl3pPr>
    <a:lvl4pPr marL="1371600" algn="l" rtl="0" fontAlgn="base">
      <a:spcBef>
        <a:spcPct val="0"/>
      </a:spcBef>
      <a:spcAft>
        <a:spcPct val="0"/>
      </a:spcAft>
      <a:defRPr sz="1200" kern="1200">
        <a:solidFill>
          <a:schemeClr val="bg1"/>
        </a:solidFill>
        <a:latin typeface="Arial" charset="0"/>
        <a:ea typeface="ＭＳ Ｐゴシック" charset="0"/>
        <a:cs typeface="Arial" charset="0"/>
      </a:defRPr>
    </a:lvl4pPr>
    <a:lvl5pPr marL="1828800" algn="l" rtl="0" fontAlgn="base">
      <a:spcBef>
        <a:spcPct val="0"/>
      </a:spcBef>
      <a:spcAft>
        <a:spcPct val="0"/>
      </a:spcAft>
      <a:defRPr sz="1200" kern="1200">
        <a:solidFill>
          <a:schemeClr val="bg1"/>
        </a:solidFill>
        <a:latin typeface="Arial" charset="0"/>
        <a:ea typeface="ＭＳ Ｐゴシック" charset="0"/>
        <a:cs typeface="Arial" charset="0"/>
      </a:defRPr>
    </a:lvl5pPr>
    <a:lvl6pPr marL="2286000" algn="l" defTabSz="457200" rtl="0" eaLnBrk="1" latinLnBrk="0" hangingPunct="1">
      <a:defRPr sz="1200" kern="1200">
        <a:solidFill>
          <a:schemeClr val="bg1"/>
        </a:solidFill>
        <a:latin typeface="Arial" charset="0"/>
        <a:ea typeface="ＭＳ Ｐゴシック" charset="0"/>
        <a:cs typeface="Arial" charset="0"/>
      </a:defRPr>
    </a:lvl6pPr>
    <a:lvl7pPr marL="2743200" algn="l" defTabSz="457200" rtl="0" eaLnBrk="1" latinLnBrk="0" hangingPunct="1">
      <a:defRPr sz="1200" kern="1200">
        <a:solidFill>
          <a:schemeClr val="bg1"/>
        </a:solidFill>
        <a:latin typeface="Arial" charset="0"/>
        <a:ea typeface="ＭＳ Ｐゴシック" charset="0"/>
        <a:cs typeface="Arial" charset="0"/>
      </a:defRPr>
    </a:lvl7pPr>
    <a:lvl8pPr marL="3200400" algn="l" defTabSz="457200" rtl="0" eaLnBrk="1" latinLnBrk="0" hangingPunct="1">
      <a:defRPr sz="1200" kern="1200">
        <a:solidFill>
          <a:schemeClr val="bg1"/>
        </a:solidFill>
        <a:latin typeface="Arial" charset="0"/>
        <a:ea typeface="ＭＳ Ｐゴシック" charset="0"/>
        <a:cs typeface="Arial" charset="0"/>
      </a:defRPr>
    </a:lvl8pPr>
    <a:lvl9pPr marL="3657600" algn="l" defTabSz="457200" rtl="0" eaLnBrk="1" latinLnBrk="0" hangingPunct="1">
      <a:defRPr sz="1200" kern="1200">
        <a:solidFill>
          <a:schemeClr val="bg1"/>
        </a:solidFill>
        <a:latin typeface="Arial" charset="0"/>
        <a:ea typeface="ＭＳ Ｐゴシック" charset="0"/>
        <a:cs typeface="Arial" charset="0"/>
      </a:defRPr>
    </a:lvl9pPr>
  </p:defaultTextStyle>
  <p:extLst>
    <p:ext uri="{EFAFB233-063F-42B5-8137-9DF3F51BA10A}">
      <p15:sldGuideLst xmlns:p15="http://schemas.microsoft.com/office/powerpoint/2012/main">
        <p15:guide id="1" orient="horz" pos="1136" userDrawn="1">
          <p15:clr>
            <a:srgbClr val="A4A3A4"/>
          </p15:clr>
        </p15:guide>
        <p15:guide id="2" orient="horz" pos="4086" userDrawn="1">
          <p15:clr>
            <a:srgbClr val="A4A3A4"/>
          </p15:clr>
        </p15:guide>
        <p15:guide id="3" orient="horz" pos="1366" userDrawn="1">
          <p15:clr>
            <a:srgbClr val="A4A3A4"/>
          </p15:clr>
        </p15:guide>
        <p15:guide id="4" orient="horz" pos="1592" userDrawn="1">
          <p15:clr>
            <a:srgbClr val="A4A3A4"/>
          </p15:clr>
        </p15:guide>
        <p15:guide id="5" orient="horz" pos="1818" userDrawn="1">
          <p15:clr>
            <a:srgbClr val="A4A3A4"/>
          </p15:clr>
        </p15:guide>
        <p15:guide id="6" orient="horz" pos="2044" userDrawn="1">
          <p15:clr>
            <a:srgbClr val="A4A3A4"/>
          </p15:clr>
        </p15:guide>
        <p15:guide id="7" orient="horz" pos="2251" userDrawn="1">
          <p15:clr>
            <a:srgbClr val="A4A3A4"/>
          </p15:clr>
        </p15:guide>
        <p15:guide id="8" orient="horz" pos="2496" userDrawn="1">
          <p15:clr>
            <a:srgbClr val="A4A3A4"/>
          </p15:clr>
        </p15:guide>
        <p15:guide id="9" orient="horz" pos="2722" userDrawn="1">
          <p15:clr>
            <a:srgbClr val="A4A3A4"/>
          </p15:clr>
        </p15:guide>
        <p15:guide id="10" orient="horz" pos="2954" userDrawn="1">
          <p15:clr>
            <a:srgbClr val="A4A3A4"/>
          </p15:clr>
        </p15:guide>
        <p15:guide id="11" orient="horz" pos="3180" userDrawn="1">
          <p15:clr>
            <a:srgbClr val="A4A3A4"/>
          </p15:clr>
        </p15:guide>
        <p15:guide id="12" orient="horz" pos="3430" userDrawn="1">
          <p15:clr>
            <a:srgbClr val="A4A3A4"/>
          </p15:clr>
        </p15:guide>
        <p15:guide id="13" orient="horz" pos="3632" userDrawn="1">
          <p15:clr>
            <a:srgbClr val="A4A3A4"/>
          </p15:clr>
        </p15:guide>
        <p15:guide id="14" orient="horz" pos="3858" userDrawn="1">
          <p15:clr>
            <a:srgbClr val="A4A3A4"/>
          </p15:clr>
        </p15:guide>
        <p15:guide id="15" orient="horz" pos="911" userDrawn="1">
          <p15:clr>
            <a:srgbClr val="A4A3A4"/>
          </p15:clr>
        </p15:guide>
        <p15:guide id="16" orient="horz" pos="686" userDrawn="1">
          <p15:clr>
            <a:srgbClr val="A4A3A4"/>
          </p15:clr>
        </p15:guide>
        <p15:guide id="17" orient="horz" pos="459" userDrawn="1">
          <p15:clr>
            <a:srgbClr val="A4A3A4"/>
          </p15:clr>
        </p15:guide>
        <p15:guide id="18" orient="horz" pos="232" userDrawn="1">
          <p15:clr>
            <a:srgbClr val="A4A3A4"/>
          </p15:clr>
        </p15:guide>
        <p15:guide id="19" orient="horz" pos="7" userDrawn="1">
          <p15:clr>
            <a:srgbClr val="A4A3A4"/>
          </p15:clr>
        </p15:guide>
        <p15:guide id="20" pos="7076" userDrawn="1">
          <p15:clr>
            <a:srgbClr val="A4A3A4"/>
          </p15:clr>
        </p15:guide>
        <p15:guide id="21" pos="4348" userDrawn="1">
          <p15:clr>
            <a:srgbClr val="A4A3A4"/>
          </p15:clr>
        </p15:guide>
        <p15:guide id="22" pos="316" userDrawn="1">
          <p15:clr>
            <a:srgbClr val="A4A3A4"/>
          </p15:clr>
        </p15:guide>
        <p15:guide id="23" pos="4048" userDrawn="1">
          <p15:clr>
            <a:srgbClr val="A4A3A4"/>
          </p15:clr>
        </p15:guide>
        <p15:guide id="24" pos="1212" userDrawn="1">
          <p15:clr>
            <a:srgbClr val="A4A3A4"/>
          </p15:clr>
        </p15:guide>
        <p15:guide id="25" pos="904" userDrawn="1">
          <p15:clr>
            <a:srgbClr val="A4A3A4"/>
          </p15:clr>
        </p15:guide>
        <p15:guide id="26" pos="7377" userDrawn="1">
          <p15:clr>
            <a:srgbClr val="A4A3A4"/>
          </p15:clr>
        </p15:guide>
        <p15:guide id="27" pos="7679" userDrawn="1">
          <p15:clr>
            <a:srgbClr val="A4A3A4"/>
          </p15:clr>
        </p15:guide>
        <p15:guide id="28" pos="6772" userDrawn="1">
          <p15:clr>
            <a:srgbClr val="A4A3A4"/>
          </p15:clr>
        </p15:guide>
        <p15:guide id="29" pos="6161" userDrawn="1">
          <p15:clr>
            <a:srgbClr val="A4A3A4"/>
          </p15:clr>
        </p15:guide>
        <p15:guide id="30" pos="6465" userDrawn="1">
          <p15:clr>
            <a:srgbClr val="A4A3A4"/>
          </p15:clr>
        </p15:guide>
        <p15:guide id="31" pos="5868" userDrawn="1">
          <p15:clr>
            <a:srgbClr val="A4A3A4"/>
          </p15:clr>
        </p15:guide>
        <p15:guide id="32" pos="5564" userDrawn="1">
          <p15:clr>
            <a:srgbClr val="A4A3A4"/>
          </p15:clr>
        </p15:guide>
        <p15:guide id="33" pos="5260" userDrawn="1">
          <p15:clr>
            <a:srgbClr val="A4A3A4"/>
          </p15:clr>
        </p15:guide>
        <p15:guide id="34" pos="4956" userDrawn="1">
          <p15:clr>
            <a:srgbClr val="A4A3A4"/>
          </p15:clr>
        </p15:guide>
        <p15:guide id="35" pos="4649" userDrawn="1">
          <p15:clr>
            <a:srgbClr val="A4A3A4"/>
          </p15:clr>
        </p15:guide>
        <p15:guide id="36" pos="3632" userDrawn="1">
          <p15:clr>
            <a:srgbClr val="A4A3A4"/>
          </p15:clr>
        </p15:guide>
        <p15:guide id="37" pos="3328" userDrawn="1">
          <p15:clr>
            <a:srgbClr val="A4A3A4"/>
          </p15:clr>
        </p15:guide>
        <p15:guide id="38" pos="3032" userDrawn="1">
          <p15:clr>
            <a:srgbClr val="A4A3A4"/>
          </p15:clr>
        </p15:guide>
        <p15:guide id="39" pos="2728" userDrawn="1">
          <p15:clr>
            <a:srgbClr val="A4A3A4"/>
          </p15:clr>
        </p15:guide>
        <p15:guide id="40" pos="2424" userDrawn="1">
          <p15:clr>
            <a:srgbClr val="A4A3A4"/>
          </p15:clr>
        </p15:guide>
        <p15:guide id="41" pos="2120" userDrawn="1">
          <p15:clr>
            <a:srgbClr val="A4A3A4"/>
          </p15:clr>
        </p15:guide>
        <p15:guide id="42" pos="1824" userDrawn="1">
          <p15:clr>
            <a:srgbClr val="A4A3A4"/>
          </p15:clr>
        </p15:guide>
        <p15:guide id="43" pos="1520" userDrawn="1">
          <p15:clr>
            <a:srgbClr val="A4A3A4"/>
          </p15:clr>
        </p15:guide>
        <p15:guide id="44" pos="5417" userDrawn="1">
          <p15:clr>
            <a:srgbClr val="A4A3A4"/>
          </p15:clr>
        </p15:guide>
        <p15:guide id="45" pos="597" userDrawn="1">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308EC1C-D05C-C288-E291-E7AE2A65CFEA}" name="El-Wahab, Shireen" initials="ES" userId="S::elwahabs@ebrd.com::661bc1a7-ed9f-4029-8262-8796b6ab291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Olga Mrinska" initials="OM" lastIdx="26" clrIdx="0">
    <p:extLst>
      <p:ext uri="{19B8F6BF-5375-455C-9EA6-DF929625EA0E}">
        <p15:presenceInfo xmlns:p15="http://schemas.microsoft.com/office/powerpoint/2012/main" userId="S-1-5-21-1483617462-2015505939-1458450816-76695" providerId="AD"/>
      </p:ext>
    </p:extLst>
  </p:cmAuthor>
  <p:cmAuthor id="2" name="Sands, Theo" initials="ST" lastIdx="31" clrIdx="1">
    <p:extLst>
      <p:ext uri="{19B8F6BF-5375-455C-9EA6-DF929625EA0E}">
        <p15:presenceInfo xmlns:p15="http://schemas.microsoft.com/office/powerpoint/2012/main" userId="S-1-5-21-1483617462-2015505939-1458450816-159309" providerId="AD"/>
      </p:ext>
    </p:extLst>
  </p:cmAuthor>
  <p:cmAuthor id="3" name="krygn" initials="KN" lastIdx="7" clrIdx="2">
    <p:extLst>
      <p:ext uri="{19B8F6BF-5375-455C-9EA6-DF929625EA0E}">
        <p15:presenceInfo xmlns:p15="http://schemas.microsoft.com/office/powerpoint/2012/main" userId="krygn" providerId="None"/>
      </p:ext>
    </p:extLst>
  </p:cmAuthor>
  <p:cmAuthor id="4" name="Salze-Lozac'h, Véronique" initials="SV" lastIdx="12" clrIdx="3">
    <p:extLst>
      <p:ext uri="{19B8F6BF-5375-455C-9EA6-DF929625EA0E}">
        <p15:presenceInfo xmlns:p15="http://schemas.microsoft.com/office/powerpoint/2012/main" userId="S-1-5-21-1483617462-2015505939-1458450816-160618" providerId="AD"/>
      </p:ext>
    </p:extLst>
  </p:cmAuthor>
  <p:cmAuthor id="5" name="Crossley, Stephanie" initials="CS" lastIdx="8" clrIdx="4">
    <p:extLst>
      <p:ext uri="{19B8F6BF-5375-455C-9EA6-DF929625EA0E}">
        <p15:presenceInfo xmlns:p15="http://schemas.microsoft.com/office/powerpoint/2012/main" userId="S-1-5-21-1483617462-2015505939-1458450816-61345" providerId="AD"/>
      </p:ext>
    </p:extLst>
  </p:cmAuthor>
  <p:cmAuthor id="6" name="Gabriele Fattorelli" initials="GF" lastIdx="3" clrIdx="5">
    <p:extLst>
      <p:ext uri="{19B8F6BF-5375-455C-9EA6-DF929625EA0E}">
        <p15:presenceInfo xmlns:p15="http://schemas.microsoft.com/office/powerpoint/2012/main" userId="S-1-5-21-1483617462-2015505939-1458450816-1296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C1"/>
    <a:srgbClr val="71BDFF"/>
    <a:srgbClr val="2A9CFF"/>
    <a:srgbClr val="00539B"/>
    <a:srgbClr val="FFC000"/>
    <a:srgbClr val="0289BD"/>
    <a:srgbClr val="7EA6D7"/>
    <a:srgbClr val="00AE9E"/>
    <a:srgbClr val="D77700"/>
    <a:srgbClr val="0CB5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958C22-AEF9-0ED1-4C21-EDFCFF7BB8A1}" v="78" dt="2024-03-04T14:15:57.300"/>
    <p1510:client id="{CBCBDD65-E2B4-418C-9B08-BB5308139A09}" v="257" dt="2024-03-04T14:30:59.310"/>
    <p1510:client id="{DFA1DA54-704F-46AD-AE7B-3942809556C7}" v="2" dt="2024-03-05T09:14:18.162"/>
    <p1510:client id="{E5EA5CAF-83D0-4ED4-B6AE-CB3FD8E04F52}" v="474" dt="2024-03-04T11:29:14.461"/>
  </p1510:revLst>
</p1510:revInfo>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1124" y="56"/>
      </p:cViewPr>
      <p:guideLst>
        <p:guide orient="horz" pos="1136"/>
        <p:guide orient="horz" pos="4086"/>
        <p:guide orient="horz" pos="1366"/>
        <p:guide orient="horz" pos="1592"/>
        <p:guide orient="horz" pos="1818"/>
        <p:guide orient="horz" pos="2044"/>
        <p:guide orient="horz" pos="2251"/>
        <p:guide orient="horz" pos="2496"/>
        <p:guide orient="horz" pos="2722"/>
        <p:guide orient="horz" pos="2954"/>
        <p:guide orient="horz" pos="3180"/>
        <p:guide orient="horz" pos="3430"/>
        <p:guide orient="horz" pos="3632"/>
        <p:guide orient="horz" pos="3858"/>
        <p:guide orient="horz" pos="911"/>
        <p:guide orient="horz" pos="686"/>
        <p:guide orient="horz" pos="459"/>
        <p:guide orient="horz" pos="232"/>
        <p:guide orient="horz" pos="7"/>
        <p:guide pos="7076"/>
        <p:guide pos="4348"/>
        <p:guide pos="316"/>
        <p:guide pos="4048"/>
        <p:guide pos="1212"/>
        <p:guide pos="904"/>
        <p:guide pos="7377"/>
        <p:guide pos="7679"/>
        <p:guide pos="6772"/>
        <p:guide pos="6161"/>
        <p:guide pos="6465"/>
        <p:guide pos="5868"/>
        <p:guide pos="5564"/>
        <p:guide pos="5260"/>
        <p:guide pos="4956"/>
        <p:guide pos="4649"/>
        <p:guide pos="3632"/>
        <p:guide pos="3328"/>
        <p:guide pos="3032"/>
        <p:guide pos="2728"/>
        <p:guide pos="2424"/>
        <p:guide pos="2120"/>
        <p:guide pos="1824"/>
        <p:guide pos="1520"/>
        <p:guide pos="5417"/>
        <p:guide pos="597"/>
      </p:guideLst>
    </p:cSldViewPr>
  </p:slideViewPr>
  <p:notesTextViewPr>
    <p:cViewPr>
      <p:scale>
        <a:sx n="1" d="1"/>
        <a:sy n="1" d="1"/>
      </p:scale>
      <p:origin x="0" y="0"/>
    </p:cViewPr>
  </p:notesTextViewPr>
  <p:notesViewPr>
    <p:cSldViewPr snapToGrid="0">
      <p:cViewPr>
        <p:scale>
          <a:sx n="1" d="2"/>
          <a:sy n="1" d="2"/>
        </p:scale>
        <p:origin x="0" y="0"/>
      </p:cViewPr>
      <p:guideLst>
        <p:guide orient="horz" pos="2141"/>
        <p:guide pos="31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a:t>Climate finance commitments (billions)</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Sheet1!$H$3</c:f>
              <c:strCache>
                <c:ptCount val="1"/>
                <c:pt idx="0">
                  <c:v>2016</c:v>
                </c:pt>
              </c:strCache>
            </c:strRef>
          </c:tx>
          <c:spPr>
            <a:solidFill>
              <a:schemeClr val="accent1"/>
            </a:solidFill>
            <a:ln>
              <a:noFill/>
            </a:ln>
            <a:effectLst/>
          </c:spPr>
          <c:invertIfNegative val="0"/>
          <c:cat>
            <c:strRef>
              <c:f>Sheet1!$G$4:$G$9</c:f>
              <c:strCache>
                <c:ptCount val="6"/>
                <c:pt idx="0">
                  <c:v>WBG</c:v>
                </c:pt>
                <c:pt idx="1">
                  <c:v>IDBG</c:v>
                </c:pt>
                <c:pt idx="2">
                  <c:v>EBRD</c:v>
                </c:pt>
                <c:pt idx="3">
                  <c:v>ADB</c:v>
                </c:pt>
                <c:pt idx="4">
                  <c:v>EIB*</c:v>
                </c:pt>
                <c:pt idx="5">
                  <c:v>AfDB</c:v>
                </c:pt>
              </c:strCache>
            </c:strRef>
          </c:cat>
          <c:val>
            <c:numRef>
              <c:f>Sheet1!$H$4:$H$9</c:f>
              <c:numCache>
                <c:formatCode>General</c:formatCode>
                <c:ptCount val="6"/>
                <c:pt idx="0">
                  <c:v>11.49</c:v>
                </c:pt>
                <c:pt idx="1">
                  <c:v>2.69</c:v>
                </c:pt>
                <c:pt idx="2">
                  <c:v>3.5</c:v>
                </c:pt>
                <c:pt idx="3">
                  <c:v>3.74</c:v>
                </c:pt>
                <c:pt idx="4">
                  <c:v>2.5099999999999998</c:v>
                </c:pt>
                <c:pt idx="5">
                  <c:v>1.06</c:v>
                </c:pt>
              </c:numCache>
            </c:numRef>
          </c:val>
          <c:extLst>
            <c:ext xmlns:c16="http://schemas.microsoft.com/office/drawing/2014/chart" uri="{C3380CC4-5D6E-409C-BE32-E72D297353CC}">
              <c16:uniqueId val="{00000000-A550-4AB0-9067-6F5A5BFB073B}"/>
            </c:ext>
          </c:extLst>
        </c:ser>
        <c:ser>
          <c:idx val="1"/>
          <c:order val="1"/>
          <c:tx>
            <c:strRef>
              <c:f>Sheet1!$I$3</c:f>
              <c:strCache>
                <c:ptCount val="1"/>
                <c:pt idx="0">
                  <c:v>2022</c:v>
                </c:pt>
              </c:strCache>
            </c:strRef>
          </c:tx>
          <c:spPr>
            <a:solidFill>
              <a:schemeClr val="accent2"/>
            </a:solidFill>
            <a:ln>
              <a:noFill/>
            </a:ln>
            <a:effectLst/>
          </c:spPr>
          <c:invertIfNegative val="0"/>
          <c:cat>
            <c:strRef>
              <c:f>Sheet1!$G$4:$G$9</c:f>
              <c:strCache>
                <c:ptCount val="6"/>
                <c:pt idx="0">
                  <c:v>WBG</c:v>
                </c:pt>
                <c:pt idx="1">
                  <c:v>IDBG</c:v>
                </c:pt>
                <c:pt idx="2">
                  <c:v>EBRD</c:v>
                </c:pt>
                <c:pt idx="3">
                  <c:v>ADB</c:v>
                </c:pt>
                <c:pt idx="4">
                  <c:v>EIB*</c:v>
                </c:pt>
                <c:pt idx="5">
                  <c:v>AfDB</c:v>
                </c:pt>
              </c:strCache>
            </c:strRef>
          </c:cat>
          <c:val>
            <c:numRef>
              <c:f>Sheet1!$I$4:$I$9</c:f>
              <c:numCache>
                <c:formatCode>General</c:formatCode>
                <c:ptCount val="6"/>
                <c:pt idx="0">
                  <c:v>33.1</c:v>
                </c:pt>
                <c:pt idx="1">
                  <c:v>7</c:v>
                </c:pt>
                <c:pt idx="2">
                  <c:v>6.8</c:v>
                </c:pt>
                <c:pt idx="3">
                  <c:v>6.72</c:v>
                </c:pt>
                <c:pt idx="4">
                  <c:v>4.4800000000000004</c:v>
                </c:pt>
                <c:pt idx="5">
                  <c:v>3.7</c:v>
                </c:pt>
              </c:numCache>
            </c:numRef>
          </c:val>
          <c:extLst>
            <c:ext xmlns:c16="http://schemas.microsoft.com/office/drawing/2014/chart" uri="{C3380CC4-5D6E-409C-BE32-E72D297353CC}">
              <c16:uniqueId val="{00000001-A550-4AB0-9067-6F5A5BFB073B}"/>
            </c:ext>
          </c:extLst>
        </c:ser>
        <c:dLbls>
          <c:showLegendKey val="0"/>
          <c:showVal val="0"/>
          <c:showCatName val="0"/>
          <c:showSerName val="0"/>
          <c:showPercent val="0"/>
          <c:showBubbleSize val="0"/>
        </c:dLbls>
        <c:gapWidth val="219"/>
        <c:overlap val="-27"/>
        <c:axId val="951723072"/>
        <c:axId val="758875232"/>
      </c:barChart>
      <c:catAx>
        <c:axId val="95172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58875232"/>
        <c:crosses val="autoZero"/>
        <c:auto val="1"/>
        <c:lblAlgn val="ctr"/>
        <c:lblOffset val="100"/>
        <c:noMultiLvlLbl val="0"/>
      </c:catAx>
      <c:valAx>
        <c:axId val="758875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51723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r>
              <a:rPr lang="en-GB"/>
              <a:t>Share of total operations (%)</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Sheet1!$D$3</c:f>
              <c:strCache>
                <c:ptCount val="1"/>
                <c:pt idx="0">
                  <c:v>2016</c:v>
                </c:pt>
              </c:strCache>
            </c:strRef>
          </c:tx>
          <c:spPr>
            <a:solidFill>
              <a:schemeClr val="accent1"/>
            </a:solidFill>
            <a:ln>
              <a:noFill/>
            </a:ln>
            <a:effectLst/>
          </c:spPr>
          <c:invertIfNegative val="0"/>
          <c:cat>
            <c:strRef>
              <c:f>Sheet1!$C$4:$C$9</c:f>
              <c:strCache>
                <c:ptCount val="6"/>
                <c:pt idx="0">
                  <c:v>EIB*</c:v>
                </c:pt>
                <c:pt idx="1">
                  <c:v>AfDB</c:v>
                </c:pt>
                <c:pt idx="2">
                  <c:v>EBRD</c:v>
                </c:pt>
                <c:pt idx="3">
                  <c:v>ADB</c:v>
                </c:pt>
                <c:pt idx="4">
                  <c:v>WBG</c:v>
                </c:pt>
                <c:pt idx="5">
                  <c:v>IDBG</c:v>
                </c:pt>
              </c:strCache>
            </c:strRef>
          </c:cat>
          <c:val>
            <c:numRef>
              <c:f>Sheet1!$D$4:$D$9</c:f>
              <c:numCache>
                <c:formatCode>General</c:formatCode>
                <c:ptCount val="6"/>
                <c:pt idx="0">
                  <c:v>41</c:v>
                </c:pt>
                <c:pt idx="1">
                  <c:v>9</c:v>
                </c:pt>
                <c:pt idx="2">
                  <c:v>28</c:v>
                </c:pt>
                <c:pt idx="3">
                  <c:v>21</c:v>
                </c:pt>
                <c:pt idx="4">
                  <c:v>18</c:v>
                </c:pt>
                <c:pt idx="5">
                  <c:v>22</c:v>
                </c:pt>
              </c:numCache>
            </c:numRef>
          </c:val>
          <c:extLst>
            <c:ext xmlns:c16="http://schemas.microsoft.com/office/drawing/2014/chart" uri="{C3380CC4-5D6E-409C-BE32-E72D297353CC}">
              <c16:uniqueId val="{00000000-E411-4901-8FE0-A42EEED5D587}"/>
            </c:ext>
          </c:extLst>
        </c:ser>
        <c:ser>
          <c:idx val="1"/>
          <c:order val="1"/>
          <c:tx>
            <c:strRef>
              <c:f>Sheet1!$E$3</c:f>
              <c:strCache>
                <c:ptCount val="1"/>
                <c:pt idx="0">
                  <c:v>2022</c:v>
                </c:pt>
              </c:strCache>
            </c:strRef>
          </c:tx>
          <c:spPr>
            <a:solidFill>
              <a:schemeClr val="accent2"/>
            </a:solidFill>
            <a:ln>
              <a:noFill/>
            </a:ln>
            <a:effectLst/>
          </c:spPr>
          <c:invertIfNegative val="0"/>
          <c:cat>
            <c:strRef>
              <c:f>Sheet1!$C$4:$C$9</c:f>
              <c:strCache>
                <c:ptCount val="6"/>
                <c:pt idx="0">
                  <c:v>EIB*</c:v>
                </c:pt>
                <c:pt idx="1">
                  <c:v>AfDB</c:v>
                </c:pt>
                <c:pt idx="2">
                  <c:v>EBRD</c:v>
                </c:pt>
                <c:pt idx="3">
                  <c:v>ADB</c:v>
                </c:pt>
                <c:pt idx="4">
                  <c:v>WBG</c:v>
                </c:pt>
                <c:pt idx="5">
                  <c:v>IDBG</c:v>
                </c:pt>
              </c:strCache>
            </c:strRef>
          </c:cat>
          <c:val>
            <c:numRef>
              <c:f>Sheet1!$E$4:$E$9</c:f>
              <c:numCache>
                <c:formatCode>General</c:formatCode>
                <c:ptCount val="6"/>
                <c:pt idx="0">
                  <c:v>46</c:v>
                </c:pt>
                <c:pt idx="1">
                  <c:v>45</c:v>
                </c:pt>
                <c:pt idx="2">
                  <c:v>43</c:v>
                </c:pt>
                <c:pt idx="3">
                  <c:v>38</c:v>
                </c:pt>
                <c:pt idx="4">
                  <c:v>37</c:v>
                </c:pt>
                <c:pt idx="5">
                  <c:v>34</c:v>
                </c:pt>
              </c:numCache>
            </c:numRef>
          </c:val>
          <c:extLst>
            <c:ext xmlns:c16="http://schemas.microsoft.com/office/drawing/2014/chart" uri="{C3380CC4-5D6E-409C-BE32-E72D297353CC}">
              <c16:uniqueId val="{00000001-E411-4901-8FE0-A42EEED5D587}"/>
            </c:ext>
          </c:extLst>
        </c:ser>
        <c:dLbls>
          <c:showLegendKey val="0"/>
          <c:showVal val="0"/>
          <c:showCatName val="0"/>
          <c:showSerName val="0"/>
          <c:showPercent val="0"/>
          <c:showBubbleSize val="0"/>
        </c:dLbls>
        <c:gapWidth val="219"/>
        <c:overlap val="-27"/>
        <c:axId val="951723072"/>
        <c:axId val="758875232"/>
      </c:barChart>
      <c:catAx>
        <c:axId val="951723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758875232"/>
        <c:crosses val="autoZero"/>
        <c:auto val="1"/>
        <c:lblAlgn val="ctr"/>
        <c:lblOffset val="100"/>
        <c:noMultiLvlLbl val="0"/>
      </c:catAx>
      <c:valAx>
        <c:axId val="758875232"/>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9517230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400" b="1"/>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B69582-AD82-4BE4-8F94-C7285617E152}" type="doc">
      <dgm:prSet loTypeId="urn:microsoft.com/office/officeart/2005/8/layout/hProcess9" loCatId="process" qsTypeId="urn:microsoft.com/office/officeart/2005/8/quickstyle/simple1" qsCatId="simple" csTypeId="urn:microsoft.com/office/officeart/2005/8/colors/accent1_2" csCatId="accent1" phldr="1"/>
      <dgm:spPr/>
    </dgm:pt>
    <dgm:pt modelId="{705E4743-87BB-40E5-8680-155EE635BE65}">
      <dgm:prSet phldrT="[Text]"/>
      <dgm:spPr>
        <a:solidFill>
          <a:srgbClr val="0079C1"/>
        </a:solidFill>
      </dgm:spPr>
      <dgm:t>
        <a:bodyPr/>
        <a:lstStyle/>
        <a:p>
          <a:r>
            <a:rPr lang="en-GB"/>
            <a:t>Climate change</a:t>
          </a:r>
        </a:p>
      </dgm:t>
    </dgm:pt>
    <dgm:pt modelId="{91DE450C-DA62-4B36-952D-31AEA1AC3CE3}" type="parTrans" cxnId="{80A0AB54-7D11-4871-833C-B23F24A9EAEC}">
      <dgm:prSet/>
      <dgm:spPr/>
      <dgm:t>
        <a:bodyPr/>
        <a:lstStyle/>
        <a:p>
          <a:endParaRPr lang="en-GB"/>
        </a:p>
      </dgm:t>
    </dgm:pt>
    <dgm:pt modelId="{9458972D-63F8-4F64-97EB-E7FE0393353F}" type="sibTrans" cxnId="{80A0AB54-7D11-4871-833C-B23F24A9EAEC}">
      <dgm:prSet/>
      <dgm:spPr/>
      <dgm:t>
        <a:bodyPr/>
        <a:lstStyle/>
        <a:p>
          <a:endParaRPr lang="en-GB"/>
        </a:p>
      </dgm:t>
    </dgm:pt>
    <dgm:pt modelId="{F9990560-D748-4295-A42A-048D42CE0BF0}">
      <dgm:prSet phldrT="[Text]"/>
      <dgm:spPr>
        <a:solidFill>
          <a:srgbClr val="0079C1"/>
        </a:solidFill>
      </dgm:spPr>
      <dgm:t>
        <a:bodyPr/>
        <a:lstStyle/>
        <a:p>
          <a:r>
            <a:rPr lang="en-GB"/>
            <a:t>Biodiversity loss</a:t>
          </a:r>
        </a:p>
      </dgm:t>
    </dgm:pt>
    <dgm:pt modelId="{A38F0629-A63F-4082-9AEE-569BA14D011B}" type="parTrans" cxnId="{8CB0BE86-46FC-4E3C-B6C7-A987C1A72CC0}">
      <dgm:prSet/>
      <dgm:spPr/>
      <dgm:t>
        <a:bodyPr/>
        <a:lstStyle/>
        <a:p>
          <a:endParaRPr lang="en-GB"/>
        </a:p>
      </dgm:t>
    </dgm:pt>
    <dgm:pt modelId="{3EAD9B76-7447-4FCA-9185-60D07DFA8D77}" type="sibTrans" cxnId="{8CB0BE86-46FC-4E3C-B6C7-A987C1A72CC0}">
      <dgm:prSet/>
      <dgm:spPr/>
      <dgm:t>
        <a:bodyPr/>
        <a:lstStyle/>
        <a:p>
          <a:endParaRPr lang="en-GB"/>
        </a:p>
      </dgm:t>
    </dgm:pt>
    <dgm:pt modelId="{6FB50AE2-7F4D-4A9A-A568-0272943AB68B}">
      <dgm:prSet phldrT="[Text]"/>
      <dgm:spPr>
        <a:solidFill>
          <a:srgbClr val="0079C1"/>
        </a:solidFill>
      </dgm:spPr>
      <dgm:t>
        <a:bodyPr/>
        <a:lstStyle/>
        <a:p>
          <a:r>
            <a:rPr lang="en-GB"/>
            <a:t>Natural Resource Crises</a:t>
          </a:r>
        </a:p>
      </dgm:t>
    </dgm:pt>
    <dgm:pt modelId="{69FA0522-7D07-446D-9B87-C1B2FDC75A4B}" type="parTrans" cxnId="{0493B629-E874-495C-97E9-CD957D297A0A}">
      <dgm:prSet/>
      <dgm:spPr/>
      <dgm:t>
        <a:bodyPr/>
        <a:lstStyle/>
        <a:p>
          <a:endParaRPr lang="en-GB"/>
        </a:p>
      </dgm:t>
    </dgm:pt>
    <dgm:pt modelId="{5B5AE03A-CFDB-45C9-9607-C0861D6B41E9}" type="sibTrans" cxnId="{0493B629-E874-495C-97E9-CD957D297A0A}">
      <dgm:prSet/>
      <dgm:spPr/>
      <dgm:t>
        <a:bodyPr/>
        <a:lstStyle/>
        <a:p>
          <a:endParaRPr lang="en-GB"/>
        </a:p>
      </dgm:t>
    </dgm:pt>
    <dgm:pt modelId="{7E16854F-5FC0-467E-9068-9F16BF91CCF0}">
      <dgm:prSet phldrT="[Text]"/>
      <dgm:spPr>
        <a:solidFill>
          <a:srgbClr val="0079C1"/>
        </a:solidFill>
      </dgm:spPr>
      <dgm:t>
        <a:bodyPr/>
        <a:lstStyle/>
        <a:p>
          <a:r>
            <a:rPr lang="en-GB"/>
            <a:t>Air, water, soil quality and others</a:t>
          </a:r>
        </a:p>
      </dgm:t>
    </dgm:pt>
    <dgm:pt modelId="{936EC912-54CC-4BBF-B60B-5BFC5B8D82A1}" type="parTrans" cxnId="{FEAD834B-3F07-4B16-9BDB-555273EFCE0D}">
      <dgm:prSet/>
      <dgm:spPr/>
      <dgm:t>
        <a:bodyPr/>
        <a:lstStyle/>
        <a:p>
          <a:endParaRPr lang="en-GB"/>
        </a:p>
      </dgm:t>
    </dgm:pt>
    <dgm:pt modelId="{07682EAB-513C-4F2F-A606-6C8456B1EDEA}" type="sibTrans" cxnId="{FEAD834B-3F07-4B16-9BDB-555273EFCE0D}">
      <dgm:prSet/>
      <dgm:spPr/>
      <dgm:t>
        <a:bodyPr/>
        <a:lstStyle/>
        <a:p>
          <a:endParaRPr lang="en-GB"/>
        </a:p>
      </dgm:t>
    </dgm:pt>
    <dgm:pt modelId="{C2035CFE-D088-414B-B07F-4337B1D4F1D4}" type="pres">
      <dgm:prSet presAssocID="{D2B69582-AD82-4BE4-8F94-C7285617E152}" presName="CompostProcess" presStyleCnt="0">
        <dgm:presLayoutVars>
          <dgm:dir/>
          <dgm:resizeHandles val="exact"/>
        </dgm:presLayoutVars>
      </dgm:prSet>
      <dgm:spPr/>
    </dgm:pt>
    <dgm:pt modelId="{2B46B3B4-6F4C-44C9-9958-55DEAEA8FC5C}" type="pres">
      <dgm:prSet presAssocID="{D2B69582-AD82-4BE4-8F94-C7285617E152}" presName="arrow" presStyleLbl="bgShp" presStyleIdx="0" presStyleCnt="1"/>
      <dgm:spPr>
        <a:solidFill>
          <a:schemeClr val="bg1">
            <a:lumMod val="85000"/>
          </a:schemeClr>
        </a:solidFill>
      </dgm:spPr>
    </dgm:pt>
    <dgm:pt modelId="{E7975E19-0CAE-4DEA-AE74-78B38B826A3D}" type="pres">
      <dgm:prSet presAssocID="{D2B69582-AD82-4BE4-8F94-C7285617E152}" presName="linearProcess" presStyleCnt="0"/>
      <dgm:spPr/>
    </dgm:pt>
    <dgm:pt modelId="{6B6EDC44-5481-4F52-B434-53A6686E3AAC}" type="pres">
      <dgm:prSet presAssocID="{705E4743-87BB-40E5-8680-155EE635BE65}" presName="textNode" presStyleLbl="node1" presStyleIdx="0" presStyleCnt="4">
        <dgm:presLayoutVars>
          <dgm:bulletEnabled val="1"/>
        </dgm:presLayoutVars>
      </dgm:prSet>
      <dgm:spPr/>
    </dgm:pt>
    <dgm:pt modelId="{D75B34A9-A8E8-4EAA-892C-B5B405A77777}" type="pres">
      <dgm:prSet presAssocID="{9458972D-63F8-4F64-97EB-E7FE0393353F}" presName="sibTrans" presStyleCnt="0"/>
      <dgm:spPr/>
    </dgm:pt>
    <dgm:pt modelId="{14D639DA-C71F-4E11-8FC4-3B9233CC1A2A}" type="pres">
      <dgm:prSet presAssocID="{F9990560-D748-4295-A42A-048D42CE0BF0}" presName="textNode" presStyleLbl="node1" presStyleIdx="1" presStyleCnt="4">
        <dgm:presLayoutVars>
          <dgm:bulletEnabled val="1"/>
        </dgm:presLayoutVars>
      </dgm:prSet>
      <dgm:spPr/>
    </dgm:pt>
    <dgm:pt modelId="{EFDA5F60-6C40-4479-8A17-C109A2358402}" type="pres">
      <dgm:prSet presAssocID="{3EAD9B76-7447-4FCA-9185-60D07DFA8D77}" presName="sibTrans" presStyleCnt="0"/>
      <dgm:spPr/>
    </dgm:pt>
    <dgm:pt modelId="{65AD4C76-65DA-4B5D-8100-DF4EA4F3A47F}" type="pres">
      <dgm:prSet presAssocID="{6FB50AE2-7F4D-4A9A-A568-0272943AB68B}" presName="textNode" presStyleLbl="node1" presStyleIdx="2" presStyleCnt="4">
        <dgm:presLayoutVars>
          <dgm:bulletEnabled val="1"/>
        </dgm:presLayoutVars>
      </dgm:prSet>
      <dgm:spPr/>
    </dgm:pt>
    <dgm:pt modelId="{B4A7D2AE-FB77-459A-8D7B-58B9B576CF23}" type="pres">
      <dgm:prSet presAssocID="{5B5AE03A-CFDB-45C9-9607-C0861D6B41E9}" presName="sibTrans" presStyleCnt="0"/>
      <dgm:spPr/>
    </dgm:pt>
    <dgm:pt modelId="{F7B36ABF-8CEB-4390-8D11-315EE82323EC}" type="pres">
      <dgm:prSet presAssocID="{7E16854F-5FC0-467E-9068-9F16BF91CCF0}" presName="textNode" presStyleLbl="node1" presStyleIdx="3" presStyleCnt="4">
        <dgm:presLayoutVars>
          <dgm:bulletEnabled val="1"/>
        </dgm:presLayoutVars>
      </dgm:prSet>
      <dgm:spPr/>
    </dgm:pt>
  </dgm:ptLst>
  <dgm:cxnLst>
    <dgm:cxn modelId="{5C466A24-BB9F-42A6-92AB-54131602DA69}" type="presOf" srcId="{F9990560-D748-4295-A42A-048D42CE0BF0}" destId="{14D639DA-C71F-4E11-8FC4-3B9233CC1A2A}" srcOrd="0" destOrd="0" presId="urn:microsoft.com/office/officeart/2005/8/layout/hProcess9"/>
    <dgm:cxn modelId="{0493B629-E874-495C-97E9-CD957D297A0A}" srcId="{D2B69582-AD82-4BE4-8F94-C7285617E152}" destId="{6FB50AE2-7F4D-4A9A-A568-0272943AB68B}" srcOrd="2" destOrd="0" parTransId="{69FA0522-7D07-446D-9B87-C1B2FDC75A4B}" sibTransId="{5B5AE03A-CFDB-45C9-9607-C0861D6B41E9}"/>
    <dgm:cxn modelId="{37CAD75B-24C4-40A5-BA5A-BAACBD43F3C5}" type="presOf" srcId="{6FB50AE2-7F4D-4A9A-A568-0272943AB68B}" destId="{65AD4C76-65DA-4B5D-8100-DF4EA4F3A47F}" srcOrd="0" destOrd="0" presId="urn:microsoft.com/office/officeart/2005/8/layout/hProcess9"/>
    <dgm:cxn modelId="{FEAD834B-3F07-4B16-9BDB-555273EFCE0D}" srcId="{D2B69582-AD82-4BE4-8F94-C7285617E152}" destId="{7E16854F-5FC0-467E-9068-9F16BF91CCF0}" srcOrd="3" destOrd="0" parTransId="{936EC912-54CC-4BBF-B60B-5BFC5B8D82A1}" sibTransId="{07682EAB-513C-4F2F-A606-6C8456B1EDEA}"/>
    <dgm:cxn modelId="{80A0AB54-7D11-4871-833C-B23F24A9EAEC}" srcId="{D2B69582-AD82-4BE4-8F94-C7285617E152}" destId="{705E4743-87BB-40E5-8680-155EE635BE65}" srcOrd="0" destOrd="0" parTransId="{91DE450C-DA62-4B36-952D-31AEA1AC3CE3}" sibTransId="{9458972D-63F8-4F64-97EB-E7FE0393353F}"/>
    <dgm:cxn modelId="{50F6E278-916E-4C92-B9C2-EDBE08727565}" type="presOf" srcId="{7E16854F-5FC0-467E-9068-9F16BF91CCF0}" destId="{F7B36ABF-8CEB-4390-8D11-315EE82323EC}" srcOrd="0" destOrd="0" presId="urn:microsoft.com/office/officeart/2005/8/layout/hProcess9"/>
    <dgm:cxn modelId="{8CB0BE86-46FC-4E3C-B6C7-A987C1A72CC0}" srcId="{D2B69582-AD82-4BE4-8F94-C7285617E152}" destId="{F9990560-D748-4295-A42A-048D42CE0BF0}" srcOrd="1" destOrd="0" parTransId="{A38F0629-A63F-4082-9AEE-569BA14D011B}" sibTransId="{3EAD9B76-7447-4FCA-9185-60D07DFA8D77}"/>
    <dgm:cxn modelId="{EF8902AD-F7EA-4CAF-A0BA-AC4158B99280}" type="presOf" srcId="{705E4743-87BB-40E5-8680-155EE635BE65}" destId="{6B6EDC44-5481-4F52-B434-53A6686E3AAC}" srcOrd="0" destOrd="0" presId="urn:microsoft.com/office/officeart/2005/8/layout/hProcess9"/>
    <dgm:cxn modelId="{608C33DD-000D-4AD8-BD9C-D722AB84778C}" type="presOf" srcId="{D2B69582-AD82-4BE4-8F94-C7285617E152}" destId="{C2035CFE-D088-414B-B07F-4337B1D4F1D4}" srcOrd="0" destOrd="0" presId="urn:microsoft.com/office/officeart/2005/8/layout/hProcess9"/>
    <dgm:cxn modelId="{4B032B35-AFFF-4692-8BEF-56C27467E824}" type="presParOf" srcId="{C2035CFE-D088-414B-B07F-4337B1D4F1D4}" destId="{2B46B3B4-6F4C-44C9-9958-55DEAEA8FC5C}" srcOrd="0" destOrd="0" presId="urn:microsoft.com/office/officeart/2005/8/layout/hProcess9"/>
    <dgm:cxn modelId="{11596981-4E74-4E3B-B1D9-8546DABFBD99}" type="presParOf" srcId="{C2035CFE-D088-414B-B07F-4337B1D4F1D4}" destId="{E7975E19-0CAE-4DEA-AE74-78B38B826A3D}" srcOrd="1" destOrd="0" presId="urn:microsoft.com/office/officeart/2005/8/layout/hProcess9"/>
    <dgm:cxn modelId="{E265FA41-E237-4109-B16E-A320FEA387EC}" type="presParOf" srcId="{E7975E19-0CAE-4DEA-AE74-78B38B826A3D}" destId="{6B6EDC44-5481-4F52-B434-53A6686E3AAC}" srcOrd="0" destOrd="0" presId="urn:microsoft.com/office/officeart/2005/8/layout/hProcess9"/>
    <dgm:cxn modelId="{0068755F-5CD7-4D99-858E-192201D7DF09}" type="presParOf" srcId="{E7975E19-0CAE-4DEA-AE74-78B38B826A3D}" destId="{D75B34A9-A8E8-4EAA-892C-B5B405A77777}" srcOrd="1" destOrd="0" presId="urn:microsoft.com/office/officeart/2005/8/layout/hProcess9"/>
    <dgm:cxn modelId="{5EB40C83-E447-4354-9DF6-D59C2F37A57A}" type="presParOf" srcId="{E7975E19-0CAE-4DEA-AE74-78B38B826A3D}" destId="{14D639DA-C71F-4E11-8FC4-3B9233CC1A2A}" srcOrd="2" destOrd="0" presId="urn:microsoft.com/office/officeart/2005/8/layout/hProcess9"/>
    <dgm:cxn modelId="{63506633-E6BC-4BE1-A2E9-89F1C515F930}" type="presParOf" srcId="{E7975E19-0CAE-4DEA-AE74-78B38B826A3D}" destId="{EFDA5F60-6C40-4479-8A17-C109A2358402}" srcOrd="3" destOrd="0" presId="urn:microsoft.com/office/officeart/2005/8/layout/hProcess9"/>
    <dgm:cxn modelId="{497EE220-FC53-44AA-8A12-0E07A523ABF1}" type="presParOf" srcId="{E7975E19-0CAE-4DEA-AE74-78B38B826A3D}" destId="{65AD4C76-65DA-4B5D-8100-DF4EA4F3A47F}" srcOrd="4" destOrd="0" presId="urn:microsoft.com/office/officeart/2005/8/layout/hProcess9"/>
    <dgm:cxn modelId="{C3FA381C-6A27-49B0-8596-55394510F000}" type="presParOf" srcId="{E7975E19-0CAE-4DEA-AE74-78B38B826A3D}" destId="{B4A7D2AE-FB77-459A-8D7B-58B9B576CF23}" srcOrd="5" destOrd="0" presId="urn:microsoft.com/office/officeart/2005/8/layout/hProcess9"/>
    <dgm:cxn modelId="{64D18E77-9827-4893-981E-91FFF72128B1}" type="presParOf" srcId="{E7975E19-0CAE-4DEA-AE74-78B38B826A3D}" destId="{F7B36ABF-8CEB-4390-8D11-315EE82323EC}"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46B3B4-6F4C-44C9-9958-55DEAEA8FC5C}">
      <dsp:nvSpPr>
        <dsp:cNvPr id="0" name=""/>
        <dsp:cNvSpPr/>
      </dsp:nvSpPr>
      <dsp:spPr>
        <a:xfrm>
          <a:off x="609599" y="0"/>
          <a:ext cx="6908800" cy="4334934"/>
        </a:xfrm>
        <a:prstGeom prst="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6B6EDC44-5481-4F52-B434-53A6686E3AAC}">
      <dsp:nvSpPr>
        <dsp:cNvPr id="0" name=""/>
        <dsp:cNvSpPr/>
      </dsp:nvSpPr>
      <dsp:spPr>
        <a:xfrm>
          <a:off x="4067" y="1300480"/>
          <a:ext cx="1956593" cy="1733973"/>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Climate change</a:t>
          </a:r>
        </a:p>
      </dsp:txBody>
      <dsp:txXfrm>
        <a:off x="88713" y="1385126"/>
        <a:ext cx="1787301" cy="1564681"/>
      </dsp:txXfrm>
    </dsp:sp>
    <dsp:sp modelId="{14D639DA-C71F-4E11-8FC4-3B9233CC1A2A}">
      <dsp:nvSpPr>
        <dsp:cNvPr id="0" name=""/>
        <dsp:cNvSpPr/>
      </dsp:nvSpPr>
      <dsp:spPr>
        <a:xfrm>
          <a:off x="2058491" y="1300480"/>
          <a:ext cx="1956593" cy="1733973"/>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Biodiversity loss</a:t>
          </a:r>
        </a:p>
      </dsp:txBody>
      <dsp:txXfrm>
        <a:off x="2143137" y="1385126"/>
        <a:ext cx="1787301" cy="1564681"/>
      </dsp:txXfrm>
    </dsp:sp>
    <dsp:sp modelId="{65AD4C76-65DA-4B5D-8100-DF4EA4F3A47F}">
      <dsp:nvSpPr>
        <dsp:cNvPr id="0" name=""/>
        <dsp:cNvSpPr/>
      </dsp:nvSpPr>
      <dsp:spPr>
        <a:xfrm>
          <a:off x="4112914" y="1300480"/>
          <a:ext cx="1956593" cy="1733973"/>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Natural Resource Crises</a:t>
          </a:r>
        </a:p>
      </dsp:txBody>
      <dsp:txXfrm>
        <a:off x="4197560" y="1385126"/>
        <a:ext cx="1787301" cy="1564681"/>
      </dsp:txXfrm>
    </dsp:sp>
    <dsp:sp modelId="{F7B36ABF-8CEB-4390-8D11-315EE82323EC}">
      <dsp:nvSpPr>
        <dsp:cNvPr id="0" name=""/>
        <dsp:cNvSpPr/>
      </dsp:nvSpPr>
      <dsp:spPr>
        <a:xfrm>
          <a:off x="6167338" y="1300480"/>
          <a:ext cx="1956593" cy="1733973"/>
        </a:xfrm>
        <a:prstGeom prst="roundRect">
          <a:avLst/>
        </a:prstGeom>
        <a:solidFill>
          <a:srgbClr val="0079C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kern="1200"/>
            <a:t>Air, water, soil quality and others</a:t>
          </a:r>
        </a:p>
      </dsp:txBody>
      <dsp:txXfrm>
        <a:off x="6251984" y="1385126"/>
        <a:ext cx="1787301" cy="15646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1" y="1"/>
            <a:ext cx="9926638"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a:p>
        </p:txBody>
      </p:sp>
      <p:sp>
        <p:nvSpPr>
          <p:cNvPr id="6147" name="Rectangle 3"/>
          <p:cNvSpPr>
            <a:spLocks noGrp="1" noChangeArrowheads="1"/>
          </p:cNvSpPr>
          <p:nvPr>
            <p:ph type="dt" sz="quarter" idx="1"/>
          </p:nvPr>
        </p:nvSpPr>
        <p:spPr bwMode="auto">
          <a:xfrm>
            <a:off x="5621697" y="1"/>
            <a:ext cx="4302625"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Arial" charset="0"/>
                <a:ea typeface="+mn-ea"/>
                <a:cs typeface="Arial" charset="0"/>
              </a:defRPr>
            </a:lvl1pPr>
          </a:lstStyle>
          <a:p>
            <a:pPr>
              <a:defRPr/>
            </a:pPr>
            <a:endParaRPr lang="en-US">
              <a:latin typeface="Franklin Gothic Book"/>
              <a:cs typeface="Franklin Gothic Book"/>
            </a:endParaRPr>
          </a:p>
        </p:txBody>
      </p:sp>
      <p:sp>
        <p:nvSpPr>
          <p:cNvPr id="6148" name="Rectangle 4"/>
          <p:cNvSpPr>
            <a:spLocks noGrp="1" noChangeArrowheads="1"/>
          </p:cNvSpPr>
          <p:nvPr>
            <p:ph type="ftr" sz="quarter" idx="2"/>
          </p:nvPr>
        </p:nvSpPr>
        <p:spPr bwMode="auto">
          <a:xfrm>
            <a:off x="1" y="6456378"/>
            <a:ext cx="9926638"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Aft>
                <a:spcPct val="0"/>
              </a:spcAft>
              <a:defRPr sz="1200">
                <a:solidFill>
                  <a:schemeClr val="tx1"/>
                </a:solidFill>
                <a:latin typeface="Arial" charset="0"/>
                <a:ea typeface="+mn-ea"/>
                <a:cs typeface="Arial" charset="0"/>
              </a:defRPr>
            </a:lvl1pPr>
          </a:lstStyle>
          <a:p>
            <a:pPr algn="ctr">
              <a:defRPr/>
            </a:pPr>
            <a:endParaRPr lang="en-US"/>
          </a:p>
        </p:txBody>
      </p:sp>
      <p:sp>
        <p:nvSpPr>
          <p:cNvPr id="6149" name="Rectangle 5"/>
          <p:cNvSpPr>
            <a:spLocks noGrp="1" noChangeArrowheads="1"/>
          </p:cNvSpPr>
          <p:nvPr>
            <p:ph type="sldNum" sz="quarter" idx="3"/>
          </p:nvPr>
        </p:nvSpPr>
        <p:spPr bwMode="auto">
          <a:xfrm>
            <a:off x="5621697" y="6456378"/>
            <a:ext cx="4302625"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defRPr>
            </a:lvl1pPr>
          </a:lstStyle>
          <a:p>
            <a:fld id="{9D2012EC-129D-174F-A305-62EBE193575D}" type="slidenum">
              <a:rPr lang="en-GB">
                <a:latin typeface="Franklin Gothic Book"/>
                <a:cs typeface="Franklin Gothic Book"/>
              </a:rPr>
              <a:pPr/>
              <a:t>‹#›</a:t>
            </a:fld>
            <a:endParaRPr lang="en-GB">
              <a:latin typeface="Franklin Gothic Book"/>
              <a:cs typeface="Franklin Gothic Book"/>
            </a:endParaRPr>
          </a:p>
        </p:txBody>
      </p:sp>
    </p:spTree>
    <p:extLst>
      <p:ext uri="{BB962C8B-B14F-4D97-AF65-F5344CB8AC3E}">
        <p14:creationId xmlns:p14="http://schemas.microsoft.com/office/powerpoint/2010/main" val="2406125402"/>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1" y="1"/>
            <a:ext cx="9926638"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Aft>
                <a:spcPct val="0"/>
              </a:spcAft>
              <a:defRPr lang="en-GB"/>
            </a:lvl1pPr>
          </a:lstStyle>
          <a:p>
            <a:pPr>
              <a:defRPr/>
            </a:pPr>
            <a:endParaRPr lang="en-GB"/>
          </a:p>
        </p:txBody>
      </p:sp>
      <p:sp>
        <p:nvSpPr>
          <p:cNvPr id="5123" name="Rectangle 3"/>
          <p:cNvSpPr>
            <a:spLocks noGrp="1" noChangeArrowheads="1"/>
          </p:cNvSpPr>
          <p:nvPr>
            <p:ph type="dt" idx="1"/>
          </p:nvPr>
        </p:nvSpPr>
        <p:spPr bwMode="auto">
          <a:xfrm>
            <a:off x="5621697" y="1"/>
            <a:ext cx="4302625" cy="34021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Aft>
                <a:spcPct val="0"/>
              </a:spcAft>
              <a:defRPr sz="1200">
                <a:solidFill>
                  <a:schemeClr val="tx1"/>
                </a:solidFill>
                <a:latin typeface="Franklin Gothic Book"/>
                <a:ea typeface="+mn-ea"/>
                <a:cs typeface="Franklin Gothic Book"/>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2697163" y="509588"/>
            <a:ext cx="4532312" cy="25495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92201" y="3229277"/>
            <a:ext cx="7942238" cy="3058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1" y="6456378"/>
            <a:ext cx="9926638"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Aft>
                <a:spcPct val="0"/>
              </a:spcAft>
              <a:defRPr lang="en-GB"/>
            </a:lvl1pPr>
          </a:lstStyle>
          <a:p>
            <a:pPr>
              <a:defRPr/>
            </a:pPr>
            <a:endParaRPr lang="en-GB"/>
          </a:p>
        </p:txBody>
      </p:sp>
      <p:sp>
        <p:nvSpPr>
          <p:cNvPr id="5127" name="Rectangle 7"/>
          <p:cNvSpPr>
            <a:spLocks noGrp="1" noChangeArrowheads="1"/>
          </p:cNvSpPr>
          <p:nvPr>
            <p:ph type="sldNum" sz="quarter" idx="5"/>
          </p:nvPr>
        </p:nvSpPr>
        <p:spPr bwMode="auto">
          <a:xfrm>
            <a:off x="5621697" y="6456378"/>
            <a:ext cx="4302625" cy="34021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tx1"/>
                </a:solidFill>
                <a:latin typeface="Franklin Gothic Book"/>
                <a:cs typeface="Franklin Gothic Book"/>
              </a:defRPr>
            </a:lvl1pPr>
          </a:lstStyle>
          <a:p>
            <a:fld id="{FD575486-124C-4241-91A7-0219FEF1B1CE}" type="slidenum">
              <a:rPr lang="en-GB" smtClean="0"/>
              <a:pPr/>
              <a:t>‹#›</a:t>
            </a:fld>
            <a:endParaRPr lang="en-GB"/>
          </a:p>
        </p:txBody>
      </p:sp>
    </p:spTree>
    <p:extLst>
      <p:ext uri="{BB962C8B-B14F-4D97-AF65-F5344CB8AC3E}">
        <p14:creationId xmlns:p14="http://schemas.microsoft.com/office/powerpoint/2010/main" val="3334028775"/>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Franklin Gothic Book"/>
        <a:ea typeface="ＭＳ Ｐゴシック" charset="0"/>
        <a:cs typeface="Franklin Gothic Book"/>
      </a:defRPr>
    </a:lvl1pPr>
    <a:lvl2pPr marL="4572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2pPr>
    <a:lvl3pPr marL="9144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3pPr>
    <a:lvl4pPr marL="13716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4pPr>
    <a:lvl5pPr marL="1828800" algn="l" rtl="0" eaLnBrk="0" fontAlgn="base" hangingPunct="0">
      <a:spcBef>
        <a:spcPct val="30000"/>
      </a:spcBef>
      <a:spcAft>
        <a:spcPct val="0"/>
      </a:spcAft>
      <a:defRPr sz="1200" kern="1200">
        <a:solidFill>
          <a:schemeClr val="tx1"/>
        </a:solidFill>
        <a:latin typeface="Franklin Gothic Book"/>
        <a:ea typeface="Franklin Gothic Book"/>
        <a:cs typeface="Franklin Gothic Book"/>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marL="171450" indent="-171450">
              <a:buFontTx/>
              <a:buChar char="-"/>
            </a:pPr>
            <a:r>
              <a:rPr lang="en-GB" baseline="0"/>
              <a:t>	</a:t>
            </a:r>
          </a:p>
        </p:txBody>
      </p:sp>
      <p:sp>
        <p:nvSpPr>
          <p:cNvPr id="4" name="Header Placeholder 3" hidden="1"/>
          <p:cNvSpPr>
            <a:spLocks noGrp="1"/>
          </p:cNvSpPr>
          <p:nvPr>
            <p:ph type="hdr" sz="quarter" idx="10"/>
          </p:nvPr>
        </p:nvSpPr>
        <p:spPr>
          <a:xfrm>
            <a:off x="1" y="1"/>
            <a:ext cx="9926638" cy="340210"/>
          </a:xfrm>
        </p:spPr>
        <p:txBody>
          <a:bodyPr/>
          <a:lstStyle/>
          <a:p>
            <a:pPr>
              <a:defRPr/>
            </a:pPr>
            <a:endParaRPr lang="en-US"/>
          </a:p>
        </p:txBody>
      </p:sp>
      <p:sp>
        <p:nvSpPr>
          <p:cNvPr id="5" name="Footer Placeholder 4" hidden="1"/>
          <p:cNvSpPr>
            <a:spLocks noGrp="1"/>
          </p:cNvSpPr>
          <p:nvPr>
            <p:ph type="ftr" sz="quarter" idx="11"/>
          </p:nvPr>
        </p:nvSpPr>
        <p:spPr>
          <a:xfrm>
            <a:off x="1" y="6456378"/>
            <a:ext cx="9926638" cy="340210"/>
          </a:xfrm>
        </p:spPr>
        <p:txBody>
          <a:bodyPr/>
          <a:lstStyle/>
          <a:p>
            <a:pPr>
              <a:defRPr/>
            </a:pPr>
            <a:endParaRPr lang="en-US"/>
          </a:p>
        </p:txBody>
      </p:sp>
      <p:sp>
        <p:nvSpPr>
          <p:cNvPr id="6" name="Slide Number Placeholder 5"/>
          <p:cNvSpPr>
            <a:spLocks noGrp="1"/>
          </p:cNvSpPr>
          <p:nvPr>
            <p:ph type="sldNum" sz="quarter" idx="12"/>
          </p:nvPr>
        </p:nvSpPr>
        <p:spPr/>
        <p:txBody>
          <a:bodyPr/>
          <a:lstStyle/>
          <a:p>
            <a:fld id="{FD575486-124C-4241-91A7-0219FEF1B1CE}" type="slidenum">
              <a:rPr lang="en-GB" smtClean="0"/>
              <a:pPr/>
              <a:t>1</a:t>
            </a:fld>
            <a:endParaRPr lang="en-GB"/>
          </a:p>
        </p:txBody>
      </p:sp>
    </p:spTree>
    <p:extLst>
      <p:ext uri="{BB962C8B-B14F-4D97-AF65-F5344CB8AC3E}">
        <p14:creationId xmlns:p14="http://schemas.microsoft.com/office/powerpoint/2010/main" val="787289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10</a:t>
            </a:fld>
            <a:endParaRPr lang="en-GB"/>
          </a:p>
        </p:txBody>
      </p:sp>
    </p:spTree>
    <p:extLst>
      <p:ext uri="{BB962C8B-B14F-4D97-AF65-F5344CB8AC3E}">
        <p14:creationId xmlns:p14="http://schemas.microsoft.com/office/powerpoint/2010/main" val="387711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11</a:t>
            </a:fld>
            <a:endParaRPr lang="en-GB"/>
          </a:p>
        </p:txBody>
      </p:sp>
    </p:spTree>
    <p:extLst>
      <p:ext uri="{BB962C8B-B14F-4D97-AF65-F5344CB8AC3E}">
        <p14:creationId xmlns:p14="http://schemas.microsoft.com/office/powerpoint/2010/main" val="38105888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12</a:t>
            </a:fld>
            <a:endParaRPr lang="en-GB"/>
          </a:p>
        </p:txBody>
      </p:sp>
    </p:spTree>
    <p:extLst>
      <p:ext uri="{BB962C8B-B14F-4D97-AF65-F5344CB8AC3E}">
        <p14:creationId xmlns:p14="http://schemas.microsoft.com/office/powerpoint/2010/main" val="2033527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7163" y="509588"/>
            <a:ext cx="4532312" cy="2549525"/>
          </a:xfrm>
        </p:spPr>
      </p:sp>
      <p:sp>
        <p:nvSpPr>
          <p:cNvPr id="3" name="Notes Placeholder 2"/>
          <p:cNvSpPr>
            <a:spLocks noGrp="1"/>
          </p:cNvSpPr>
          <p:nvPr>
            <p:ph type="body" idx="1"/>
          </p:nvPr>
        </p:nvSpPr>
        <p:spPr/>
        <p:txBody>
          <a:bodyPr/>
          <a:lstStyle/>
          <a:p>
            <a:pPr marL="171450" indent="-171450">
              <a:buFontTx/>
              <a:buChar char="-"/>
            </a:pPr>
            <a:r>
              <a:rPr lang="en-GB" baseline="0"/>
              <a:t>	</a:t>
            </a:r>
          </a:p>
        </p:txBody>
      </p:sp>
      <p:sp>
        <p:nvSpPr>
          <p:cNvPr id="4" name="Header Placeholder 3" hidden="1"/>
          <p:cNvSpPr>
            <a:spLocks noGrp="1"/>
          </p:cNvSpPr>
          <p:nvPr>
            <p:ph type="hdr" sz="quarter" idx="10"/>
          </p:nvPr>
        </p:nvSpPr>
        <p:spPr>
          <a:xfrm>
            <a:off x="1" y="1"/>
            <a:ext cx="9926638" cy="340210"/>
          </a:xfrm>
        </p:spPr>
        <p:txBody>
          <a:bodyPr/>
          <a:lstStyle/>
          <a:p>
            <a:pPr>
              <a:defRPr/>
            </a:pPr>
            <a:endParaRPr lang="en-US"/>
          </a:p>
        </p:txBody>
      </p:sp>
      <p:sp>
        <p:nvSpPr>
          <p:cNvPr id="5" name="Footer Placeholder 4" hidden="1"/>
          <p:cNvSpPr>
            <a:spLocks noGrp="1"/>
          </p:cNvSpPr>
          <p:nvPr>
            <p:ph type="ftr" sz="quarter" idx="11"/>
          </p:nvPr>
        </p:nvSpPr>
        <p:spPr>
          <a:xfrm>
            <a:off x="1" y="6456378"/>
            <a:ext cx="9926638" cy="340210"/>
          </a:xfrm>
        </p:spPr>
        <p:txBody>
          <a:bodyPr/>
          <a:lstStyle/>
          <a:p>
            <a:pPr>
              <a:defRPr/>
            </a:pPr>
            <a:endParaRPr lang="en-US"/>
          </a:p>
        </p:txBody>
      </p:sp>
      <p:sp>
        <p:nvSpPr>
          <p:cNvPr id="6" name="Slide Number Placeholder 5"/>
          <p:cNvSpPr>
            <a:spLocks noGrp="1"/>
          </p:cNvSpPr>
          <p:nvPr>
            <p:ph type="sldNum" sz="quarter" idx="12"/>
          </p:nvPr>
        </p:nvSpPr>
        <p:spPr/>
        <p:txBody>
          <a:bodyPr/>
          <a:lstStyle/>
          <a:p>
            <a:fld id="{FD575486-124C-4241-91A7-0219FEF1B1CE}" type="slidenum">
              <a:rPr lang="en-GB" smtClean="0"/>
              <a:pPr/>
              <a:t>13</a:t>
            </a:fld>
            <a:endParaRPr lang="en-GB"/>
          </a:p>
        </p:txBody>
      </p:sp>
    </p:spTree>
    <p:extLst>
      <p:ext uri="{BB962C8B-B14F-4D97-AF65-F5344CB8AC3E}">
        <p14:creationId xmlns:p14="http://schemas.microsoft.com/office/powerpoint/2010/main" val="3307271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fld id="{FD575486-124C-4241-91A7-0219FEF1B1CE}" type="slidenum">
              <a:rPr lang="en-GB" smtClean="0"/>
              <a:pPr/>
              <a:t>2</a:t>
            </a:fld>
            <a:endParaRPr lang="en-GB"/>
          </a:p>
        </p:txBody>
      </p:sp>
    </p:spTree>
    <p:extLst>
      <p:ext uri="{BB962C8B-B14F-4D97-AF65-F5344CB8AC3E}">
        <p14:creationId xmlns:p14="http://schemas.microsoft.com/office/powerpoint/2010/main" val="257834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3</a:t>
            </a:fld>
            <a:endParaRPr lang="en-GB"/>
          </a:p>
        </p:txBody>
      </p:sp>
    </p:spTree>
    <p:extLst>
      <p:ext uri="{BB962C8B-B14F-4D97-AF65-F5344CB8AC3E}">
        <p14:creationId xmlns:p14="http://schemas.microsoft.com/office/powerpoint/2010/main" val="511448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4</a:t>
            </a:fld>
            <a:endParaRPr lang="en-GB"/>
          </a:p>
        </p:txBody>
      </p:sp>
    </p:spTree>
    <p:extLst>
      <p:ext uri="{BB962C8B-B14F-4D97-AF65-F5344CB8AC3E}">
        <p14:creationId xmlns:p14="http://schemas.microsoft.com/office/powerpoint/2010/main" val="2352001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5</a:t>
            </a:fld>
            <a:endParaRPr lang="en-GB"/>
          </a:p>
        </p:txBody>
      </p:sp>
    </p:spTree>
    <p:extLst>
      <p:ext uri="{BB962C8B-B14F-4D97-AF65-F5344CB8AC3E}">
        <p14:creationId xmlns:p14="http://schemas.microsoft.com/office/powerpoint/2010/main" val="1824151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6</a:t>
            </a:fld>
            <a:endParaRPr lang="en-GB"/>
          </a:p>
        </p:txBody>
      </p:sp>
    </p:spTree>
    <p:extLst>
      <p:ext uri="{BB962C8B-B14F-4D97-AF65-F5344CB8AC3E}">
        <p14:creationId xmlns:p14="http://schemas.microsoft.com/office/powerpoint/2010/main" val="889238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7</a:t>
            </a:fld>
            <a:endParaRPr lang="en-GB"/>
          </a:p>
        </p:txBody>
      </p:sp>
    </p:spTree>
    <p:extLst>
      <p:ext uri="{BB962C8B-B14F-4D97-AF65-F5344CB8AC3E}">
        <p14:creationId xmlns:p14="http://schemas.microsoft.com/office/powerpoint/2010/main" val="4263371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D575486-124C-4241-91A7-0219FEF1B1CE}" type="slidenum">
              <a:rPr lang="en-GB" smtClean="0"/>
              <a:pPr/>
              <a:t>8</a:t>
            </a:fld>
            <a:endParaRPr lang="en-GB"/>
          </a:p>
        </p:txBody>
      </p:sp>
    </p:spTree>
    <p:extLst>
      <p:ext uri="{BB962C8B-B14F-4D97-AF65-F5344CB8AC3E}">
        <p14:creationId xmlns:p14="http://schemas.microsoft.com/office/powerpoint/2010/main" val="197267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a:defRPr/>
            </a:pPr>
            <a:endParaRPr lang="en-GB"/>
          </a:p>
        </p:txBody>
      </p:sp>
      <p:sp>
        <p:nvSpPr>
          <p:cNvPr id="5" name="Footer Placeholder 4"/>
          <p:cNvSpPr>
            <a:spLocks noGrp="1"/>
          </p:cNvSpPr>
          <p:nvPr>
            <p:ph type="ftr" sz="quarter" idx="4"/>
          </p:nvPr>
        </p:nvSpPr>
        <p:spPr/>
        <p:txBody>
          <a:bodyPr/>
          <a:lstStyle/>
          <a:p>
            <a:pPr>
              <a:defRPr/>
            </a:pPr>
            <a:endParaRPr lang="en-GB"/>
          </a:p>
        </p:txBody>
      </p:sp>
      <p:sp>
        <p:nvSpPr>
          <p:cNvPr id="6" name="Slide Number Placeholder 5"/>
          <p:cNvSpPr>
            <a:spLocks noGrp="1"/>
          </p:cNvSpPr>
          <p:nvPr>
            <p:ph type="sldNum" sz="quarter" idx="5"/>
          </p:nvPr>
        </p:nvSpPr>
        <p:spPr/>
        <p:txBody>
          <a:bodyPr/>
          <a:lstStyle/>
          <a:p>
            <a:fld id="{FD575486-124C-4241-91A7-0219FEF1B1CE}" type="slidenum">
              <a:rPr lang="en-GB" smtClean="0"/>
              <a:pPr/>
              <a:t>9</a:t>
            </a:fld>
            <a:endParaRPr lang="en-GB"/>
          </a:p>
        </p:txBody>
      </p:sp>
    </p:spTree>
    <p:extLst>
      <p:ext uri="{BB962C8B-B14F-4D97-AF65-F5344CB8AC3E}">
        <p14:creationId xmlns:p14="http://schemas.microsoft.com/office/powerpoint/2010/main" val="222924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Simple layouts</a:t>
            </a: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31989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46245"/>
            <a:ext cx="4806953" cy="49997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46245"/>
            <a:ext cx="4773084" cy="4999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5 March, 2024</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6" name="Text Placeholder 3"/>
          <p:cNvSpPr>
            <a:spLocks noGrp="1"/>
          </p:cNvSpPr>
          <p:nvPr>
            <p:ph type="body" sz="quarter" idx="16"/>
          </p:nvPr>
        </p:nvSpPr>
        <p:spPr>
          <a:xfrm>
            <a:off x="6405033" y="1445893"/>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hasCustomPrompt="1"/>
          </p:nvPr>
        </p:nvSpPr>
        <p:spPr>
          <a:xfrm>
            <a:off x="6405033" y="2165031"/>
            <a:ext cx="4804833" cy="433340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890034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hart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5 March, 2024</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6405033" y="1449388"/>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6405033" y="2202480"/>
            <a:ext cx="4804833" cy="42959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3"/>
          <p:cNvSpPr>
            <a:spLocks noGrp="1"/>
          </p:cNvSpPr>
          <p:nvPr>
            <p:ph type="body" sz="quarter" idx="18"/>
          </p:nvPr>
        </p:nvSpPr>
        <p:spPr>
          <a:xfrm>
            <a:off x="1132941" y="1498738"/>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19" name="Content Placeholder 8"/>
          <p:cNvSpPr>
            <a:spLocks noGrp="1"/>
          </p:cNvSpPr>
          <p:nvPr>
            <p:ph sz="quarter" idx="19" hasCustomPrompt="1"/>
          </p:nvPr>
        </p:nvSpPr>
        <p:spPr>
          <a:xfrm>
            <a:off x="958849" y="2202481"/>
            <a:ext cx="4773084" cy="4243564"/>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27048841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 large chart">
    <p:spTree>
      <p:nvGrpSpPr>
        <p:cNvPr id="1" name=""/>
        <p:cNvGrpSpPr/>
        <p:nvPr/>
      </p:nvGrpSpPr>
      <p:grpSpPr>
        <a:xfrm>
          <a:off x="0" y="0"/>
          <a:ext cx="0" cy="0"/>
          <a:chOff x="0" y="0"/>
          <a:chExt cx="0" cy="0"/>
        </a:xfrm>
      </p:grpSpPr>
      <p:sp>
        <p:nvSpPr>
          <p:cNvPr id="5" name="Round Same Side Corner Rectangle 4"/>
          <p:cNvSpPr/>
          <p:nvPr userDrawn="1"/>
        </p:nvSpPr>
        <p:spPr>
          <a:xfrm>
            <a:off x="4813301" y="1436915"/>
            <a:ext cx="6385984" cy="5024212"/>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4813301" y="1418042"/>
            <a:ext cx="6385984" cy="5043084"/>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36915"/>
            <a:ext cx="3359148" cy="504961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51109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chart + text">
    <p:spTree>
      <p:nvGrpSpPr>
        <p:cNvPr id="1" name=""/>
        <p:cNvGrpSpPr/>
        <p:nvPr/>
      </p:nvGrpSpPr>
      <p:grpSpPr>
        <a:xfrm>
          <a:off x="0" y="0"/>
          <a:ext cx="0" cy="0"/>
          <a:chOff x="0" y="0"/>
          <a:chExt cx="0" cy="0"/>
        </a:xfrm>
      </p:grpSpPr>
      <p:sp>
        <p:nvSpPr>
          <p:cNvPr id="5" name="Round Same Side Corner Rectangle 4"/>
          <p:cNvSpPr/>
          <p:nvPr userDrawn="1"/>
        </p:nvSpPr>
        <p:spPr>
          <a:xfrm>
            <a:off x="516467" y="1446245"/>
            <a:ext cx="6385984" cy="50251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501651" y="1446245"/>
            <a:ext cx="6385984" cy="5011705"/>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7380819" y="1446245"/>
            <a:ext cx="3845981" cy="503393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4168317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 chart">
    <p:spTree>
      <p:nvGrpSpPr>
        <p:cNvPr id="1" name=""/>
        <p:cNvGrpSpPr/>
        <p:nvPr/>
      </p:nvGrpSpPr>
      <p:grpSpPr>
        <a:xfrm>
          <a:off x="0" y="0"/>
          <a:ext cx="0" cy="0"/>
          <a:chOff x="0" y="0"/>
          <a:chExt cx="0" cy="0"/>
        </a:xfrm>
      </p:grpSpPr>
      <p:sp>
        <p:nvSpPr>
          <p:cNvPr id="5" name="Round Same Side Corner Rectangle 4"/>
          <p:cNvSpPr/>
          <p:nvPr userDrawn="1"/>
        </p:nvSpPr>
        <p:spPr>
          <a:xfrm>
            <a:off x="960966" y="1447801"/>
            <a:ext cx="4798481" cy="5013325"/>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04" name="Round Same Side Corner Rectangle 103"/>
          <p:cNvSpPr/>
          <p:nvPr userDrawn="1"/>
        </p:nvSpPr>
        <p:spPr>
          <a:xfrm>
            <a:off x="6426201" y="1447801"/>
            <a:ext cx="4806951" cy="5012437"/>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Content Placeholder 3"/>
          <p:cNvSpPr>
            <a:spLocks noGrp="1"/>
          </p:cNvSpPr>
          <p:nvPr>
            <p:ph sz="quarter" idx="10" hasCustomPrompt="1"/>
          </p:nvPr>
        </p:nvSpPr>
        <p:spPr>
          <a:xfrm>
            <a:off x="958851" y="1447801"/>
            <a:ext cx="4800600" cy="5038726"/>
          </a:xfrm>
        </p:spPr>
        <p:txBody>
          <a:bodyPr/>
          <a:lstStyle>
            <a:lvl1pPr>
              <a:defRPr baseline="0"/>
            </a:lvl1pPr>
          </a:lstStyle>
          <a:p>
            <a:pPr lvl="0"/>
            <a:r>
              <a:rPr lang="en-US"/>
              <a:t>Click icon to insert object</a:t>
            </a:r>
          </a:p>
        </p:txBody>
      </p:sp>
      <p:sp>
        <p:nvSpPr>
          <p:cNvPr id="13" name="Content Placeholder 3"/>
          <p:cNvSpPr>
            <a:spLocks noGrp="1"/>
          </p:cNvSpPr>
          <p:nvPr>
            <p:ph sz="quarter" idx="11" hasCustomPrompt="1"/>
          </p:nvPr>
        </p:nvSpPr>
        <p:spPr>
          <a:xfrm>
            <a:off x="6426200" y="1447802"/>
            <a:ext cx="4800600" cy="5038725"/>
          </a:xfrm>
        </p:spPr>
        <p:txBody>
          <a:bodyPr/>
          <a:lstStyle>
            <a:lvl1pPr>
              <a:defRPr baseline="0"/>
            </a:lvl1pPr>
          </a:lstStyle>
          <a:p>
            <a:pPr lvl="0"/>
            <a:r>
              <a:rPr lang="en-US"/>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5 March, 2024</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6066017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hart + chart - with titles">
    <p:spTree>
      <p:nvGrpSpPr>
        <p:cNvPr id="1" name=""/>
        <p:cNvGrpSpPr/>
        <p:nvPr/>
      </p:nvGrpSpPr>
      <p:grpSpPr>
        <a:xfrm>
          <a:off x="0" y="0"/>
          <a:ext cx="0" cy="0"/>
          <a:chOff x="0" y="0"/>
          <a:chExt cx="0" cy="0"/>
        </a:xfrm>
      </p:grpSpPr>
      <p:sp>
        <p:nvSpPr>
          <p:cNvPr id="5" name="Round Same Side Corner Rectangle 4"/>
          <p:cNvSpPr/>
          <p:nvPr userDrawn="1"/>
        </p:nvSpPr>
        <p:spPr>
          <a:xfrm>
            <a:off x="960968" y="2168445"/>
            <a:ext cx="4798481" cy="4292680"/>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5 March, 2024</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4" name="Round Same Side Corner Rectangle 103"/>
          <p:cNvSpPr/>
          <p:nvPr userDrawn="1"/>
        </p:nvSpPr>
        <p:spPr>
          <a:xfrm>
            <a:off x="6426201" y="2168525"/>
            <a:ext cx="4806951" cy="4291712"/>
          </a:xfrm>
          <a:prstGeom prst="round2SameRect">
            <a:avLst>
              <a:gd name="adj1" fmla="val 2774"/>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4" name="Text Placeholder 3"/>
          <p:cNvSpPr>
            <a:spLocks noGrp="1"/>
          </p:cNvSpPr>
          <p:nvPr>
            <p:ph type="body" sz="quarter" idx="20" hasCustomPrompt="1"/>
          </p:nvPr>
        </p:nvSpPr>
        <p:spPr>
          <a:xfrm>
            <a:off x="944034" y="1446213"/>
            <a:ext cx="10289117" cy="723900"/>
          </a:xfrm>
        </p:spPr>
        <p:txBody>
          <a:bodyPr/>
          <a:lstStyle>
            <a:lvl1pPr>
              <a:defRPr/>
            </a:lvl1pPr>
          </a:lstStyle>
          <a:p>
            <a:pPr lvl="0"/>
            <a:r>
              <a:rPr lang="en-US"/>
              <a:t>Short intro text</a:t>
            </a:r>
          </a:p>
        </p:txBody>
      </p:sp>
      <p:sp>
        <p:nvSpPr>
          <p:cNvPr id="7" name="Text Placeholder 6"/>
          <p:cNvSpPr>
            <a:spLocks noGrp="1"/>
          </p:cNvSpPr>
          <p:nvPr>
            <p:ph type="body" sz="quarter" idx="21" hasCustomPrompt="1"/>
          </p:nvPr>
        </p:nvSpPr>
        <p:spPr>
          <a:xfrm>
            <a:off x="1134533" y="2271940"/>
            <a:ext cx="4148667" cy="244475"/>
          </a:xfrm>
        </p:spPr>
        <p:txBody>
          <a:bodyPr/>
          <a:lstStyle>
            <a:lvl1pPr>
              <a:defRPr sz="1600" baseline="0">
                <a:latin typeface="Franklin Gothic Medium" panose="020B0603020102020204" pitchFamily="34" charset="0"/>
              </a:defRPr>
            </a:lvl1pPr>
          </a:lstStyle>
          <a:p>
            <a:pPr lvl="0"/>
            <a:r>
              <a:rPr lang="en-US"/>
              <a:t>Chart title</a:t>
            </a:r>
          </a:p>
        </p:txBody>
      </p:sp>
      <p:sp>
        <p:nvSpPr>
          <p:cNvPr id="18" name="Text Placeholder 6"/>
          <p:cNvSpPr>
            <a:spLocks noGrp="1"/>
          </p:cNvSpPr>
          <p:nvPr>
            <p:ph type="body" sz="quarter" idx="22" hasCustomPrompt="1"/>
          </p:nvPr>
        </p:nvSpPr>
        <p:spPr>
          <a:xfrm>
            <a:off x="6764865" y="2246540"/>
            <a:ext cx="4148667" cy="269875"/>
          </a:xfrm>
        </p:spPr>
        <p:txBody>
          <a:bodyPr/>
          <a:lstStyle>
            <a:lvl1pPr>
              <a:defRPr sz="1600" baseline="0">
                <a:latin typeface="Franklin Gothic Medium" panose="020B0603020102020204" pitchFamily="34" charset="0"/>
              </a:defRPr>
            </a:lvl1pPr>
          </a:lstStyle>
          <a:p>
            <a:pPr lvl="0"/>
            <a:r>
              <a:rPr lang="en-US"/>
              <a:t>Chart title</a:t>
            </a:r>
          </a:p>
        </p:txBody>
      </p:sp>
      <p:sp>
        <p:nvSpPr>
          <p:cNvPr id="9" name="Content Placeholder 8"/>
          <p:cNvSpPr>
            <a:spLocks noGrp="1"/>
          </p:cNvSpPr>
          <p:nvPr>
            <p:ph sz="quarter" idx="23"/>
          </p:nvPr>
        </p:nvSpPr>
        <p:spPr>
          <a:xfrm>
            <a:off x="960968" y="2642489"/>
            <a:ext cx="4804833" cy="3818637"/>
          </a:xfrm>
        </p:spPr>
        <p:txBody>
          <a:bodyPr/>
          <a:lstStyle>
            <a:lvl1pPr>
              <a:defRPr sz="1600"/>
            </a:lvl1pPr>
          </a:lstStyle>
          <a:p>
            <a:pPr lvl="0"/>
            <a:r>
              <a:rPr lang="en-US"/>
              <a:t>Click to edit Master text styles</a:t>
            </a:r>
          </a:p>
        </p:txBody>
      </p:sp>
      <p:sp>
        <p:nvSpPr>
          <p:cNvPr id="21" name="Content Placeholder 8"/>
          <p:cNvSpPr>
            <a:spLocks noGrp="1"/>
          </p:cNvSpPr>
          <p:nvPr>
            <p:ph sz="quarter" idx="24"/>
          </p:nvPr>
        </p:nvSpPr>
        <p:spPr>
          <a:xfrm>
            <a:off x="6430434" y="2641601"/>
            <a:ext cx="4804833" cy="3818637"/>
          </a:xfrm>
        </p:spPr>
        <p:txBody>
          <a:bodyPr/>
          <a:lstStyle>
            <a:lvl1pPr>
              <a:defRPr sz="1600"/>
            </a:lvl1pPr>
          </a:lstStyle>
          <a:p>
            <a:pPr lvl="0"/>
            <a:r>
              <a:rPr lang="en-US"/>
              <a:t>Click to edit Master text styles</a:t>
            </a:r>
          </a:p>
        </p:txBody>
      </p:sp>
    </p:spTree>
    <p:extLst>
      <p:ext uri="{BB962C8B-B14F-4D97-AF65-F5344CB8AC3E}">
        <p14:creationId xmlns:p14="http://schemas.microsoft.com/office/powerpoint/2010/main" val="262794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419225"/>
            <a:ext cx="11209867" cy="5041900"/>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419226"/>
            <a:ext cx="11209867" cy="5041899"/>
          </a:xfrm>
        </p:spPr>
        <p:txBody>
          <a:bodyPr/>
          <a:lstStyle>
            <a:lvl1pPr>
              <a:defRPr/>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5 March, 2024</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10076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hart">
    <p:spTree>
      <p:nvGrpSpPr>
        <p:cNvPr id="1" name=""/>
        <p:cNvGrpSpPr/>
        <p:nvPr/>
      </p:nvGrpSpPr>
      <p:grpSpPr>
        <a:xfrm>
          <a:off x="0" y="0"/>
          <a:ext cx="0" cy="0"/>
          <a:chOff x="0" y="0"/>
          <a:chExt cx="0" cy="0"/>
        </a:xfrm>
      </p:grpSpPr>
      <p:sp>
        <p:nvSpPr>
          <p:cNvPr id="4" name="Round Same Side Corner Rectangle 3"/>
          <p:cNvSpPr/>
          <p:nvPr userDrawn="1"/>
        </p:nvSpPr>
        <p:spPr>
          <a:xfrm>
            <a:off x="501651" y="1803401"/>
            <a:ext cx="11209867" cy="4657724"/>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5" name="Content Placeholder 4"/>
          <p:cNvSpPr>
            <a:spLocks noGrp="1"/>
          </p:cNvSpPr>
          <p:nvPr>
            <p:ph sz="quarter" idx="10" hasCustomPrompt="1"/>
          </p:nvPr>
        </p:nvSpPr>
        <p:spPr>
          <a:xfrm>
            <a:off x="501651" y="1803402"/>
            <a:ext cx="11209867" cy="4657723"/>
          </a:xfrm>
        </p:spPr>
        <p:txBody>
          <a:bodyPr/>
          <a:lstStyle>
            <a:lvl1pPr>
              <a:defRPr baseline="0"/>
            </a:lvl1pPr>
          </a:lstStyle>
          <a:p>
            <a:pPr lvl="0"/>
            <a:r>
              <a:rPr lang="en-US"/>
              <a:t>Click icon to add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5 March, 2024</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3709327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ngle chart - with title">
    <p:spTree>
      <p:nvGrpSpPr>
        <p:cNvPr id="1" name=""/>
        <p:cNvGrpSpPr/>
        <p:nvPr/>
      </p:nvGrpSpPr>
      <p:grpSpPr>
        <a:xfrm>
          <a:off x="0" y="0"/>
          <a:ext cx="0" cy="0"/>
          <a:chOff x="0" y="0"/>
          <a:chExt cx="0" cy="0"/>
        </a:xfrm>
      </p:grpSpPr>
      <p:sp>
        <p:nvSpPr>
          <p:cNvPr id="4" name="Round Same Side Corner Rectangle 3"/>
          <p:cNvSpPr/>
          <p:nvPr userDrawn="1"/>
        </p:nvSpPr>
        <p:spPr>
          <a:xfrm>
            <a:off x="501652" y="1436914"/>
            <a:ext cx="11209865" cy="5024211"/>
          </a:xfrm>
          <a:prstGeom prst="round2SameRect">
            <a:avLst>
              <a:gd name="adj1" fmla="val 27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F7334817-FF7C-6948-966F-8ECFBE662A14}" type="datetime3">
              <a:rPr lang="en-GB" smtClean="0"/>
              <a:t>5 March, 2024</a:t>
            </a:fld>
            <a:endParaRPr lang="en-GB"/>
          </a:p>
        </p:txBody>
      </p:sp>
      <p:sp>
        <p:nvSpPr>
          <p:cNvPr id="100"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2"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Content Placeholder 4"/>
          <p:cNvSpPr>
            <a:spLocks noGrp="1"/>
          </p:cNvSpPr>
          <p:nvPr>
            <p:ph sz="quarter" idx="17" hasCustomPrompt="1"/>
          </p:nvPr>
        </p:nvSpPr>
        <p:spPr>
          <a:xfrm>
            <a:off x="501651" y="2115616"/>
            <a:ext cx="11209867" cy="4370909"/>
          </a:xfrm>
        </p:spPr>
        <p:txBody>
          <a:bodyPr/>
          <a:lstStyle>
            <a:lvl1pPr>
              <a:defRPr baseline="0"/>
            </a:lvl1pPr>
          </a:lstStyle>
          <a:p>
            <a:pPr lvl="0"/>
            <a:r>
              <a:rPr lang="en-US"/>
              <a:t>Click icon to add object</a:t>
            </a:r>
          </a:p>
        </p:txBody>
      </p:sp>
      <p:sp>
        <p:nvSpPr>
          <p:cNvPr id="7" name="Text Placeholder 6"/>
          <p:cNvSpPr>
            <a:spLocks noGrp="1"/>
          </p:cNvSpPr>
          <p:nvPr>
            <p:ph type="body" sz="quarter" idx="18" hasCustomPrompt="1"/>
          </p:nvPr>
        </p:nvSpPr>
        <p:spPr>
          <a:xfrm>
            <a:off x="960967" y="1507603"/>
            <a:ext cx="10272184" cy="608013"/>
          </a:xfrm>
        </p:spPr>
        <p:txBody>
          <a:bodyPr/>
          <a:lstStyle>
            <a:lvl1pPr>
              <a:defRPr sz="1800">
                <a:latin typeface="Franklin Gothic Medium" panose="020B0603020102020204" pitchFamily="34" charset="0"/>
              </a:defRPr>
            </a:lvl1pPr>
          </a:lstStyle>
          <a:p>
            <a:pPr lvl="0"/>
            <a:r>
              <a:rPr lang="en-US"/>
              <a:t>Chart title</a:t>
            </a:r>
          </a:p>
        </p:txBody>
      </p:sp>
    </p:spTree>
    <p:extLst>
      <p:ext uri="{BB962C8B-B14F-4D97-AF65-F5344CB8AC3E}">
        <p14:creationId xmlns:p14="http://schemas.microsoft.com/office/powerpoint/2010/main" val="5736223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complex text</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77923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cxnSp>
        <p:nvCxnSpPr>
          <p:cNvPr id="166" name="Straight Connector 165"/>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426465"/>
            <a:ext cx="10274300" cy="4698112"/>
          </a:xfrm>
        </p:spPr>
        <p:txBody>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42977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ound Same Side Corner Rectangle 5"/>
          <p:cNvSpPr/>
          <p:nvPr userDrawn="1"/>
        </p:nvSpPr>
        <p:spPr>
          <a:xfrm>
            <a:off x="5759448" y="1436915"/>
            <a:ext cx="5759977" cy="5043086"/>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6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8638115" y="4833942"/>
            <a:ext cx="2401309" cy="1286058"/>
          </a:xfrm>
          <a:prstGeom prst="roundRect">
            <a:avLst>
              <a:gd name="adj" fmla="val 10702"/>
            </a:avLst>
          </a:prstGeom>
        </p:spPr>
        <p:txBody>
          <a:bodyPr/>
          <a:lstStyle/>
          <a:p>
            <a:pPr lvl="0"/>
            <a:r>
              <a:rPr lang="en-US" noProof="0"/>
              <a:t>Click icon to add picture</a:t>
            </a:r>
            <a:endParaRPr lang="en-GB" noProof="0"/>
          </a:p>
        </p:txBody>
      </p:sp>
      <p:pic>
        <p:nvPicPr>
          <p:cNvPr id="7" name="Picture 6" descr="inverted commas closed.png"/>
          <p:cNvPicPr>
            <a:picLocks noChangeAspect="1"/>
          </p:cNvPicPr>
          <p:nvPr userDrawn="1"/>
        </p:nvPicPr>
        <p:blipFill rotWithShape="1">
          <a:blip r:embed="rId2" cstate="screen">
            <a:lum bright="70000" contrast="-70000"/>
            <a:extLst>
              <a:ext uri="{28A0092B-C50C-407E-A947-70E740481C1C}">
                <a14:useLocalDpi xmlns:a14="http://schemas.microsoft.com/office/drawing/2010/main"/>
              </a:ext>
            </a:extLst>
          </a:blip>
          <a:srcRect/>
          <a:stretch/>
        </p:blipFill>
        <p:spPr>
          <a:xfrm>
            <a:off x="10023759" y="2769740"/>
            <a:ext cx="1016027" cy="542668"/>
          </a:xfrm>
          <a:prstGeom prst="rect">
            <a:avLst/>
          </a:prstGeom>
        </p:spPr>
      </p:pic>
      <p:pic>
        <p:nvPicPr>
          <p:cNvPr id="8" name="Picture 7" descr="inverted commas open.png"/>
          <p:cNvPicPr>
            <a:picLocks noChangeAspect="1"/>
          </p:cNvPicPr>
          <p:nvPr userDrawn="1"/>
        </p:nvPicPr>
        <p:blipFill rotWithShape="1">
          <a:blip r:embed="rId3" cstate="screen">
            <a:lum bright="70000" contrast="-70000"/>
            <a:extLst>
              <a:ext uri="{28A0092B-C50C-407E-A947-70E740481C1C}">
                <a14:useLocalDpi xmlns:a14="http://schemas.microsoft.com/office/drawing/2010/main"/>
              </a:ext>
            </a:extLst>
          </a:blip>
          <a:srcRect/>
          <a:stretch/>
        </p:blipFill>
        <p:spPr>
          <a:xfrm>
            <a:off x="6237549" y="1598643"/>
            <a:ext cx="923664" cy="531132"/>
          </a:xfrm>
          <a:prstGeom prst="rect">
            <a:avLst/>
          </a:prstGeom>
        </p:spPr>
      </p:pic>
      <p:sp>
        <p:nvSpPr>
          <p:cNvPr id="12" name="Text Placeholder 6"/>
          <p:cNvSpPr>
            <a:spLocks noGrp="1"/>
          </p:cNvSpPr>
          <p:nvPr>
            <p:ph type="body" sz="quarter" idx="14" hasCustomPrompt="1"/>
          </p:nvPr>
        </p:nvSpPr>
        <p:spPr>
          <a:xfrm>
            <a:off x="956734" y="1436916"/>
            <a:ext cx="4320113" cy="4683084"/>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accent6"/>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a:ea typeface="Franklin Gothic Book"/>
                <a:cs typeface="Franklin Gothic Book"/>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0" name="Text Placeholder 9"/>
          <p:cNvSpPr>
            <a:spLocks noGrp="1"/>
          </p:cNvSpPr>
          <p:nvPr>
            <p:ph type="body" sz="quarter" idx="17"/>
          </p:nvPr>
        </p:nvSpPr>
        <p:spPr>
          <a:xfrm>
            <a:off x="6624638" y="1884363"/>
            <a:ext cx="3919537" cy="2519362"/>
          </a:xfrm>
        </p:spPr>
        <p:txBody>
          <a:bodyPr/>
          <a:lstStyle>
            <a:lvl1pPr>
              <a:defRPr sz="4000" i="1">
                <a:solidFill>
                  <a:schemeClr val="accent1"/>
                </a:solidFill>
              </a:defRPr>
            </a:lvl1pPr>
          </a:lstStyle>
          <a:p>
            <a:pPr lvl="0"/>
            <a:r>
              <a:rPr lang="en-US"/>
              <a:t>Edit Master text styles</a:t>
            </a:r>
          </a:p>
        </p:txBody>
      </p:sp>
    </p:spTree>
    <p:extLst>
      <p:ext uri="{BB962C8B-B14F-4D97-AF65-F5344CB8AC3E}">
        <p14:creationId xmlns:p14="http://schemas.microsoft.com/office/powerpoint/2010/main" val="1389451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p:cNvSpPr>
            <a:spLocks noGrp="1"/>
          </p:cNvSpPr>
          <p:nvPr>
            <p:ph type="body" sz="quarter" idx="13"/>
          </p:nvPr>
        </p:nvSpPr>
        <p:spPr>
          <a:xfrm>
            <a:off x="956733" y="1409700"/>
            <a:ext cx="4809067"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05" name="Text Placeholder 6"/>
          <p:cNvSpPr>
            <a:spLocks noGrp="1"/>
          </p:cNvSpPr>
          <p:nvPr>
            <p:ph type="body" sz="quarter" idx="17"/>
          </p:nvPr>
        </p:nvSpPr>
        <p:spPr>
          <a:xfrm>
            <a:off x="6426200" y="1409700"/>
            <a:ext cx="4802715" cy="4710300"/>
          </a:xfrm>
          <a:prstGeom prst="rect">
            <a:avLst/>
          </a:prstGeom>
        </p:spPr>
        <p:txBody>
          <a:bodyPr>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accent6"/>
                </a:solidFill>
                <a:latin typeface="Franklin Gothic Book" panose="020B0503020102020204" pitchFamily="34" charset="0"/>
                <a:cs typeface="Franklin Gothic Book" panose="020B0503020102020204" pitchFamily="34" charset="0"/>
              </a:defRPr>
            </a:lvl1pPr>
            <a:lvl2pPr marL="179388" marR="0" indent="-179388" algn="l" defTabSz="914400" rtl="0" eaLnBrk="0" fontAlgn="base" latinLnBrk="0" hangingPunct="0">
              <a:lnSpc>
                <a:spcPct val="100000"/>
              </a:lnSpc>
              <a:spcBef>
                <a:spcPts val="0"/>
              </a:spcBef>
              <a:spcAft>
                <a:spcPts val="1200"/>
              </a:spcAft>
              <a:buClr>
                <a:schemeClr val="accent1"/>
              </a:buClr>
              <a:buSzTx/>
              <a:buFont typeface="Arial"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3pPr>
            <a:lvl4pPr marL="540000" marR="0" indent="-180000" algn="l" defTabSz="914400" rtl="0" eaLnBrk="0" fontAlgn="base" latinLnBrk="0" hangingPunct="0">
              <a:lnSpc>
                <a:spcPct val="100000"/>
              </a:lnSpc>
              <a:spcBef>
                <a:spcPts val="0"/>
              </a:spcBef>
              <a:spcAft>
                <a:spcPts val="1200"/>
              </a:spcAft>
              <a:buClrTx/>
              <a:buSzTx/>
              <a:buFont typeface="Franklin Gothic Book" panose="020B0503020102020204" pitchFamily="34" charset="0"/>
              <a:buChar char="―"/>
              <a:tabLst/>
              <a:defRPr>
                <a:solidFill>
                  <a:schemeClr val="accent6"/>
                </a:solidFill>
                <a:latin typeface="Franklin Gothic Book" panose="020B0503020102020204" pitchFamily="34" charset="0"/>
                <a:ea typeface="Franklin Gothic Book"/>
                <a:cs typeface="Franklin Gothic Book" panose="020B0503020102020204" pitchFamily="34" charset="0"/>
              </a:defRPr>
            </a:lvl4pPr>
          </a:lstStyle>
          <a:p>
            <a:pPr lvl="0"/>
            <a:r>
              <a:rPr lang="en-US"/>
              <a:t>Click to edit Master text styles</a:t>
            </a:r>
          </a:p>
          <a:p>
            <a:pPr lvl="1"/>
            <a:r>
              <a:rPr lang="en-US"/>
              <a:t>Second level</a:t>
            </a:r>
          </a:p>
          <a:p>
            <a:pPr lvl="2"/>
            <a:r>
              <a:rPr lang="en-US"/>
              <a:t>Third level</a:t>
            </a:r>
          </a:p>
          <a:p>
            <a:pPr lvl="3"/>
            <a:r>
              <a:rPr lang="en-US"/>
              <a:t>Fourth level</a:t>
            </a:r>
          </a:p>
        </p:txBody>
      </p:sp>
      <p:cxnSp>
        <p:nvCxnSpPr>
          <p:cNvPr id="104" name="Straight Connector 103"/>
          <p:cNvCxnSpPr/>
          <p:nvPr userDrawn="1"/>
        </p:nvCxnSpPr>
        <p:spPr>
          <a:xfrm>
            <a:off x="6069084" y="1761671"/>
            <a:ext cx="0" cy="4316600"/>
          </a:xfrm>
          <a:prstGeom prst="line">
            <a:avLst/>
          </a:prstGeom>
          <a:ln w="6350">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31272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a:t>
            </a:r>
            <a:br>
              <a:rPr lang="en-US" sz="7000" baseline="0">
                <a:latin typeface="Franklin Gothic Book"/>
              </a:rPr>
            </a:br>
            <a:r>
              <a:rPr lang="en-US" sz="7000" baseline="0">
                <a:latin typeface="Franklin Gothic Book"/>
              </a:rPr>
              <a:t>images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40087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1436914"/>
            <a:ext cx="10289799" cy="5033737"/>
          </a:xfrm>
          <a:prstGeom prst="round2SameRect">
            <a:avLst>
              <a:gd name="adj1" fmla="val 6208"/>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5 March, 2024</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5691568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g image with titl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43353" y="2151162"/>
            <a:ext cx="10289799" cy="4319489"/>
          </a:xfrm>
          <a:prstGeom prst="round2SameRect">
            <a:avLst>
              <a:gd name="adj1" fmla="val 6739"/>
              <a:gd name="adj2" fmla="val 0"/>
            </a:avLst>
          </a:prstGeom>
        </p:spPr>
        <p:txBody>
          <a:bodyPr/>
          <a:lstStyle/>
          <a:p>
            <a:pPr lvl="0"/>
            <a:r>
              <a:rPr lang="en-US" noProof="0"/>
              <a:t>Click icon to add picture</a:t>
            </a:r>
            <a:endParaRPr lang="en-GB" noProof="0"/>
          </a:p>
        </p:txBody>
      </p:sp>
      <p:sp>
        <p:nvSpPr>
          <p:cNvPr id="98"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70A1058-79E5-B545-968A-2AE9B714F01C}" type="datetime3">
              <a:rPr lang="en-GB" smtClean="0"/>
              <a:t>5 March, 2024</a:t>
            </a:fld>
            <a:endParaRPr lang="en-GB"/>
          </a:p>
        </p:txBody>
      </p:sp>
      <p:sp>
        <p:nvSpPr>
          <p:cNvPr id="99"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hasCustomPrompt="1"/>
          </p:nvPr>
        </p:nvSpPr>
        <p:spPr>
          <a:xfrm>
            <a:off x="944034" y="1436193"/>
            <a:ext cx="10289117" cy="358775"/>
          </a:xfrm>
        </p:spPr>
        <p:txBody>
          <a:bodyPr/>
          <a:lstStyle>
            <a:lvl1pPr>
              <a:defRPr baseline="0">
                <a:latin typeface="Franklin Gothic Medium" panose="020B0603020102020204" pitchFamily="34" charset="0"/>
              </a:defRPr>
            </a:lvl1pPr>
          </a:lstStyle>
          <a:p>
            <a:pPr lvl="0"/>
            <a:r>
              <a:rPr lang="en-US"/>
              <a:t>Image title</a:t>
            </a:r>
          </a:p>
        </p:txBody>
      </p:sp>
    </p:spTree>
    <p:extLst>
      <p:ext uri="{BB962C8B-B14F-4D97-AF65-F5344CB8AC3E}">
        <p14:creationId xmlns:p14="http://schemas.microsoft.com/office/powerpoint/2010/main" val="41164654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55576"/>
            <a:ext cx="4804833" cy="5015075"/>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10" name="Content Placeholder 9"/>
          <p:cNvSpPr>
            <a:spLocks noGrp="1"/>
          </p:cNvSpPr>
          <p:nvPr>
            <p:ph sz="quarter" idx="16"/>
          </p:nvPr>
        </p:nvSpPr>
        <p:spPr>
          <a:xfrm>
            <a:off x="6426201" y="1455576"/>
            <a:ext cx="4806951" cy="5015075"/>
          </a:xfrm>
          <a:prstGeom prst="round2SameRect">
            <a:avLst>
              <a:gd name="adj1" fmla="val 7860"/>
              <a:gd name="adj2" fmla="val 0"/>
            </a:avLst>
          </a:prstGeom>
        </p:spPr>
        <p:txBody>
          <a:bodyPr/>
          <a:lstStyle/>
          <a:p>
            <a:pPr lvl="0"/>
            <a:r>
              <a:rPr lang="en-US"/>
              <a:t>Click to edit Master text styles</a:t>
            </a:r>
          </a:p>
        </p:txBody>
      </p:sp>
    </p:spTree>
    <p:extLst>
      <p:ext uri="{BB962C8B-B14F-4D97-AF65-F5344CB8AC3E}">
        <p14:creationId xmlns:p14="http://schemas.microsoft.com/office/powerpoint/2010/main" val="35227940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8350251" y="1435424"/>
            <a:ext cx="2882900" cy="4689151"/>
          </a:xfrm>
          <a:prstGeom prst="roundRect">
            <a:avLst>
              <a:gd name="adj" fmla="val 10702"/>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58851" y="1435424"/>
            <a:ext cx="6908800" cy="5044751"/>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8499365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0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426202" y="1404831"/>
            <a:ext cx="4806949" cy="5065820"/>
          </a:xfrm>
          <a:prstGeom prst="round2SameRect">
            <a:avLst>
              <a:gd name="adj1" fmla="val 5389"/>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3D8B94D5-4E54-D541-9BF4-8857EC431461}"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5"/>
          </p:nvPr>
        </p:nvSpPr>
        <p:spPr>
          <a:xfrm>
            <a:off x="960968" y="1404831"/>
            <a:ext cx="4804833" cy="366712"/>
          </a:xfrm>
        </p:spPr>
        <p:txBody>
          <a:bodyPr>
            <a:normAutofit/>
          </a:bodyPr>
          <a:lstStyle>
            <a:lvl1pPr>
              <a:defRPr sz="1800">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6"/>
          </p:nvPr>
        </p:nvSpPr>
        <p:spPr>
          <a:xfrm>
            <a:off x="958851" y="1771544"/>
            <a:ext cx="4806949" cy="469910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468647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27584"/>
            <a:ext cx="5151967" cy="5043067"/>
          </a:xfrm>
          <a:prstGeom prst="round2SameRect">
            <a:avLst>
              <a:gd name="adj1" fmla="val 1674"/>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8" name="Text Placeholder 5"/>
          <p:cNvSpPr>
            <a:spLocks noGrp="1"/>
          </p:cNvSpPr>
          <p:nvPr>
            <p:ph type="body" sz="quarter" idx="16"/>
          </p:nvPr>
        </p:nvSpPr>
        <p:spPr>
          <a:xfrm>
            <a:off x="6712477" y="1427584"/>
            <a:ext cx="4806949" cy="5043068"/>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604152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Image + tex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6732" y="1436914"/>
            <a:ext cx="5281083" cy="5033737"/>
          </a:xfrm>
          <a:prstGeom prst="round2SameRect">
            <a:avLst>
              <a:gd name="adj1" fmla="val 6315"/>
              <a:gd name="adj2" fmla="val 0"/>
            </a:avLst>
          </a:prstGeom>
        </p:spPr>
        <p:txBody>
          <a:bodyPr/>
          <a:lstStyle/>
          <a:p>
            <a:pPr lvl="0"/>
            <a:r>
              <a:rPr lang="en-US" noProof="0"/>
              <a:t>Click icon to add picture</a:t>
            </a:r>
            <a:endParaRPr lang="en-GB" noProof="0"/>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A67E7FA-D7F1-764C-B0E1-8E31A2AA8DD1}"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1" name="Text Placeholder 5"/>
          <p:cNvSpPr>
            <a:spLocks noGrp="1"/>
          </p:cNvSpPr>
          <p:nvPr>
            <p:ph type="body" sz="quarter" idx="17"/>
          </p:nvPr>
        </p:nvSpPr>
        <p:spPr>
          <a:xfrm>
            <a:off x="6758517" y="1931436"/>
            <a:ext cx="4806949" cy="4539215"/>
          </a:xfrm>
        </p:spPr>
        <p:txBody>
          <a:bodyPr>
            <a:normAutofit/>
          </a:bodyPr>
          <a:lstStyle>
            <a:lvl1pPr>
              <a:defRPr sz="2000"/>
            </a:lvl1pPr>
            <a:lvl2pPr>
              <a:defRPr sz="2000"/>
            </a:lvl2pPr>
            <a:lvl3pPr>
              <a:defRPr sz="2000"/>
            </a:lvl3pPr>
            <a:lvl4pPr>
              <a:defRPr sz="20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12" name="Text Placeholder 5"/>
          <p:cNvSpPr>
            <a:spLocks noGrp="1"/>
          </p:cNvSpPr>
          <p:nvPr>
            <p:ph type="body" sz="quarter" idx="18" hasCustomPrompt="1"/>
          </p:nvPr>
        </p:nvSpPr>
        <p:spPr>
          <a:xfrm>
            <a:off x="6758516" y="1436914"/>
            <a:ext cx="4806949" cy="443076"/>
          </a:xfrm>
        </p:spPr>
        <p:txBody>
          <a:bodyPr>
            <a:normAutofit/>
          </a:bodyPr>
          <a:lstStyle>
            <a:lvl1pPr>
              <a:defRPr sz="2000">
                <a:latin typeface="Franklin Gothic Medium" panose="020B0603020102020204" pitchFamily="34" charset="0"/>
              </a:defRPr>
            </a:lvl1pPr>
            <a:lvl2pPr>
              <a:defRPr sz="2000"/>
            </a:lvl2pPr>
            <a:lvl3pPr>
              <a:defRPr sz="2000"/>
            </a:lvl3pPr>
            <a:lvl4pPr>
              <a:defRPr sz="2000"/>
            </a:lvl4pPr>
          </a:lstStyle>
          <a:p>
            <a:pPr lvl="0"/>
            <a:r>
              <a:rPr lang="en-US"/>
              <a:t>Click to edit Master text styles</a:t>
            </a:r>
          </a:p>
        </p:txBody>
      </p:sp>
    </p:spTree>
    <p:extLst>
      <p:ext uri="{BB962C8B-B14F-4D97-AF65-F5344CB8AC3E}">
        <p14:creationId xmlns:p14="http://schemas.microsoft.com/office/powerpoint/2010/main" val="2389258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5 March, 2024</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9335530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2878667" cy="3779411"/>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157631" y="2180104"/>
            <a:ext cx="2878667" cy="3779411"/>
          </a:xfrm>
          <a:prstGeom prst="roundRect">
            <a:avLst>
              <a:gd name="adj" fmla="val 5286"/>
            </a:avLst>
          </a:prstGeom>
        </p:spPr>
        <p:txBody>
          <a:body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EDCE6523-1D77-094B-8E5B-28D72BCF4B9A}" type="datetime3">
              <a:rPr lang="en-GB" smtClean="0"/>
              <a:t>5 March, 2024</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1850661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7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3357033"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4798481" y="2160588"/>
            <a:ext cx="6724313" cy="1800226"/>
          </a:xfrm>
          <a:prstGeom prst="roundRect">
            <a:avLst>
              <a:gd name="adj" fmla="val 5286"/>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4798480" y="4319588"/>
            <a:ext cx="6720944" cy="1639926"/>
          </a:xfrm>
          <a:prstGeom prst="roundRect">
            <a:avLst>
              <a:gd name="adj" fmla="val 5286"/>
            </a:avLst>
          </a:prstGeom>
        </p:spPr>
        <p:txBody>
          <a:bodyPr/>
          <a:lstStyle/>
          <a:p>
            <a:pPr lvl="0"/>
            <a:r>
              <a:rPr lang="en-US" noProof="0"/>
              <a:t>Click icon to add picture</a:t>
            </a:r>
            <a:endParaRPr lang="en-GB" noProof="0"/>
          </a:p>
        </p:txBody>
      </p:sp>
      <p:sp>
        <p:nvSpPr>
          <p:cNvPr id="101"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DB9F3E3-D95D-7744-B1A9-3A5E9661014B}" type="datetime3">
              <a:rPr lang="en-GB" smtClean="0"/>
              <a:t>5 March, 2024</a:t>
            </a:fld>
            <a:endParaRPr lang="en-GB"/>
          </a:p>
        </p:txBody>
      </p:sp>
      <p:sp>
        <p:nvSpPr>
          <p:cNvPr id="102"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7330678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Text Placeholder 6" descr="First level - paragraph text&#10;Second level - bullet 1&#10;Third level - bullet 2&#10;&#10;No more than 100 words per slide" title="Main text copy"/>
          <p:cNvSpPr>
            <a:spLocks noGrp="1"/>
          </p:cNvSpPr>
          <p:nvPr>
            <p:ph type="body" sz="quarter" idx="13"/>
          </p:nvPr>
        </p:nvSpPr>
        <p:spPr>
          <a:xfrm>
            <a:off x="960966" y="2160588"/>
            <a:ext cx="5276847" cy="3779411"/>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6718297" y="2160587"/>
            <a:ext cx="2400000" cy="1800226"/>
          </a:xfrm>
          <a:prstGeom prst="roundRect">
            <a:avLst>
              <a:gd name="adj" fmla="val 1665"/>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360048" y="2160588"/>
            <a:ext cx="2159033" cy="1089346"/>
          </a:xfrm>
          <a:prstGeom prst="roundRect">
            <a:avLst>
              <a:gd name="adj" fmla="val 5742"/>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6718299" y="4140313"/>
            <a:ext cx="1920000" cy="1800000"/>
          </a:xfrm>
          <a:prstGeom prst="roundRect">
            <a:avLst>
              <a:gd name="adj" fmla="val 446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80" y="3419950"/>
            <a:ext cx="1920000" cy="1260000"/>
          </a:xfrm>
          <a:prstGeom prst="roundRect">
            <a:avLst>
              <a:gd name="adj" fmla="val 5336"/>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8885021" y="4863353"/>
            <a:ext cx="2634060" cy="1068054"/>
          </a:xfrm>
          <a:prstGeom prst="roundRect">
            <a:avLst>
              <a:gd name="adj" fmla="val 5591"/>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D9A64614-7B90-2844-BF62-27C15202A4B6}" type="datetime3">
              <a:rPr lang="en-GB" smtClean="0"/>
              <a:t>5 March, 2024</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641623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4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8" y="2160587"/>
            <a:ext cx="3841449" cy="1800226"/>
          </a:xfrm>
          <a:prstGeom prst="roundRect">
            <a:avLst>
              <a:gd name="adj" fmla="val 5400"/>
            </a:avLst>
          </a:prstGeom>
        </p:spPr>
        <p:txBody>
          <a:bodyPr/>
          <a:lstStyle/>
          <a:p>
            <a:pPr lvl="0"/>
            <a:r>
              <a:rPr lang="en-US" noProof="0"/>
              <a:t>Click icon to add picture</a:t>
            </a:r>
            <a:endParaRPr lang="en-GB" noProof="0"/>
          </a:p>
        </p:txBody>
      </p:sp>
      <p:sp>
        <p:nvSpPr>
          <p:cNvPr id="10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5275697" y="2160588"/>
            <a:ext cx="3362416" cy="1808483"/>
          </a:xfrm>
          <a:prstGeom prst="roundRect">
            <a:avLst>
              <a:gd name="adj" fmla="val 4197"/>
            </a:avLst>
          </a:prstGeom>
        </p:spPr>
        <p:txBody>
          <a:bodyPr/>
          <a:lstStyle/>
          <a:p>
            <a:pPr lvl="0"/>
            <a:r>
              <a:rPr lang="en-US" noProof="0"/>
              <a:t>Click icon to add picture</a:t>
            </a:r>
            <a:endParaRPr lang="en-GB" noProof="0"/>
          </a:p>
        </p:txBody>
      </p:sp>
      <p:sp>
        <p:nvSpPr>
          <p:cNvPr id="10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7515" y="4319589"/>
            <a:ext cx="4800784" cy="1800411"/>
          </a:xfrm>
          <a:prstGeom prst="roundRect">
            <a:avLst>
              <a:gd name="adj" fmla="val 4986"/>
            </a:avLst>
          </a:prstGeom>
        </p:spPr>
        <p:txBody>
          <a:bodyPr/>
          <a:lstStyle/>
          <a:p>
            <a:pPr lvl="0"/>
            <a:r>
              <a:rPr lang="en-US" noProof="0"/>
              <a:t>Click icon to add picture</a:t>
            </a:r>
            <a:endParaRPr lang="en-GB" noProof="0"/>
          </a:p>
        </p:txBody>
      </p:sp>
      <p:sp>
        <p:nvSpPr>
          <p:cNvPr id="10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60967" y="4319588"/>
            <a:ext cx="2396064" cy="1800412"/>
          </a:xfrm>
          <a:prstGeom prst="roundRect">
            <a:avLst>
              <a:gd name="adj" fmla="val 6218"/>
            </a:avLst>
          </a:prstGeom>
        </p:spPr>
        <p:txBody>
          <a:bodyPr/>
          <a:lstStyle/>
          <a:p>
            <a:pPr lvl="0"/>
            <a:r>
              <a:rPr lang="en-US" noProof="0"/>
              <a:t>Click icon to add picture</a:t>
            </a:r>
            <a:endParaRPr lang="en-GB" noProof="0"/>
          </a:p>
        </p:txBody>
      </p:sp>
      <p:sp>
        <p:nvSpPr>
          <p:cNvPr id="10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118597" y="2160589"/>
            <a:ext cx="2400827" cy="3959411"/>
          </a:xfrm>
          <a:prstGeom prst="roundRect">
            <a:avLst>
              <a:gd name="adj" fmla="val 3743"/>
            </a:avLst>
          </a:prstGeom>
        </p:spPr>
        <p:txBody>
          <a:bodyPr/>
          <a:lstStyle/>
          <a:p>
            <a:pPr lvl="0"/>
            <a:r>
              <a:rPr lang="en-US" noProof="0"/>
              <a:t>Click icon to add picture</a:t>
            </a:r>
            <a:endParaRPr lang="en-GB" noProof="0"/>
          </a:p>
        </p:txBody>
      </p:sp>
      <p:sp>
        <p:nvSpPr>
          <p:cNvPr id="103"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D9326FB-DCCB-FC47-93A9-9DEA7DB23AC9}" type="datetime3">
              <a:rPr lang="en-GB" smtClean="0"/>
              <a:t>5 March, 2024</a:t>
            </a:fld>
            <a:endParaRPr lang="en-GB"/>
          </a:p>
        </p:txBody>
      </p:sp>
      <p:sp>
        <p:nvSpPr>
          <p:cNvPr id="10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0556481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179"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7031"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3839632"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3837513"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6715651" y="143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6718297" y="3591800"/>
            <a:ext cx="2400000" cy="1800000"/>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04E479E0-1E06-DE4C-83BA-C65FC6EB3C8D}" type="datetime3">
              <a:rPr lang="en-GB" smtClean="0"/>
              <a:t>5 March, 2024</a:t>
            </a:fld>
            <a:endParaRPr lang="en-GB"/>
          </a:p>
        </p:txBody>
      </p:sp>
      <p:sp>
        <p:nvSpPr>
          <p:cNvPr id="104"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9266013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51462"/>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80" y="289132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6"/>
          </p:nvPr>
        </p:nvSpPr>
        <p:spPr>
          <a:xfrm>
            <a:off x="287799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2862476"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8180" y="433137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2862476" y="4331188"/>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7" y="145146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4798481" y="289132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2"/>
          </p:nvPr>
        </p:nvSpPr>
        <p:spPr>
          <a:xfrm>
            <a:off x="6718299" y="1451464"/>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3"/>
          </p:nvPr>
        </p:nvSpPr>
        <p:spPr>
          <a:xfrm>
            <a:off x="6702777" y="2891326"/>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1" y="4331375"/>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5"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5"/>
          </p:nvPr>
        </p:nvSpPr>
        <p:spPr>
          <a:xfrm>
            <a:off x="6702777" y="4331189"/>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51461"/>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7"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7"/>
          </p:nvPr>
        </p:nvSpPr>
        <p:spPr>
          <a:xfrm>
            <a:off x="8640231" y="289132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30"/>
          </p:nvPr>
        </p:nvSpPr>
        <p:spPr>
          <a:xfrm>
            <a:off x="8640231" y="4331373"/>
            <a:ext cx="1440000"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5 March, 2024</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4291196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9_Text + image">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5" y="1414139"/>
            <a:ext cx="3357032"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0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5"/>
          </p:nvPr>
        </p:nvSpPr>
        <p:spPr>
          <a:xfrm>
            <a:off x="958179" y="2854000"/>
            <a:ext cx="3360708" cy="2519366"/>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4801266" y="1414139"/>
            <a:ext cx="3360703" cy="2519362"/>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4"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4"/>
          </p:nvPr>
        </p:nvSpPr>
        <p:spPr>
          <a:xfrm>
            <a:off x="4798480" y="4294052"/>
            <a:ext cx="3359151" cy="1079501"/>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16"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6"/>
          </p:nvPr>
        </p:nvSpPr>
        <p:spPr>
          <a:xfrm>
            <a:off x="8643016" y="1414138"/>
            <a:ext cx="2876408" cy="3959415"/>
          </a:xfrm>
          <a:prstGeom prst="roundRect">
            <a:avLst>
              <a:gd name="adj" fmla="val 5400"/>
            </a:avLst>
          </a:prstGeom>
        </p:spPr>
        <p:txBody>
          <a:bodyPr>
            <a:normAutofit/>
          </a:bodyPr>
          <a:lstStyle>
            <a:lvl1pPr>
              <a:defRPr sz="1200"/>
            </a:lvl1pPr>
          </a:lstStyle>
          <a:p>
            <a:pPr lvl="0"/>
            <a:r>
              <a:rPr lang="en-US" noProof="0"/>
              <a:t>Click icon to add picture</a:t>
            </a:r>
            <a:endParaRPr lang="en-GB" noProof="0"/>
          </a:p>
        </p:txBody>
      </p:sp>
      <p:sp>
        <p:nvSpPr>
          <p:cNvPr id="12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2B7358CC-5F0F-DE45-B162-F1F79492E334}" type="datetime3">
              <a:rPr lang="en-GB" smtClean="0"/>
              <a:t>5 March, 2024</a:t>
            </a:fld>
            <a:endParaRPr lang="en-GB"/>
          </a:p>
        </p:txBody>
      </p:sp>
      <p:sp>
        <p:nvSpPr>
          <p:cNvPr id="12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76289399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6" name="Text Placeholder 6" descr="First level - paragraph text&#10;Second level - bullet 1&#10;Third level - bullet 2&#10;&#10;No more than 100 words per slide" title="Main text copy"/>
          <p:cNvSpPr>
            <a:spLocks noGrp="1"/>
          </p:cNvSpPr>
          <p:nvPr>
            <p:ph type="body" sz="quarter" idx="13"/>
          </p:nvPr>
        </p:nvSpPr>
        <p:spPr>
          <a:xfrm>
            <a:off x="3357031" y="1451461"/>
            <a:ext cx="7682395" cy="3239412"/>
          </a:xfrm>
        </p:spPr>
        <p:txBody>
          <a:bodyPr/>
          <a:lstStyle>
            <a:lvl1pPr marL="0" marR="0" indent="0" algn="l" defTabSz="914400" rtl="0" eaLnBrk="0" fontAlgn="base" latinLnBrk="0" hangingPunct="0">
              <a:lnSpc>
                <a:spcPct val="100000"/>
              </a:lnSpc>
              <a:spcBef>
                <a:spcPts val="0"/>
              </a:spcBef>
              <a:spcAft>
                <a:spcPts val="6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5 March, 2024</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58847" y="1451460"/>
            <a:ext cx="1919819" cy="3779411"/>
          </a:xfrm>
          <a:prstGeom prst="roundRect">
            <a:avLst>
              <a:gd name="adj" fmla="val 10455"/>
            </a:avLst>
          </a:prstGeom>
        </p:spPr>
        <p:txBody>
          <a:bodyPr>
            <a:normAutofit/>
          </a:bodyPr>
          <a:lstStyle>
            <a:lvl1pPr>
              <a:defRPr sz="1200"/>
            </a:lvl1pPr>
          </a:lstStyle>
          <a:p>
            <a:pPr lvl="0"/>
            <a:r>
              <a:rPr lang="en-US" noProof="0"/>
              <a:t>Click icon to add picture</a:t>
            </a:r>
            <a:endParaRPr lang="en-GB" noProof="0"/>
          </a:p>
        </p:txBody>
      </p:sp>
      <p:sp>
        <p:nvSpPr>
          <p:cNvPr id="60" name="Text Placeholder 6" descr="First level - paragraph text&#10;Second level - bullet 1&#10;Third level - bullet 2&#10;&#10;No more than 100 words per slide" title="Main text copy"/>
          <p:cNvSpPr>
            <a:spLocks noGrp="1"/>
          </p:cNvSpPr>
          <p:nvPr>
            <p:ph type="body" sz="quarter" idx="15"/>
          </p:nvPr>
        </p:nvSpPr>
        <p:spPr>
          <a:xfrm>
            <a:off x="3357029" y="4690873"/>
            <a:ext cx="7682395" cy="530821"/>
          </a:xfrm>
        </p:spPr>
        <p:txBody>
          <a:bodyPr anchor="b">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1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1"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658822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8"/>
            <a:ext cx="4801125" cy="3959412"/>
          </a:xfrm>
          <a:prstGeom prst="rect">
            <a:avLst/>
          </a:prstGeom>
        </p:spPr>
        <p:txBody>
          <a:bodyPr>
            <a:normAutofit/>
          </a:bodyPr>
          <a:lstStyle>
            <a:lvl1pPr marL="0" marR="0" indent="0" algn="l" defTabSz="914400" rtl="0" eaLnBrk="0" fontAlgn="base" latinLnBrk="0" hangingPunct="0">
              <a:lnSpc>
                <a:spcPct val="100000"/>
              </a:lnSpc>
              <a:spcBef>
                <a:spcPts val="0"/>
              </a:spcBef>
              <a:spcAft>
                <a:spcPts val="6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6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6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5 March, 2024</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8849" y="2160588"/>
            <a:ext cx="5278967" cy="3240274"/>
          </a:xfrm>
          <a:prstGeom prst="roundRect">
            <a:avLst>
              <a:gd name="adj" fmla="val 3484"/>
            </a:avLst>
          </a:prstGeom>
        </p:spPr>
        <p:txBody>
          <a:bodyPr/>
          <a:lstStyle/>
          <a:p>
            <a:pPr lvl="0"/>
            <a:r>
              <a:rPr lang="en-US" noProof="0"/>
              <a:t>Click icon to add picture</a:t>
            </a:r>
            <a:endParaRPr lang="en-GB" noProof="0"/>
          </a:p>
        </p:txBody>
      </p:sp>
      <p:sp>
        <p:nvSpPr>
          <p:cNvPr id="62"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9939156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9" y="2160589"/>
            <a:ext cx="4801125"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5 March, 2024</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8"/>
            <a:ext cx="5277912" cy="1439862"/>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2" y="3960813"/>
            <a:ext cx="5277911" cy="1440050"/>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8967"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478495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5 March, 2024</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199726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5 March, 2024</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528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3" y="3240788"/>
            <a:ext cx="2397128" cy="2159212"/>
          </a:xfrm>
          <a:prstGeom prst="roundRect">
            <a:avLst>
              <a:gd name="adj" fmla="val 5286"/>
            </a:avLst>
          </a:prstGeom>
        </p:spPr>
        <p:txBody>
          <a:bodyPr/>
          <a:lstStyle/>
          <a:p>
            <a:pPr lvl="0"/>
            <a:r>
              <a:rPr lang="en-US" noProof="0"/>
              <a:t>Click icon to add picture</a:t>
            </a:r>
            <a:endParaRPr lang="en-GB" noProof="0"/>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8088220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5 March, 2024</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4739" cy="719137"/>
          </a:xfrm>
          <a:prstGeom prst="roundRect">
            <a:avLst>
              <a:gd name="adj" fmla="val 15436"/>
            </a:avLst>
          </a:prstGeom>
        </p:spPr>
        <p:txBody>
          <a:body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3" y="3240788"/>
            <a:ext cx="5274739" cy="2159212"/>
          </a:xfrm>
          <a:prstGeom prst="roundRect">
            <a:avLst>
              <a:gd name="adj" fmla="val 5286"/>
            </a:avLst>
          </a:prstGeom>
        </p:spPr>
        <p:txBody>
          <a:body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9" y="5760001"/>
            <a:ext cx="5275793"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43901676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5 March, 2024</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10361"/>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3" y="4680838"/>
            <a:ext cx="5277911" cy="719162"/>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20643348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4" name="Text Placeholder 3"/>
          <p:cNvSpPr>
            <a:spLocks noGrp="1"/>
          </p:cNvSpPr>
          <p:nvPr>
            <p:ph type="body" sz="half" idx="2"/>
          </p:nvPr>
        </p:nvSpPr>
        <p:spPr>
          <a:xfrm>
            <a:off x="6718297" y="2160589"/>
            <a:ext cx="4801127" cy="3959775"/>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5 March, 2024</a:t>
            </a:fld>
            <a:endParaRPr lang="en-GB"/>
          </a:p>
        </p:txBody>
      </p:sp>
      <p:sp>
        <p:nvSpPr>
          <p:cNvPr id="55"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8"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7"/>
          </p:nvPr>
        </p:nvSpPr>
        <p:spPr>
          <a:xfrm>
            <a:off x="959903" y="2160589"/>
            <a:ext cx="5277911" cy="719137"/>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59"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8"/>
          </p:nvPr>
        </p:nvSpPr>
        <p:spPr>
          <a:xfrm>
            <a:off x="959904" y="3240788"/>
            <a:ext cx="2397129" cy="107880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1" name="Text Placeholder 6"/>
          <p:cNvSpPr>
            <a:spLocks noGrp="1"/>
          </p:cNvSpPr>
          <p:nvPr>
            <p:ph type="body" sz="quarter" idx="13"/>
          </p:nvPr>
        </p:nvSpPr>
        <p:spPr>
          <a:xfrm>
            <a:off x="958848" y="5760001"/>
            <a:ext cx="5278965" cy="360363"/>
          </a:xfrm>
          <a:prstGeom prst="rect">
            <a:avLst/>
          </a:prstGeom>
        </p:spPr>
        <p:txBody>
          <a:bodyPr>
            <a:norm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p:txBody>
      </p:sp>
      <p:sp>
        <p:nvSpPr>
          <p:cNvPr id="6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9"/>
          </p:nvPr>
        </p:nvSpPr>
        <p:spPr>
          <a:xfrm>
            <a:off x="3837515" y="3240788"/>
            <a:ext cx="2400299" cy="720025"/>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0"/>
          </p:nvPr>
        </p:nvSpPr>
        <p:spPr>
          <a:xfrm>
            <a:off x="959904" y="4679950"/>
            <a:ext cx="2397128" cy="7200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3"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21"/>
          </p:nvPr>
        </p:nvSpPr>
        <p:spPr>
          <a:xfrm>
            <a:off x="3837513" y="4319588"/>
            <a:ext cx="2397128" cy="1080750"/>
          </a:xfrm>
          <a:prstGeom prst="roundRect">
            <a:avLst>
              <a:gd name="adj" fmla="val 5286"/>
            </a:avLst>
          </a:prstGeom>
        </p:spPr>
        <p:txBody>
          <a:bodyPr>
            <a:normAutofit/>
          </a:bodyPr>
          <a:lstStyle>
            <a:lvl1pPr>
              <a:defRPr sz="1200"/>
            </a:lvl1pPr>
          </a:lstStyle>
          <a:p>
            <a:pPr lvl="0"/>
            <a:r>
              <a:rPr lang="en-US" noProof="0"/>
              <a:t>Click icon to add picture</a:t>
            </a:r>
            <a:endParaRPr lang="en-GB" noProof="0"/>
          </a:p>
        </p:txBody>
      </p:sp>
      <p:sp>
        <p:nvSpPr>
          <p:cNvPr id="64"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63335784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3_Single column layout">
    <p:spTree>
      <p:nvGrpSpPr>
        <p:cNvPr id="1" name=""/>
        <p:cNvGrpSpPr/>
        <p:nvPr/>
      </p:nvGrpSpPr>
      <p:grpSpPr>
        <a:xfrm>
          <a:off x="0" y="0"/>
          <a:ext cx="0" cy="0"/>
          <a:chOff x="0" y="0"/>
          <a:chExt cx="0" cy="0"/>
        </a:xfrm>
      </p:grpSpPr>
      <p:sp>
        <p:nvSpPr>
          <p:cNvPr id="3" name="Rectangle 2"/>
          <p:cNvSpPr/>
          <p:nvPr userDrawn="1"/>
        </p:nvSpPr>
        <p:spPr>
          <a:xfrm>
            <a:off x="0" y="1080000"/>
            <a:ext cx="12192000" cy="5400001"/>
          </a:xfrm>
          <a:prstGeom prst="rect">
            <a:avLst/>
          </a:prstGeom>
          <a:solidFill>
            <a:srgbClr val="02000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n>
                <a:noFill/>
              </a:ln>
              <a:latin typeface="Franklin Gothic Book"/>
            </a:endParaRPr>
          </a:p>
        </p:txBody>
      </p:sp>
      <p:sp>
        <p:nvSpPr>
          <p:cNvPr id="2" name="Title 1" descr="Ideally your title should fit on one line." title="Slide title"/>
          <p:cNvSpPr>
            <a:spLocks noGrp="1"/>
          </p:cNvSpPr>
          <p:nvPr>
            <p:ph type="title" hasCustomPrompt="1"/>
          </p:nvPr>
        </p:nvSpPr>
        <p:spPr>
          <a:xfrm>
            <a:off x="944033" y="-1"/>
            <a:ext cx="8464552" cy="1080000"/>
          </a:xfrm>
        </p:spPr>
        <p:txBody>
          <a:bodyPr/>
          <a:lstStyle/>
          <a:p>
            <a:r>
              <a:rPr lang="en-US"/>
              <a:t>Media</a:t>
            </a:r>
            <a:endParaRPr lang="en-GB"/>
          </a:p>
        </p:txBody>
      </p:sp>
      <p:sp>
        <p:nvSpPr>
          <p:cNvPr id="97"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F3BA13B-2A56-B54D-AFFB-21233951D47B}" type="datetime3">
              <a:rPr lang="en-GB" smtClean="0"/>
              <a:t>5 March, 2024</a:t>
            </a:fld>
            <a:endParaRPr lang="en-GB"/>
          </a:p>
        </p:txBody>
      </p:sp>
      <p:sp>
        <p:nvSpPr>
          <p:cNvPr id="98"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0"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1993056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a:t>
            </a:r>
            <a:r>
              <a:rPr lang="en-US" sz="7000" baseline="0">
                <a:latin typeface="Franklin Gothic Book"/>
              </a:rPr>
              <a:t> for </a:t>
            </a:r>
            <a:br>
              <a:rPr lang="en-US" sz="7000" baseline="0">
                <a:latin typeface="Franklin Gothic Book"/>
              </a:rPr>
            </a:br>
            <a:r>
              <a:rPr lang="en-US" sz="7000" baseline="0">
                <a:latin typeface="Franklin Gothic Book"/>
              </a:rPr>
              <a:t>case studies</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243844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900"/>
            <a:ext cx="6240941" cy="5058751"/>
          </a:xfrm>
          <a:prstGeom prst="round2SameRect">
            <a:avLst>
              <a:gd name="adj1" fmla="val 4426"/>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126570746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13" name="Text Placeholder 6"/>
          <p:cNvSpPr>
            <a:spLocks noGrp="1"/>
          </p:cNvSpPr>
          <p:nvPr>
            <p:ph type="body" sz="quarter" idx="13"/>
          </p:nvPr>
        </p:nvSpPr>
        <p:spPr>
          <a:xfrm>
            <a:off x="960968" y="2161446"/>
            <a:ext cx="4800000"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14" name="Text Placeholder 6"/>
          <p:cNvSpPr>
            <a:spLocks noGrp="1"/>
          </p:cNvSpPr>
          <p:nvPr>
            <p:ph type="body" sz="quarter" idx="14"/>
          </p:nvPr>
        </p:nvSpPr>
        <p:spPr>
          <a:xfrm>
            <a:off x="6239423" y="2161446"/>
            <a:ext cx="4800003" cy="323855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25443503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11899"/>
            <a:ext cx="3839632" cy="5068102"/>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1411899"/>
            <a:ext cx="6240941" cy="1111877"/>
          </a:xfrm>
          <a:prstGeom prst="round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2879726"/>
            <a:ext cx="6240945" cy="3240275"/>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41013275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8" name="Rectangle 7"/>
          <p:cNvSpPr/>
          <p:nvPr userDrawn="1"/>
        </p:nvSpPr>
        <p:spPr>
          <a:xfrm>
            <a:off x="1" y="1080000"/>
            <a:ext cx="12192001" cy="5400001"/>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ound Same Side Corner Rectangle 5"/>
          <p:cNvSpPr/>
          <p:nvPr userDrawn="1"/>
        </p:nvSpPr>
        <p:spPr>
          <a:xfrm>
            <a:off x="478365" y="1439863"/>
            <a:ext cx="3839632" cy="5040138"/>
          </a:xfrm>
          <a:prstGeom prst="round2SameRect">
            <a:avLst>
              <a:gd name="adj1" fmla="val 5071"/>
              <a:gd name="adj2" fmla="val 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0"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4798481" y="5400000"/>
            <a:ext cx="6289679" cy="1080000"/>
          </a:xfrm>
          <a:prstGeom prst="round2SameRect">
            <a:avLst/>
          </a:prstGeom>
        </p:spPr>
        <p:txBody>
          <a:bodyPr/>
          <a:lstStyle/>
          <a:p>
            <a:pPr lvl="0"/>
            <a:r>
              <a:rPr lang="en-US" noProof="0"/>
              <a:t>Click icon to add picture</a:t>
            </a:r>
            <a:endParaRPr lang="en-GB" noProof="0"/>
          </a:p>
        </p:txBody>
      </p:sp>
      <p:sp>
        <p:nvSpPr>
          <p:cNvPr id="58" name="Text Placeholder 6"/>
          <p:cNvSpPr>
            <a:spLocks noGrp="1"/>
          </p:cNvSpPr>
          <p:nvPr>
            <p:ph type="body" sz="quarter" idx="15"/>
          </p:nvPr>
        </p:nvSpPr>
        <p:spPr>
          <a:xfrm>
            <a:off x="4798481" y="1439863"/>
            <a:ext cx="2878667"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
        <p:nvSpPr>
          <p:cNvPr id="59" name="Text Placeholder 6"/>
          <p:cNvSpPr>
            <a:spLocks noGrp="1"/>
          </p:cNvSpPr>
          <p:nvPr>
            <p:ph type="body" sz="quarter" idx="16"/>
          </p:nvPr>
        </p:nvSpPr>
        <p:spPr>
          <a:xfrm>
            <a:off x="8157632" y="1439863"/>
            <a:ext cx="2930528" cy="3600450"/>
          </a:xfrm>
          <a:prstGeom prst="roundRect">
            <a:avLst>
              <a:gd name="adj" fmla="val 5995"/>
            </a:avLst>
          </a:prstGeom>
          <a:solidFill>
            <a:schemeClr val="bg1"/>
          </a:solidFill>
          <a:ln>
            <a:noFill/>
          </a:ln>
        </p:spPr>
        <p:txBody>
          <a:bodyPr lIns="36000" tIns="36000" rIns="36000" bIns="36000">
            <a:noAutofit/>
          </a:bodyPr>
          <a:lstStyle>
            <a:lvl1pPr marL="0" marR="0" indent="0" algn="l" defTabSz="914400" rtl="0" eaLnBrk="0" fontAlgn="base" latinLnBrk="0" hangingPunct="0">
              <a:lnSpc>
                <a:spcPct val="100000"/>
              </a:lnSpc>
              <a:spcBef>
                <a:spcPts val="0"/>
              </a:spcBef>
              <a:spcAft>
                <a:spcPts val="1200"/>
              </a:spcAft>
              <a:buClrTx/>
              <a:buSzTx/>
              <a:buFontTx/>
              <a:buNone/>
              <a:tabLst/>
              <a:defRPr sz="2000">
                <a:solidFill>
                  <a:schemeClr val="tx1"/>
                </a:solidFill>
                <a:latin typeface="Franklin Gothic Book"/>
                <a:cs typeface="Franklin Gothic Book"/>
              </a:defRPr>
            </a:lvl1pPr>
            <a:lvl2pPr marL="179388" marR="0" indent="-179388" algn="l" defTabSz="914400" rtl="0" eaLnBrk="0" fontAlgn="base" latinLnBrk="0" hangingPunct="0">
              <a:lnSpc>
                <a:spcPct val="100000"/>
              </a:lnSpc>
              <a:spcBef>
                <a:spcPts val="0"/>
              </a:spcBef>
              <a:spcAft>
                <a:spcPts val="1200"/>
              </a:spcAft>
              <a:buClrTx/>
              <a:buSzTx/>
              <a:buFont typeface="Arial" charset="0"/>
              <a:buChar char="•"/>
              <a:tabLst/>
              <a:defRPr>
                <a:solidFill>
                  <a:schemeClr val="tx1"/>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a:solidFill>
                  <a:schemeClr val="tx1"/>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a:buChar char="•"/>
              <a:tabLst/>
              <a:defRPr>
                <a:latin typeface="Franklin Gothic Book"/>
                <a:ea typeface="Franklin Gothic Book"/>
                <a:cs typeface="Franklin Gothic Book"/>
              </a:defRPr>
            </a:lvl4pPr>
          </a:lstStyle>
          <a:p>
            <a:pPr marL="0" marR="0" lvl="0"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Click to edit Master text styles</a:t>
            </a:r>
          </a:p>
          <a:p>
            <a:pPr marL="0" marR="0" lvl="1"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Second level</a:t>
            </a:r>
          </a:p>
          <a:p>
            <a:pPr marL="0" marR="0" lvl="2"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Third level</a:t>
            </a:r>
          </a:p>
          <a:p>
            <a:pPr marL="0" marR="0" lvl="3" indent="0" algn="l" defTabSz="914400" rtl="0" eaLnBrk="0" fontAlgn="base" latinLnBrk="0" hangingPunct="0">
              <a:lnSpc>
                <a:spcPct val="100000"/>
              </a:lnSpc>
              <a:spcBef>
                <a:spcPts val="0"/>
              </a:spcBef>
              <a:spcAft>
                <a:spcPts val="1200"/>
              </a:spcAft>
              <a:buClrTx/>
              <a:buSzTx/>
              <a:buFontTx/>
              <a:buNone/>
              <a:tabLst/>
              <a:defRPr/>
            </a:pPr>
            <a:r>
              <a:rPr kumimoji="0" lang="en-US" sz="1200" b="0" i="0" u="none" strike="noStrike" kern="1200" cap="none" spc="0" normalizeH="0" baseline="0" noProof="0">
                <a:ln>
                  <a:noFill/>
                </a:ln>
                <a:solidFill>
                  <a:srgbClr val="58595B"/>
                </a:solidFill>
                <a:effectLst/>
                <a:uLnTx/>
                <a:uFillTx/>
                <a:latin typeface="Arial" pitchFamily="34" charset="0"/>
                <a:ea typeface="ＭＳ Ｐゴシック" charset="0"/>
                <a:cs typeface="Arial" pitchFamily="34" charset="0"/>
              </a:rPr>
              <a:t>Fourth level</a:t>
            </a:r>
          </a:p>
        </p:txBody>
      </p:sp>
    </p:spTree>
    <p:extLst>
      <p:ext uri="{BB962C8B-B14F-4D97-AF65-F5344CB8AC3E}">
        <p14:creationId xmlns:p14="http://schemas.microsoft.com/office/powerpoint/2010/main" val="6030550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6" name="Rectangle 5"/>
          <p:cNvSpPr/>
          <p:nvPr userDrawn="1"/>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7000">
                <a:latin typeface="Franklin Gothic Book"/>
              </a:rPr>
              <a:t>Layouts for charts, images, tables, smart</a:t>
            </a:r>
            <a:r>
              <a:rPr lang="en-US" sz="7000" baseline="0">
                <a:latin typeface="Franklin Gothic Book"/>
              </a:rPr>
              <a:t> art or video</a:t>
            </a:r>
            <a:endParaRPr lang="en-US" sz="7000">
              <a:latin typeface="Franklin Gothic Book"/>
            </a:endParaRPr>
          </a:p>
        </p:txBody>
      </p:sp>
      <p:grpSp>
        <p:nvGrpSpPr>
          <p:cNvPr id="7" name="Group 6"/>
          <p:cNvGrpSpPr/>
          <p:nvPr userDrawn="1"/>
        </p:nvGrpSpPr>
        <p:grpSpPr>
          <a:xfrm>
            <a:off x="-1204383" y="0"/>
            <a:ext cx="13203809" cy="7638450"/>
            <a:chOff x="-903288" y="0"/>
            <a:chExt cx="9902857" cy="7638450"/>
          </a:xfrm>
        </p:grpSpPr>
        <p:cxnSp>
          <p:nvCxnSpPr>
            <p:cNvPr id="8" name="Straight Connector 7"/>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37278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10" name="Rectangle 9"/>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
        <p:nvSpPr>
          <p:cNvPr id="7" name="Oval 6"/>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8" name="Rounded Rectangle 7"/>
          <p:cNvSpPr/>
          <p:nvPr userDrawn="1"/>
        </p:nvSpPr>
        <p:spPr>
          <a:xfrm>
            <a:off x="1026367" y="4319776"/>
            <a:ext cx="2138571" cy="1800225"/>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9" name="Round Same Side Corner Rectangle 8"/>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2"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3837514" y="1832738"/>
            <a:ext cx="2400301" cy="4637912"/>
          </a:xfrm>
          <a:prstGeom prst="round2SameRect">
            <a:avLst>
              <a:gd name="adj1" fmla="val 10230"/>
              <a:gd name="adj2" fmla="val 0"/>
            </a:avLst>
          </a:prstGeom>
        </p:spPr>
        <p:txBody>
          <a:bodyPr/>
          <a:lstStyle/>
          <a:p>
            <a:pPr lvl="0"/>
            <a:r>
              <a:rPr lang="en-US" noProof="0"/>
              <a:t>Click icon to add picture</a:t>
            </a:r>
            <a:endParaRPr lang="en-GB" noProof="0"/>
          </a:p>
        </p:txBody>
      </p:sp>
    </p:spTree>
    <p:extLst>
      <p:ext uri="{BB962C8B-B14F-4D97-AF65-F5344CB8AC3E}">
        <p14:creationId xmlns:p14="http://schemas.microsoft.com/office/powerpoint/2010/main" val="26275883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12" name="Rectangle 11"/>
          <p:cNvSpPr/>
          <p:nvPr userDrawn="1"/>
        </p:nvSpPr>
        <p:spPr>
          <a:xfrm>
            <a:off x="1" y="1439999"/>
            <a:ext cx="12192001" cy="504000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3" name="Oval 12"/>
          <p:cNvSpPr/>
          <p:nvPr userDrawn="1"/>
        </p:nvSpPr>
        <p:spPr>
          <a:xfrm>
            <a:off x="958848" y="1832738"/>
            <a:ext cx="2206090" cy="2226078"/>
          </a:xfrm>
          <a:prstGeom prst="ellipse">
            <a:avLst/>
          </a:prstGeom>
          <a:solidFill>
            <a:schemeClr val="bg1"/>
          </a:solidFill>
          <a:ln w="3175" cmpd="sng">
            <a:noFill/>
          </a:ln>
          <a:effectLst/>
        </p:spPr>
        <p:style>
          <a:lnRef idx="1">
            <a:schemeClr val="accent1"/>
          </a:lnRef>
          <a:fillRef idx="3">
            <a:schemeClr val="accent1"/>
          </a:fillRef>
          <a:effectRef idx="2">
            <a:schemeClr val="accent1"/>
          </a:effectRef>
          <a:fontRef idx="minor">
            <a:schemeClr val="lt1"/>
          </a:fontRef>
        </p:style>
        <p:txBody>
          <a:bodyPr lIns="36000" tIns="36000" rIns="36000" bIns="36000" rtlCol="0" anchor="t"/>
          <a:lstStyle/>
          <a:p>
            <a:pPr>
              <a:spcAft>
                <a:spcPts val="600"/>
              </a:spcAft>
            </a:pPr>
            <a:r>
              <a:rPr lang="en-GB" sz="1300">
                <a:latin typeface="Franklin Gothic Book"/>
                <a:cs typeface="Franklin Gothic Book"/>
              </a:rPr>
              <a:t>Project Summary</a:t>
            </a:r>
          </a:p>
        </p:txBody>
      </p:sp>
      <p:sp>
        <p:nvSpPr>
          <p:cNvPr id="14" name="Rounded Rectangle 13"/>
          <p:cNvSpPr/>
          <p:nvPr userDrawn="1"/>
        </p:nvSpPr>
        <p:spPr>
          <a:xfrm>
            <a:off x="3599391" y="1832738"/>
            <a:ext cx="2638424" cy="2226078"/>
          </a:xfrm>
          <a:prstGeom prst="roundRect">
            <a:avLst>
              <a:gd name="adj" fmla="val 7738"/>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5" name="Round Same Side Corner Rectangle 14"/>
          <p:cNvSpPr/>
          <p:nvPr userDrawn="1"/>
        </p:nvSpPr>
        <p:spPr>
          <a:xfrm>
            <a:off x="6718299" y="1832738"/>
            <a:ext cx="4801127" cy="4637912"/>
          </a:xfrm>
          <a:prstGeom prst="round2SameRect">
            <a:avLst>
              <a:gd name="adj1" fmla="val 3720"/>
              <a:gd name="adj2" fmla="val 0"/>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US" sz="1200"/>
          </a:p>
        </p:txBody>
      </p:sp>
      <p:sp>
        <p:nvSpPr>
          <p:cNvPr id="11" name="Picture Placeholder 8" descr="Images should be chosen for their relevance and impact. Only one image should be used on a page unless you are trying to show a process or 'before and after'.&#10;If you expect the slides to be printed then check the colour settings by selecting the image and then 'black and white' settings. From this menu you will be able to determine how best the image will be converted to black and white and how much printer ink it will use." title="Photo slot"/>
          <p:cNvSpPr>
            <a:spLocks noGrp="1"/>
          </p:cNvSpPr>
          <p:nvPr>
            <p:ph type="pic" sz="quarter" idx="14"/>
          </p:nvPr>
        </p:nvSpPr>
        <p:spPr>
          <a:xfrm>
            <a:off x="960967" y="4418816"/>
            <a:ext cx="5276848" cy="2051833"/>
          </a:xfrm>
          <a:prstGeom prst="round2SameRect">
            <a:avLst>
              <a:gd name="adj1" fmla="val 10230"/>
              <a:gd name="adj2" fmla="val 0"/>
            </a:avLst>
          </a:prstGeom>
        </p:spPr>
        <p:txBody>
          <a:bodyPr/>
          <a:lstStyle/>
          <a:p>
            <a:pPr lvl="0"/>
            <a:r>
              <a:rPr lang="en-US" noProof="0"/>
              <a:t>Click icon to add picture</a:t>
            </a:r>
            <a:endParaRPr lang="en-GB" noProof="0"/>
          </a:p>
        </p:txBody>
      </p:sp>
      <p:sp>
        <p:nvSpPr>
          <p:cNvPr id="2" name="Title 1"/>
          <p:cNvSpPr>
            <a:spLocks noGrp="1"/>
          </p:cNvSpPr>
          <p:nvPr>
            <p:ph type="title"/>
          </p:nvPr>
        </p:nvSpPr>
        <p:spPr/>
        <p:txBody>
          <a:bodyPr/>
          <a:lstStyle>
            <a:lvl1pPr>
              <a:defRPr>
                <a:latin typeface="Bodoni MT" panose="02070603080606020203" pitchFamily="18" charset="0"/>
              </a:defRPr>
            </a:lvl1pPr>
          </a:lstStyle>
          <a:p>
            <a:r>
              <a:rPr lang="en-US"/>
              <a:t>Click to edit Master title style</a:t>
            </a:r>
          </a:p>
        </p:txBody>
      </p:sp>
      <p:sp>
        <p:nvSpPr>
          <p:cNvPr id="3" name="Date Placeholder 2"/>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p:cNvSpPr>
            <a:spLocks noGrp="1"/>
          </p:cNvSpPr>
          <p:nvPr>
            <p:ph type="ftr" sz="quarter" idx="11"/>
          </p:nvPr>
        </p:nvSpPr>
        <p:spPr>
          <a:xfrm>
            <a:off x="0" y="6480000"/>
            <a:ext cx="12192000" cy="378000"/>
          </a:xfrm>
        </p:spPr>
        <p:txBody>
          <a:bodyPr/>
          <a:lstStyle>
            <a:lvl1pPr algn="ctr">
              <a:defRPr lang="en-GB"/>
            </a:lvl1pPr>
          </a:lstStyle>
          <a:p>
            <a:endParaRPr lang="en-GB"/>
          </a:p>
        </p:txBody>
      </p:sp>
      <p:sp>
        <p:nvSpPr>
          <p:cNvPr id="5" name="Slide Number Placeholder 4"/>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704693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pic>
        <p:nvPicPr>
          <p:cNvPr id="2" name="Graphic 1">
            <a:extLst>
              <a:ext uri="{FF2B5EF4-FFF2-40B4-BE49-F238E27FC236}">
                <a16:creationId xmlns:a16="http://schemas.microsoft.com/office/drawing/2014/main" id="{5EE113A8-FDCE-23F9-9ACA-CE128C12D12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117" y="5138988"/>
            <a:ext cx="3255534" cy="1065600"/>
          </a:xfrm>
          <a:prstGeom prst="rect">
            <a:avLst/>
          </a:prstGeom>
        </p:spPr>
      </p:pic>
    </p:spTree>
    <p:extLst>
      <p:ext uri="{BB962C8B-B14F-4D97-AF65-F5344CB8AC3E}">
        <p14:creationId xmlns:p14="http://schemas.microsoft.com/office/powerpoint/2010/main" val="17344716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5_Single column layout">
    <p:spTree>
      <p:nvGrpSpPr>
        <p:cNvPr id="1" name=""/>
        <p:cNvGrpSpPr/>
        <p:nvPr/>
      </p:nvGrpSpPr>
      <p:grpSpPr>
        <a:xfrm>
          <a:off x="0" y="0"/>
          <a:ext cx="0" cy="0"/>
          <a:chOff x="0" y="0"/>
          <a:chExt cx="0" cy="0"/>
        </a:xfrm>
      </p:grpSpPr>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defRPr>
            </a:lvl1pPr>
          </a:lstStyle>
          <a:p>
            <a:fld id="{4AC23DB2-FB1A-4E43-8F6F-8E1E5CEC6EBA}" type="datetime3">
              <a:rPr lang="en-GB" smtClean="0"/>
              <a:pPr/>
              <a:t>5 March, 2024</a:t>
            </a:fld>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58851" y="1803401"/>
            <a:ext cx="10274300" cy="4321175"/>
          </a:xfrm>
        </p:spPr>
        <p:txBody>
          <a:bodyPr/>
          <a:lstStyle>
            <a:lvl1pPr>
              <a:defRPr sz="2800"/>
            </a:lvl1pPr>
            <a:lvl2pPr>
              <a:defRPr sz="2800"/>
            </a:lvl2pPr>
            <a:lvl3pPr>
              <a:defRPr sz="2800"/>
            </a:lvl3pPr>
            <a:lvl4pPr>
              <a:defRPr sz="2800"/>
            </a:lvl4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711201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5 March, 2024</a:t>
            </a:fld>
            <a:endParaRPr lang="en-GB"/>
          </a:p>
        </p:txBody>
      </p:sp>
      <p:sp>
        <p:nvSpPr>
          <p:cNvPr id="57"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620674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58845" y="1"/>
            <a:ext cx="8388355" cy="1079499"/>
          </a:xfrm>
        </p:spPr>
        <p:txBody>
          <a:bodyPr/>
          <a:lstStyle/>
          <a:p>
            <a:r>
              <a:rPr lang="en-US"/>
              <a:t>Click to edit Master title style</a:t>
            </a:r>
          </a:p>
        </p:txBody>
      </p:sp>
      <p:sp>
        <p:nvSpPr>
          <p:cNvPr id="54" name="Date Placeholder 3"/>
          <p:cNvSpPr>
            <a:spLocks noGrp="1"/>
          </p:cNvSpPr>
          <p:nvPr>
            <p:ph type="dt" sz="half" idx="10"/>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64815ECD-0D2A-4942-A2BB-9C0FFC9E6DD9}" type="datetime3">
              <a:rPr lang="en-GB" smtClean="0"/>
              <a:t>5 March, 2024</a:t>
            </a:fld>
            <a:endParaRPr lang="en-GB"/>
          </a:p>
        </p:txBody>
      </p:sp>
      <p:sp>
        <p:nvSpPr>
          <p:cNvPr id="55"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57"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5" name="Text Placeholder 4"/>
          <p:cNvSpPr>
            <a:spLocks noGrp="1"/>
          </p:cNvSpPr>
          <p:nvPr>
            <p:ph type="body" sz="quarter" idx="11"/>
          </p:nvPr>
        </p:nvSpPr>
        <p:spPr>
          <a:xfrm>
            <a:off x="958851" y="1446213"/>
            <a:ext cx="4806949"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ext Placeholder 6"/>
          <p:cNvSpPr>
            <a:spLocks noGrp="1"/>
          </p:cNvSpPr>
          <p:nvPr>
            <p:ph type="body" sz="quarter" idx="12"/>
          </p:nvPr>
        </p:nvSpPr>
        <p:spPr>
          <a:xfrm>
            <a:off x="6426201" y="1446213"/>
            <a:ext cx="4806951" cy="5033962"/>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8390558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 standard gradient">
    <p:spTree>
      <p:nvGrpSpPr>
        <p:cNvPr id="1" name=""/>
        <p:cNvGrpSpPr/>
        <p:nvPr/>
      </p:nvGrpSpPr>
      <p:grpSpPr>
        <a:xfrm>
          <a:off x="0" y="0"/>
          <a:ext cx="0" cy="0"/>
          <a:chOff x="0" y="0"/>
          <a:chExt cx="0" cy="0"/>
        </a:xfrm>
      </p:grpSpPr>
      <p:sp>
        <p:nvSpPr>
          <p:cNvPr id="3" name="Rectangle 2"/>
          <p:cNvSpPr/>
          <p:nvPr userDrawn="1"/>
        </p:nvSpPr>
        <p:spPr>
          <a:xfrm>
            <a:off x="0" y="0"/>
            <a:ext cx="12192000" cy="6858000"/>
          </a:xfrm>
          <a:prstGeom prst="rect">
            <a:avLst/>
          </a:prstGeom>
          <a:gradFill flip="none" rotWithShape="1">
            <a:gsLst>
              <a:gs pos="0">
                <a:schemeClr val="accent2">
                  <a:lumMod val="50000"/>
                </a:schemeClr>
              </a:gs>
              <a:gs pos="22000">
                <a:schemeClr val="accent2"/>
              </a:gs>
              <a:gs pos="69000">
                <a:schemeClr val="tx2"/>
              </a:gs>
            </a:gsLst>
            <a:path path="circle">
              <a:fillToRect l="100000" t="100000"/>
            </a:path>
            <a:tileRect r="-100000" b="-100000"/>
          </a:gra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latin typeface="Franklin Gothic Book"/>
            </a:endParaRPr>
          </a:p>
        </p:txBody>
      </p:sp>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pic>
        <p:nvPicPr>
          <p:cNvPr id="4" name="Graphic 3">
            <a:extLst>
              <a:ext uri="{FF2B5EF4-FFF2-40B4-BE49-F238E27FC236}">
                <a16:creationId xmlns:a16="http://schemas.microsoft.com/office/drawing/2014/main" id="{180B65AC-D7C8-DA16-0725-B659BD356E1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5117" y="5138988"/>
            <a:ext cx="3255534" cy="1065600"/>
          </a:xfrm>
          <a:prstGeom prst="rect">
            <a:avLst/>
          </a:prstGeom>
        </p:spPr>
      </p:pic>
    </p:spTree>
    <p:extLst>
      <p:ext uri="{BB962C8B-B14F-4D97-AF65-F5344CB8AC3E}">
        <p14:creationId xmlns:p14="http://schemas.microsoft.com/office/powerpoint/2010/main" val="41930297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Title - standard photo">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776485"/>
            <a:ext cx="12192000" cy="8161586"/>
          </a:xfrm>
          <a:prstGeom prst="rect">
            <a:avLst/>
          </a:prstGeom>
        </p:spPr>
      </p:pic>
      <p:sp>
        <p:nvSpPr>
          <p:cNvPr id="9" name="Rectangle 8"/>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10" name="Picture 9"/>
          <p:cNvPicPr>
            <a:picLocks/>
          </p:cNvPicPr>
          <p:nvPr userDrawn="1"/>
        </p:nvPicPr>
        <p:blipFill>
          <a:blip r:embed="rId3" cstate="screen">
            <a:extLst>
              <a:ext uri="{28A0092B-C50C-407E-A947-70E740481C1C}">
                <a14:useLocalDpi xmlns:a14="http://schemas.microsoft.com/office/drawing/2010/main"/>
              </a:ext>
            </a:extLst>
          </a:blip>
          <a:stretch>
            <a:fillRect/>
          </a:stretch>
        </p:blipFill>
        <p:spPr>
          <a:xfrm>
            <a:off x="9209572" y="4972050"/>
            <a:ext cx="2023580" cy="1064535"/>
          </a:xfrm>
          <a:prstGeom prst="rect">
            <a:avLst/>
          </a:prstGeom>
        </p:spPr>
      </p:pic>
      <p:sp>
        <p:nvSpPr>
          <p:cNvPr id="11"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12"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24765140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 standard brand background">
    <p:spTree>
      <p:nvGrpSpPr>
        <p:cNvPr id="1" name=""/>
        <p:cNvGrpSpPr/>
        <p:nvPr/>
      </p:nvGrpSpPr>
      <p:grpSpPr>
        <a:xfrm>
          <a:off x="0" y="0"/>
          <a:ext cx="0" cy="0"/>
          <a:chOff x="0" y="0"/>
          <a:chExt cx="0" cy="0"/>
        </a:xfrm>
      </p:grpSpPr>
      <p:pic>
        <p:nvPicPr>
          <p:cNvPr id="1026" name="Picture 2" descr="Z:\852_General presentation_update_2017\02_ARTWORK\IMAGES\HI RES\background1280x960.jp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151694" y="0"/>
            <a:ext cx="12343695" cy="69433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userDrawn="1"/>
        </p:nvSpPr>
        <p:spPr>
          <a:xfrm>
            <a:off x="149290" y="4407789"/>
            <a:ext cx="11915192" cy="217627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algn="ctr">
              <a:spcAft>
                <a:spcPts val="600"/>
              </a:spcAft>
            </a:pPr>
            <a:endParaRPr lang="en-GB"/>
          </a:p>
        </p:txBody>
      </p:sp>
      <p:pic>
        <p:nvPicPr>
          <p:cNvPr id="7" name="Picture 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8978260" y="4731017"/>
            <a:ext cx="2431723" cy="1657993"/>
          </a:xfrm>
          <a:prstGeom prst="rect">
            <a:avLst/>
          </a:prstGeom>
        </p:spPr>
      </p:pic>
      <p:sp>
        <p:nvSpPr>
          <p:cNvPr id="70" name="Title 1"/>
          <p:cNvSpPr>
            <a:spLocks noGrp="1"/>
          </p:cNvSpPr>
          <p:nvPr>
            <p:ph type="title" hasCustomPrompt="1"/>
          </p:nvPr>
        </p:nvSpPr>
        <p:spPr>
          <a:xfrm>
            <a:off x="958846" y="4552950"/>
            <a:ext cx="7718430" cy="1226460"/>
          </a:xfrm>
        </p:spPr>
        <p:txBody>
          <a:bodyPr anchor="b">
            <a:normAutofit/>
          </a:bodyPr>
          <a:lstStyle>
            <a:lvl1pPr>
              <a:defRPr sz="3200" baseline="0"/>
            </a:lvl1pPr>
          </a:lstStyle>
          <a:p>
            <a:r>
              <a:rPr lang="en-US"/>
              <a:t>Presentation title</a:t>
            </a:r>
          </a:p>
        </p:txBody>
      </p:sp>
      <p:sp>
        <p:nvSpPr>
          <p:cNvPr id="5" name="Text Placeholder 4"/>
          <p:cNvSpPr>
            <a:spLocks noGrp="1"/>
          </p:cNvSpPr>
          <p:nvPr>
            <p:ph type="body" sz="quarter" idx="10" hasCustomPrompt="1"/>
          </p:nvPr>
        </p:nvSpPr>
        <p:spPr>
          <a:xfrm>
            <a:off x="958851" y="5779410"/>
            <a:ext cx="7718425" cy="609600"/>
          </a:xfrm>
        </p:spPr>
        <p:txBody>
          <a:bodyPr/>
          <a:lstStyle>
            <a:lvl1pPr>
              <a:spcAft>
                <a:spcPts val="0"/>
              </a:spcAft>
              <a:defRPr>
                <a:solidFill>
                  <a:srgbClr val="00AE9E"/>
                </a:solidFill>
                <a:latin typeface="Bodoni MT" panose="02070603080606020203" pitchFamily="18" charset="0"/>
              </a:defRPr>
            </a:lvl1pPr>
          </a:lstStyle>
          <a:p>
            <a:pPr lvl="0"/>
            <a:r>
              <a:rPr lang="en-US"/>
              <a:t>Presenter name</a:t>
            </a:r>
          </a:p>
          <a:p>
            <a:pPr lvl="0"/>
            <a:r>
              <a:rPr lang="en-US"/>
              <a:t>Event name</a:t>
            </a:r>
          </a:p>
        </p:txBody>
      </p:sp>
    </p:spTree>
    <p:extLst>
      <p:ext uri="{BB962C8B-B14F-4D97-AF65-F5344CB8AC3E}">
        <p14:creationId xmlns:p14="http://schemas.microsoft.com/office/powerpoint/2010/main" val="13910616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25501" y="290513"/>
            <a:ext cx="8521700" cy="635000"/>
          </a:xfrm>
        </p:spPr>
        <p:txBody>
          <a:bodyPr/>
          <a:lstStyle/>
          <a:p>
            <a:r>
              <a:rPr lang="en-US"/>
              <a:t>Click to edit Master title style</a:t>
            </a:r>
            <a:endParaRPr lang="en-GB"/>
          </a:p>
        </p:txBody>
      </p:sp>
      <p:sp>
        <p:nvSpPr>
          <p:cNvPr id="3" name="Chart Placeholder 2"/>
          <p:cNvSpPr>
            <a:spLocks noGrp="1"/>
          </p:cNvSpPr>
          <p:nvPr>
            <p:ph type="chart" sz="half" idx="1"/>
          </p:nvPr>
        </p:nvSpPr>
        <p:spPr>
          <a:xfrm>
            <a:off x="1289051" y="1546225"/>
            <a:ext cx="4874683" cy="5092700"/>
          </a:xfrm>
        </p:spPr>
        <p:txBody>
          <a:bodyPr/>
          <a:lstStyle/>
          <a:p>
            <a:pPr lvl="0"/>
            <a:endParaRPr lang="en-GB" noProof="0"/>
          </a:p>
        </p:txBody>
      </p:sp>
      <p:sp>
        <p:nvSpPr>
          <p:cNvPr id="4" name="Text Placeholder 3"/>
          <p:cNvSpPr>
            <a:spLocks noGrp="1"/>
          </p:cNvSpPr>
          <p:nvPr>
            <p:ph type="body" sz="half" idx="2"/>
          </p:nvPr>
        </p:nvSpPr>
        <p:spPr>
          <a:xfrm>
            <a:off x="6366933" y="1546225"/>
            <a:ext cx="4876800" cy="5092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8AAB895D-EE4F-4776-AE15-5FBFA44D93AF}" type="datetime1">
              <a:rPr lang="en-GB"/>
              <a:pPr>
                <a:defRPr/>
              </a:pPr>
              <a:t>05/03/2024</a:t>
            </a:fld>
            <a:endParaRPr lang="en-GB"/>
          </a:p>
        </p:txBody>
      </p:sp>
    </p:spTree>
    <p:extLst>
      <p:ext uri="{BB962C8B-B14F-4D97-AF65-F5344CB8AC3E}">
        <p14:creationId xmlns:p14="http://schemas.microsoft.com/office/powerpoint/2010/main" val="1646289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chart - standard">
    <p:spTree>
      <p:nvGrpSpPr>
        <p:cNvPr id="1" name=""/>
        <p:cNvGrpSpPr/>
        <p:nvPr/>
      </p:nvGrpSpPr>
      <p:grpSpPr>
        <a:xfrm>
          <a:off x="0" y="0"/>
          <a:ext cx="0" cy="0"/>
          <a:chOff x="0" y="0"/>
          <a:chExt cx="0" cy="0"/>
        </a:xfrm>
      </p:grpSpPr>
      <p:sp>
        <p:nvSpPr>
          <p:cNvPr id="5" name="Round Same Side Corner Rectangle 4"/>
          <p:cNvSpPr/>
          <p:nvPr userDrawn="1"/>
        </p:nvSpPr>
        <p:spPr>
          <a:xfrm>
            <a:off x="6426201" y="1457326"/>
            <a:ext cx="4773084" cy="500380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9" name="Content Placeholder 8"/>
          <p:cNvSpPr>
            <a:spLocks noGrp="1"/>
          </p:cNvSpPr>
          <p:nvPr>
            <p:ph sz="quarter" idx="17" hasCustomPrompt="1"/>
          </p:nvPr>
        </p:nvSpPr>
        <p:spPr>
          <a:xfrm>
            <a:off x="6426201" y="1457327"/>
            <a:ext cx="4773084" cy="500379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58851" y="1457327"/>
            <a:ext cx="4806949" cy="502919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53787825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mart graphic">
    <p:spTree>
      <p:nvGrpSpPr>
        <p:cNvPr id="1" name=""/>
        <p:cNvGrpSpPr/>
        <p:nvPr/>
      </p:nvGrpSpPr>
      <p:grpSpPr>
        <a:xfrm>
          <a:off x="0" y="0"/>
          <a:ext cx="0" cy="0"/>
          <a:chOff x="0" y="0"/>
          <a:chExt cx="0" cy="0"/>
        </a:xfrm>
      </p:grpSpPr>
      <p:sp>
        <p:nvSpPr>
          <p:cNvPr id="4" name="Round Same Side Corner Rectangle 3"/>
          <p:cNvSpPr/>
          <p:nvPr userDrawn="1"/>
        </p:nvSpPr>
        <p:spPr>
          <a:xfrm>
            <a:off x="478365" y="1803401"/>
            <a:ext cx="11041060" cy="4657724"/>
          </a:xfrm>
          <a:prstGeom prst="round2SameRect">
            <a:avLst>
              <a:gd name="adj1" fmla="val 2778"/>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7" name="SmartArt Placeholder 6" descr="SmartArt can be a very easy way to create decent looking graphics. Use the templates as they will quickly restyle your text and apply the correct colours. &#10;Try several options to see which one fits your content best.&#10;Just don't over do it." title="SmartArt"/>
          <p:cNvSpPr>
            <a:spLocks noGrp="1"/>
          </p:cNvSpPr>
          <p:nvPr>
            <p:ph type="dgm" sz="quarter" idx="13"/>
          </p:nvPr>
        </p:nvSpPr>
        <p:spPr>
          <a:xfrm>
            <a:off x="958848" y="2168526"/>
            <a:ext cx="10080576" cy="3951474"/>
          </a:xfrm>
          <a:prstGeom prst="rect">
            <a:avLst/>
          </a:prstGeom>
        </p:spPr>
        <p:txBody>
          <a:bodyPr/>
          <a:lstStyle/>
          <a:p>
            <a:pPr lvl="0"/>
            <a:r>
              <a:rPr lang="en-US" noProof="0"/>
              <a:t>Click icon to add SmartArt graphic</a:t>
            </a:r>
            <a:endParaRPr lang="en-GB" noProof="0"/>
          </a:p>
        </p:txBody>
      </p:sp>
      <p:cxnSp>
        <p:nvCxnSpPr>
          <p:cNvPr id="98" name="Straight Connector 97"/>
          <p:cNvCxnSpPr/>
          <p:nvPr userDrawn="1"/>
        </p:nvCxnSpPr>
        <p:spPr>
          <a:xfrm>
            <a:off x="-4112" y="1709193"/>
            <a:ext cx="12196112" cy="0"/>
          </a:xfrm>
          <a:prstGeom prst="line">
            <a:avLst/>
          </a:prstGeom>
          <a:ln w="31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9"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AC6FD2B1-39C9-5645-A6AB-AC163D18084F}" type="datetime3">
              <a:rPr lang="en-GB" smtClean="0"/>
              <a:t>5 March, 2024</a:t>
            </a:fld>
            <a:endParaRPr lang="en-GB"/>
          </a:p>
        </p:txBody>
      </p:sp>
      <p:sp>
        <p:nvSpPr>
          <p:cNvPr id="100" name="Footer Placeholder 4"/>
          <p:cNvSpPr>
            <a:spLocks noGrp="1"/>
          </p:cNvSpPr>
          <p:nvPr>
            <p:ph type="ftr" sz="quarter" idx="3"/>
            <p:custDataLst>
              <p:tags r:id="rId1"/>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Tree>
    <p:extLst>
      <p:ext uri="{BB962C8B-B14F-4D97-AF65-F5344CB8AC3E}">
        <p14:creationId xmlns:p14="http://schemas.microsoft.com/office/powerpoint/2010/main" val="37564273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6_Single column layou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4AC23DB2-FB1A-4E43-8F6F-8E1E5CEC6EBA}" type="datetime3">
              <a:rPr lang="en-GB" smtClean="0"/>
              <a:t>5 March, 2024</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0"/>
          </p:nvPr>
        </p:nvSpPr>
        <p:spPr>
          <a:xfrm>
            <a:off x="960967" y="1446214"/>
            <a:ext cx="10272184" cy="35718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1"/>
          </p:nvPr>
        </p:nvSpPr>
        <p:spPr>
          <a:xfrm>
            <a:off x="960967" y="2168525"/>
            <a:ext cx="10272184" cy="3956050"/>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5086174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81F9C2-A5C8-8648-BB7F-03444D5BF1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3564857-CCF8-8C4D-8431-A3A6EDA9C257}"/>
              </a:ext>
            </a:extLst>
          </p:cNvPr>
          <p:cNvSpPr>
            <a:spLocks noGrp="1"/>
          </p:cNvSpPr>
          <p:nvPr>
            <p:ph type="dt" sz="half" idx="10"/>
          </p:nvPr>
        </p:nvSpPr>
        <p:spPr/>
        <p:txBody>
          <a:bodyPr/>
          <a:lstStyle/>
          <a:p>
            <a:fld id="{8B6E079F-0502-CC4C-9C8B-39554E94F19E}" type="datetime3">
              <a:rPr lang="en-GB" smtClean="0"/>
              <a:pPr/>
              <a:t>5 March, 2024</a:t>
            </a:fld>
            <a:endParaRPr lang="en-GB"/>
          </a:p>
        </p:txBody>
      </p:sp>
      <p:sp>
        <p:nvSpPr>
          <p:cNvPr id="4" name="Footer Placeholder 3">
            <a:extLst>
              <a:ext uri="{FF2B5EF4-FFF2-40B4-BE49-F238E27FC236}">
                <a16:creationId xmlns:a16="http://schemas.microsoft.com/office/drawing/2014/main" id="{3DC87948-8C8F-D24F-B261-52F5BE45843B}"/>
              </a:ext>
            </a:extLst>
          </p:cNvPr>
          <p:cNvSpPr>
            <a:spLocks noGrp="1"/>
          </p:cNvSpPr>
          <p:nvPr>
            <p:ph type="ftr" sz="quarter" idx="11"/>
          </p:nvPr>
        </p:nvSpPr>
        <p:spPr/>
        <p:txBody>
          <a:bodyPr/>
          <a:lstStyle/>
          <a:p>
            <a:r>
              <a:rPr lang="en-GB"/>
              <a:t>EBRD Classification: </a:t>
            </a:r>
            <a:r>
              <a:rPr lang="en-GB" b="1"/>
              <a:t> INTERNAL </a:t>
            </a:r>
          </a:p>
        </p:txBody>
      </p:sp>
      <p:sp>
        <p:nvSpPr>
          <p:cNvPr id="5" name="Slide Number Placeholder 4">
            <a:extLst>
              <a:ext uri="{FF2B5EF4-FFF2-40B4-BE49-F238E27FC236}">
                <a16:creationId xmlns:a16="http://schemas.microsoft.com/office/drawing/2014/main" id="{90441F59-9F0E-3D4F-B5F1-925429D719AF}"/>
              </a:ext>
            </a:extLst>
          </p:cNvPr>
          <p:cNvSpPr>
            <a:spLocks noGrp="1"/>
          </p:cNvSpPr>
          <p:nvPr>
            <p:ph type="sldNum" sz="quarter" idx="12"/>
          </p:nvPr>
        </p:nvSpPr>
        <p:spPr/>
        <p:txBody>
          <a:bodyPr/>
          <a:lstStyle/>
          <a:p>
            <a:fld id="{71F9F866-B438-9445-8D9F-1F8FF6608833}" type="slidenum">
              <a:rPr lang="en-GB" smtClean="0"/>
              <a:pPr/>
              <a:t>‹#›</a:t>
            </a:fld>
            <a:endParaRPr lang="en-GB"/>
          </a:p>
        </p:txBody>
      </p:sp>
    </p:spTree>
    <p:extLst>
      <p:ext uri="{BB962C8B-B14F-4D97-AF65-F5344CB8AC3E}">
        <p14:creationId xmlns:p14="http://schemas.microsoft.com/office/powerpoint/2010/main" val="21306588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AF70-FE87-0A4F-B37E-C9D62F07CCC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D620C12-1745-9E44-9E77-719E4A26DF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4E2B74-2090-6C4E-BF9C-8D80C205AB9C}"/>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5" name="Footer Placeholder 4">
            <a:extLst>
              <a:ext uri="{FF2B5EF4-FFF2-40B4-BE49-F238E27FC236}">
                <a16:creationId xmlns:a16="http://schemas.microsoft.com/office/drawing/2014/main" id="{1DDB96DE-07B2-CA45-9620-8778F36A5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FF555-4651-D244-8A90-E1C4905A9426}"/>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402922404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6CFFE-BA52-0544-A793-3FDDF96CB8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91C995-BE98-2E45-BABE-1D8641E97F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B6BCC-AB24-FE4D-92C8-B19F92D2A293}"/>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5" name="Footer Placeholder 4">
            <a:extLst>
              <a:ext uri="{FF2B5EF4-FFF2-40B4-BE49-F238E27FC236}">
                <a16:creationId xmlns:a16="http://schemas.microsoft.com/office/drawing/2014/main" id="{D289A74B-3288-3742-BFB2-524B23BA6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AE4C75-F351-E745-94A4-65897B5D5DC4}"/>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5054144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88D71-B905-8841-8F8F-5EB2B5B623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4A63D-6AB4-8B4D-9B4C-748F9C0172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3A358C-696B-D14A-8FD4-1EE003332601}"/>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5" name="Footer Placeholder 4">
            <a:extLst>
              <a:ext uri="{FF2B5EF4-FFF2-40B4-BE49-F238E27FC236}">
                <a16:creationId xmlns:a16="http://schemas.microsoft.com/office/drawing/2014/main" id="{DEFD11CB-0110-1044-9805-E33ACBD600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B8AD8-D642-B340-9924-31E5861E4F8E}"/>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181606432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13440-8A50-1247-869A-7E24D871CC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44F7A2-4E07-8E4E-8517-27714F406BE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3C2AF90-8BAF-444B-8866-AC71C060410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28A2BD-1E32-504A-B481-301C9A9EC949}"/>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6" name="Footer Placeholder 5">
            <a:extLst>
              <a:ext uri="{FF2B5EF4-FFF2-40B4-BE49-F238E27FC236}">
                <a16:creationId xmlns:a16="http://schemas.microsoft.com/office/drawing/2014/main" id="{783BEB1E-71BA-C24B-BBC1-6F1D4B578B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B8D7AE6-2011-A04E-8F4F-4ABB188C0514}"/>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259846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643BC-BD89-874B-BB3B-FD2E43D13F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F3999B-49E0-D845-B28D-20C7D5D052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4F0687-B1A0-8849-8F8A-3D3C4898C3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F3426C5-90E9-E94D-BAB1-D45B8ADD19C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E74462-37D5-864C-974A-FD87C5C737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BBFB1F8-A3F3-EB4B-85BA-045D42CC86BD}"/>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8" name="Footer Placeholder 7">
            <a:extLst>
              <a:ext uri="{FF2B5EF4-FFF2-40B4-BE49-F238E27FC236}">
                <a16:creationId xmlns:a16="http://schemas.microsoft.com/office/drawing/2014/main" id="{346EC734-865F-7140-97C7-7309740CF6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B7A11FD-0160-9A4C-B994-4637C78674B6}"/>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7047068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32AA9-F0AC-8A42-B963-8E7E45B2AE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97030D-3DBC-F74D-9105-D18A85366DD8}"/>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4" name="Footer Placeholder 3">
            <a:extLst>
              <a:ext uri="{FF2B5EF4-FFF2-40B4-BE49-F238E27FC236}">
                <a16:creationId xmlns:a16="http://schemas.microsoft.com/office/drawing/2014/main" id="{5C1D8C79-4CE6-C642-BEAF-0926BA3F94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80F63A9-3A57-3542-9774-341CFFD8BCCA}"/>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5229223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E84A1-973C-4143-8ABE-3093EFC67632}"/>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3" name="Footer Placeholder 2">
            <a:extLst>
              <a:ext uri="{FF2B5EF4-FFF2-40B4-BE49-F238E27FC236}">
                <a16:creationId xmlns:a16="http://schemas.microsoft.com/office/drawing/2014/main" id="{D8CCDF22-5B28-964F-B708-2AAC8F92C4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2287E3A-68A0-7946-BDE4-4DBF86358BBF}"/>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33422832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ext + chart">
    <p:spTree>
      <p:nvGrpSpPr>
        <p:cNvPr id="1" name=""/>
        <p:cNvGrpSpPr/>
        <p:nvPr/>
      </p:nvGrpSpPr>
      <p:grpSpPr>
        <a:xfrm>
          <a:off x="0" y="0"/>
          <a:ext cx="0" cy="0"/>
          <a:chOff x="0" y="0"/>
          <a:chExt cx="0" cy="0"/>
        </a:xfrm>
      </p:grpSpPr>
      <p:sp>
        <p:nvSpPr>
          <p:cNvPr id="10" name="Round Same Side Corner Rectangle 9"/>
          <p:cNvSpPr/>
          <p:nvPr userDrawn="1"/>
        </p:nvSpPr>
        <p:spPr>
          <a:xfrm>
            <a:off x="6426200" y="1446828"/>
            <a:ext cx="4806953" cy="5014298"/>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4" name="Content Placeholder 8"/>
          <p:cNvSpPr>
            <a:spLocks noGrp="1"/>
          </p:cNvSpPr>
          <p:nvPr>
            <p:ph sz="quarter" idx="18" hasCustomPrompt="1"/>
          </p:nvPr>
        </p:nvSpPr>
        <p:spPr>
          <a:xfrm>
            <a:off x="6426201" y="1446829"/>
            <a:ext cx="4773084" cy="5014298"/>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4" name="Text Placeholder 3"/>
          <p:cNvSpPr>
            <a:spLocks noGrp="1"/>
          </p:cNvSpPr>
          <p:nvPr>
            <p:ph type="body" sz="quarter" idx="16"/>
          </p:nvPr>
        </p:nvSpPr>
        <p:spPr>
          <a:xfrm>
            <a:off x="960968" y="1450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6" name="Text Placeholder 5"/>
          <p:cNvSpPr>
            <a:spLocks noGrp="1"/>
          </p:cNvSpPr>
          <p:nvPr>
            <p:ph type="body" sz="quarter" idx="17"/>
          </p:nvPr>
        </p:nvSpPr>
        <p:spPr>
          <a:xfrm>
            <a:off x="960968" y="2188036"/>
            <a:ext cx="4804833" cy="4292139"/>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01654368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4A63F-4F26-4D4A-9B38-2DA289AC82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3E999D-E468-8C4B-9729-0CE13F9C89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CB5821-9CB4-AC45-96E2-D1F601BEC6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4015F4-7DFE-AB45-AE89-F235DFBF2833}"/>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6" name="Footer Placeholder 5">
            <a:extLst>
              <a:ext uri="{FF2B5EF4-FFF2-40B4-BE49-F238E27FC236}">
                <a16:creationId xmlns:a16="http://schemas.microsoft.com/office/drawing/2014/main" id="{001C7510-A2D5-1B47-A83C-D76A1024B3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BFD965-66AF-D945-9331-A0635A4A63DA}"/>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1656082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7CB17-3B0F-734F-882E-BEF22564D0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5F9CC7-265C-1848-ADAA-AA95EAAC050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809705-6938-C946-BC9F-A7E34B72A0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7487BA-FD4C-5340-9C72-029D44EF4A84}"/>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6" name="Footer Placeholder 5">
            <a:extLst>
              <a:ext uri="{FF2B5EF4-FFF2-40B4-BE49-F238E27FC236}">
                <a16:creationId xmlns:a16="http://schemas.microsoft.com/office/drawing/2014/main" id="{190FF5FF-FAB0-F242-B40E-69F15DCDAC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0C5481-6BD5-484A-82CA-FB3A6B70E37F}"/>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21299549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9FC4E-703A-844E-A383-7EFE9D884F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643857D-6E51-9145-9C72-976C85D857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C1D2B9-9C5A-C347-8DC0-0059D4CFF711}"/>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5" name="Footer Placeholder 4">
            <a:extLst>
              <a:ext uri="{FF2B5EF4-FFF2-40B4-BE49-F238E27FC236}">
                <a16:creationId xmlns:a16="http://schemas.microsoft.com/office/drawing/2014/main" id="{AAED157D-F313-7648-BC87-E963AC6D51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506EF9-9616-FA44-8DEA-7DFC3DAB0342}"/>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251925142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FB1F3ED-3F03-E040-9DF4-34B357B8CC7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5A86E1-C599-B84F-947B-03757C8DF56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6E5BBA-4381-574E-B4AC-972951A1E6A2}"/>
              </a:ext>
            </a:extLst>
          </p:cNvPr>
          <p:cNvSpPr>
            <a:spLocks noGrp="1"/>
          </p:cNvSpPr>
          <p:nvPr>
            <p:ph type="dt" sz="half" idx="10"/>
          </p:nvPr>
        </p:nvSpPr>
        <p:spPr/>
        <p:txBody>
          <a:bodyPr/>
          <a:lstStyle/>
          <a:p>
            <a:fld id="{2368AECB-ABF4-5847-B58C-002BD88BA218}" type="datetimeFigureOut">
              <a:rPr lang="en-US" smtClean="0"/>
              <a:t>3/5/2024</a:t>
            </a:fld>
            <a:endParaRPr lang="en-US"/>
          </a:p>
        </p:txBody>
      </p:sp>
      <p:sp>
        <p:nvSpPr>
          <p:cNvPr id="5" name="Footer Placeholder 4">
            <a:extLst>
              <a:ext uri="{FF2B5EF4-FFF2-40B4-BE49-F238E27FC236}">
                <a16:creationId xmlns:a16="http://schemas.microsoft.com/office/drawing/2014/main" id="{AA63D059-FCE1-9942-8A15-ACD25DA36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FE01CF-53E5-1E4A-B963-508BD5735555}"/>
              </a:ext>
            </a:extLst>
          </p:cNvPr>
          <p:cNvSpPr>
            <a:spLocks noGrp="1"/>
          </p:cNvSpPr>
          <p:nvPr>
            <p:ph type="sldNum" sz="quarter" idx="12"/>
          </p:nvPr>
        </p:nvSpPr>
        <p:spPr/>
        <p:txBody>
          <a:bodyPr/>
          <a:lstStyle/>
          <a:p>
            <a:fld id="{323FA761-7187-6B43-A8FA-0A94B43FDE93}" type="slidenum">
              <a:rPr lang="en-US" smtClean="0"/>
              <a:t>‹#›</a:t>
            </a:fld>
            <a:endParaRPr lang="en-US"/>
          </a:p>
        </p:txBody>
      </p:sp>
    </p:spTree>
    <p:extLst>
      <p:ext uri="{BB962C8B-B14F-4D97-AF65-F5344CB8AC3E}">
        <p14:creationId xmlns:p14="http://schemas.microsoft.com/office/powerpoint/2010/main" val="858076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ext + chart">
    <p:spTree>
      <p:nvGrpSpPr>
        <p:cNvPr id="1" name=""/>
        <p:cNvGrpSpPr/>
        <p:nvPr/>
      </p:nvGrpSpPr>
      <p:grpSpPr>
        <a:xfrm>
          <a:off x="0" y="0"/>
          <a:ext cx="0" cy="0"/>
          <a:chOff x="0" y="0"/>
          <a:chExt cx="0" cy="0"/>
        </a:xfrm>
      </p:grpSpPr>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0"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B6178F0A-3EE0-4B48-8395-CF38F4590226}" type="datetime3">
              <a:rPr lang="en-GB" smtClean="0"/>
              <a:t>5 March, 2024</a:t>
            </a:fld>
            <a:endParaRPr lang="en-GB"/>
          </a:p>
        </p:txBody>
      </p:sp>
      <p:sp>
        <p:nvSpPr>
          <p:cNvPr id="101"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3"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3" name="Round Same Side Corner Rectangle 12"/>
          <p:cNvSpPr/>
          <p:nvPr userDrawn="1"/>
        </p:nvSpPr>
        <p:spPr>
          <a:xfrm>
            <a:off x="6426200" y="1424026"/>
            <a:ext cx="4806953" cy="5037099"/>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6" name="Text Placeholder 3"/>
          <p:cNvSpPr>
            <a:spLocks noGrp="1"/>
          </p:cNvSpPr>
          <p:nvPr>
            <p:ph type="body" sz="quarter" idx="16"/>
          </p:nvPr>
        </p:nvSpPr>
        <p:spPr>
          <a:xfrm>
            <a:off x="960968" y="1424026"/>
            <a:ext cx="4804833" cy="719137"/>
          </a:xfrm>
        </p:spPr>
        <p:txBody>
          <a:bodyPr/>
          <a:lstStyle>
            <a:lvl1pPr>
              <a:defRPr>
                <a:latin typeface="Franklin Gothic Medium" panose="020B0603020102020204" pitchFamily="34" charset="0"/>
              </a:defRPr>
            </a:lvl1pPr>
          </a:lstStyle>
          <a:p>
            <a:pPr lvl="0"/>
            <a:r>
              <a:rPr lang="en-US"/>
              <a:t>Click to edit Master text styles</a:t>
            </a:r>
          </a:p>
        </p:txBody>
      </p:sp>
      <p:sp>
        <p:nvSpPr>
          <p:cNvPr id="17" name="Text Placeholder 5"/>
          <p:cNvSpPr>
            <a:spLocks noGrp="1"/>
          </p:cNvSpPr>
          <p:nvPr>
            <p:ph type="body" sz="quarter" idx="17"/>
          </p:nvPr>
        </p:nvSpPr>
        <p:spPr>
          <a:xfrm>
            <a:off x="960968" y="2143163"/>
            <a:ext cx="4804833" cy="4337013"/>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22" name="Text Placeholder 3"/>
          <p:cNvSpPr>
            <a:spLocks noGrp="1"/>
          </p:cNvSpPr>
          <p:nvPr>
            <p:ph type="body" sz="quarter" idx="18"/>
          </p:nvPr>
        </p:nvSpPr>
        <p:spPr>
          <a:xfrm>
            <a:off x="6600293" y="1500225"/>
            <a:ext cx="4439131" cy="566737"/>
          </a:xfrm>
        </p:spPr>
        <p:txBody>
          <a:bodyPr/>
          <a:lstStyle>
            <a:lvl1pPr>
              <a:defRPr sz="1800">
                <a:latin typeface="Franklin Gothic Medium" panose="020B0603020102020204" pitchFamily="34" charset="0"/>
              </a:defRPr>
            </a:lvl1pPr>
          </a:lstStyle>
          <a:p>
            <a:pPr lvl="0"/>
            <a:r>
              <a:rPr lang="en-US"/>
              <a:t>Click to edit Master text styles</a:t>
            </a:r>
          </a:p>
        </p:txBody>
      </p:sp>
      <p:sp>
        <p:nvSpPr>
          <p:cNvPr id="23" name="Content Placeholder 8"/>
          <p:cNvSpPr>
            <a:spLocks noGrp="1"/>
          </p:cNvSpPr>
          <p:nvPr>
            <p:ph sz="quarter" idx="19" hasCustomPrompt="1"/>
          </p:nvPr>
        </p:nvSpPr>
        <p:spPr>
          <a:xfrm>
            <a:off x="6426201" y="2120376"/>
            <a:ext cx="4773084" cy="4340749"/>
          </a:xfrm>
        </p:spPr>
        <p:txBody>
          <a:bodyPr/>
          <a:lstStyle>
            <a:lvl5pPr marL="0" indent="0">
              <a:defRPr baseline="0">
                <a:latin typeface="Franklin Gothic Book" panose="020B0503020102020204" pitchFamily="34" charset="0"/>
              </a:defRPr>
            </a:lvl5pPr>
          </a:lstStyle>
          <a:p>
            <a:pPr lvl="4"/>
            <a:r>
              <a:rPr lang="en-GB"/>
              <a:t>Click icon to insert object</a:t>
            </a:r>
          </a:p>
        </p:txBody>
      </p:sp>
    </p:spTree>
    <p:extLst>
      <p:ext uri="{BB962C8B-B14F-4D97-AF65-F5344CB8AC3E}">
        <p14:creationId xmlns:p14="http://schemas.microsoft.com/office/powerpoint/2010/main" val="402055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hart + text">
    <p:spTree>
      <p:nvGrpSpPr>
        <p:cNvPr id="1" name=""/>
        <p:cNvGrpSpPr/>
        <p:nvPr/>
      </p:nvGrpSpPr>
      <p:grpSpPr>
        <a:xfrm>
          <a:off x="0" y="0"/>
          <a:ext cx="0" cy="0"/>
          <a:chOff x="0" y="0"/>
          <a:chExt cx="0" cy="0"/>
        </a:xfrm>
      </p:grpSpPr>
      <p:sp>
        <p:nvSpPr>
          <p:cNvPr id="15" name="Round Same Side Corner Rectangle 14"/>
          <p:cNvSpPr/>
          <p:nvPr userDrawn="1"/>
        </p:nvSpPr>
        <p:spPr>
          <a:xfrm>
            <a:off x="958848" y="1436915"/>
            <a:ext cx="4806953" cy="5009130"/>
          </a:xfrm>
          <a:prstGeom prst="round2SameRect">
            <a:avLst>
              <a:gd name="adj1" fmla="val 339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Aft>
                <a:spcPct val="50000"/>
              </a:spcAft>
              <a:defRPr/>
            </a:pPr>
            <a:endParaRPr lang="en-GB" sz="1200">
              <a:latin typeface="Franklin Gothic Book"/>
            </a:endParaRPr>
          </a:p>
        </p:txBody>
      </p:sp>
      <p:sp>
        <p:nvSpPr>
          <p:cNvPr id="19" name="Content Placeholder 8"/>
          <p:cNvSpPr>
            <a:spLocks noGrp="1"/>
          </p:cNvSpPr>
          <p:nvPr>
            <p:ph sz="quarter" idx="19" hasCustomPrompt="1"/>
          </p:nvPr>
        </p:nvSpPr>
        <p:spPr>
          <a:xfrm>
            <a:off x="958849" y="1436915"/>
            <a:ext cx="4773084" cy="5009129"/>
          </a:xfrm>
        </p:spPr>
        <p:txBody>
          <a:bodyPr/>
          <a:lstStyle>
            <a:lvl5pPr marL="0" indent="0">
              <a:defRPr baseline="0">
                <a:latin typeface="Franklin Gothic Book" panose="020B0503020102020204" pitchFamily="34" charset="0"/>
              </a:defRPr>
            </a:lvl5pPr>
          </a:lstStyle>
          <a:p>
            <a:pPr lvl="4"/>
            <a:r>
              <a:rPr lang="en-GB"/>
              <a:t>Click icon to insert object</a:t>
            </a:r>
          </a:p>
        </p:txBody>
      </p:sp>
      <p:sp>
        <p:nvSpPr>
          <p:cNvPr id="2" name="Title 1" descr="Ideally your title should fit on one line." title="Slide title"/>
          <p:cNvSpPr>
            <a:spLocks noGrp="1"/>
          </p:cNvSpPr>
          <p:nvPr>
            <p:ph type="title"/>
          </p:nvPr>
        </p:nvSpPr>
        <p:spPr/>
        <p:txBody>
          <a:bodyPr/>
          <a:lstStyle/>
          <a:p>
            <a:r>
              <a:rPr lang="en-US"/>
              <a:t>Click to edit Master title style</a:t>
            </a:r>
            <a:endParaRPr lang="en-GB"/>
          </a:p>
        </p:txBody>
      </p:sp>
      <p:sp>
        <p:nvSpPr>
          <p:cNvPr id="102"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defRPr>
            </a:lvl1pPr>
          </a:lstStyle>
          <a:p>
            <a:fld id="{C70A5BBD-BD63-F344-B625-7C085C238913}" type="datetime3">
              <a:rPr lang="en-GB" smtClean="0"/>
              <a:t>5 March, 2024</a:t>
            </a:fld>
            <a:endParaRPr lang="en-GB"/>
          </a:p>
        </p:txBody>
      </p:sp>
      <p:sp>
        <p:nvSpPr>
          <p:cNvPr id="103"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105"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defRPr>
            </a:lvl1pPr>
          </a:lstStyle>
          <a:p>
            <a:fld id="{71F9F866-B438-9445-8D9F-1F8FF6608833}" type="slidenum">
              <a:rPr lang="en-GB" smtClean="0"/>
              <a:pPr/>
              <a:t>‹#›</a:t>
            </a:fld>
            <a:endParaRPr lang="en-GB"/>
          </a:p>
        </p:txBody>
      </p:sp>
      <p:sp>
        <p:nvSpPr>
          <p:cNvPr id="17" name="Text Placeholder 5"/>
          <p:cNvSpPr>
            <a:spLocks noGrp="1"/>
          </p:cNvSpPr>
          <p:nvPr>
            <p:ph type="body" sz="quarter" idx="17"/>
          </p:nvPr>
        </p:nvSpPr>
        <p:spPr>
          <a:xfrm>
            <a:off x="6405033" y="1436915"/>
            <a:ext cx="4804833" cy="5061517"/>
          </a:xfrm>
        </p:spPr>
        <p:txBody>
          <a:body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355583906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image" Target="../media/image2.sv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5.xml"/><Relationship Id="rId7" Type="http://schemas.openxmlformats.org/officeDocument/2006/relationships/image" Target="../media/image6.png"/><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5.jpeg"/><Relationship Id="rId5" Type="http://schemas.openxmlformats.org/officeDocument/2006/relationships/tags" Target="../tags/tag1.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10" Type="http://schemas.openxmlformats.org/officeDocument/2006/relationships/image" Target="../media/image7.wmf"/><Relationship Id="rId4" Type="http://schemas.openxmlformats.org/officeDocument/2006/relationships/slideLayout" Target="../slideLayouts/slideLayout59.xml"/><Relationship Id="rId9"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7.wmf"/><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4.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439863"/>
            <a:ext cx="10272183" cy="45005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5 March, 2024</a:t>
            </a:fld>
            <a:endParaRPr lang="en-GB"/>
          </a:p>
        </p:txBody>
      </p:sp>
      <p:sp>
        <p:nvSpPr>
          <p:cNvPr id="57" name="Footer Placeholder 4"/>
          <p:cNvSpPr>
            <a:spLocks noGrp="1"/>
          </p:cNvSpPr>
          <p:nvPr>
            <p:ph type="ftr" sz="quarter" idx="3"/>
          </p:nvPr>
        </p:nvSpPr>
        <p:spPr>
          <a:xfrm>
            <a:off x="0" y="6480000"/>
            <a:ext cx="12192000" cy="378000"/>
          </a:xfrm>
          <a:prstGeom prst="rect">
            <a:avLst/>
          </a:prstGeom>
        </p:spPr>
        <p:txBody>
          <a:bodyPr lIns="0" tIns="0" rIns="0" bIns="0" anchor="ctr"/>
          <a:lstStyle>
            <a:lvl1pPr algn="ctr">
              <a:defRPr lang="en-GB"/>
            </a:lvl1pPr>
          </a:lstStyle>
          <a:p>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pic>
        <p:nvPicPr>
          <p:cNvPr id="4" name="Graphic 3">
            <a:extLst>
              <a:ext uri="{FF2B5EF4-FFF2-40B4-BE49-F238E27FC236}">
                <a16:creationId xmlns:a16="http://schemas.microsoft.com/office/drawing/2014/main" id="{ED4D99F9-FEBB-7235-9C8E-197CB46A7A88}"/>
              </a:ext>
            </a:extLst>
          </p:cNvPr>
          <p:cNvPicPr>
            <a:picLocks noChangeAspect="1"/>
          </p:cNvPicPr>
          <p:nvPr userDrawn="1"/>
        </p:nvPicPr>
        <p:blipFill>
          <a:blip r:embed="rId54" cstate="print">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8858666" y="24775"/>
            <a:ext cx="3148140" cy="1030448"/>
          </a:xfrm>
          <a:prstGeom prst="rect">
            <a:avLst/>
          </a:prstGeom>
        </p:spPr>
      </p:pic>
    </p:spTree>
  </p:cSld>
  <p:clrMap bg1="lt1" tx1="dk1" bg2="lt2" tx2="dk2" accent1="accent1" accent2="accent2" accent3="accent3" accent4="accent4" accent5="accent5" accent6="accent6" hlink="hlink" folHlink="folHlink"/>
  <p:sldLayoutIdLst>
    <p:sldLayoutId id="2147483987" r:id="rId1"/>
    <p:sldLayoutId id="2147483980" r:id="rId2"/>
    <p:sldLayoutId id="2147483981" r:id="rId3"/>
    <p:sldLayoutId id="2147483886" r:id="rId4"/>
    <p:sldLayoutId id="2147483988" r:id="rId5"/>
    <p:sldLayoutId id="2147483825" r:id="rId6"/>
    <p:sldLayoutId id="2147483935" r:id="rId7"/>
    <p:sldLayoutId id="2147483949" r:id="rId8"/>
    <p:sldLayoutId id="2147483826" r:id="rId9"/>
    <p:sldLayoutId id="2147484002" r:id="rId10"/>
    <p:sldLayoutId id="2147484003" r:id="rId11"/>
    <p:sldLayoutId id="2147484004" r:id="rId12"/>
    <p:sldLayoutId id="2147484005" r:id="rId13"/>
    <p:sldLayoutId id="2147483953" r:id="rId14"/>
    <p:sldLayoutId id="2147483954" r:id="rId15"/>
    <p:sldLayoutId id="2147483952" r:id="rId16"/>
    <p:sldLayoutId id="2147483827" r:id="rId17"/>
    <p:sldLayoutId id="2147483937" r:id="rId18"/>
    <p:sldLayoutId id="2147483989" r:id="rId19"/>
    <p:sldLayoutId id="2147483974" r:id="rId20"/>
    <p:sldLayoutId id="2147483979" r:id="rId21"/>
    <p:sldLayoutId id="2147483992" r:id="rId22"/>
    <p:sldLayoutId id="2147483823" r:id="rId23"/>
    <p:sldLayoutId id="2147483943" r:id="rId24"/>
    <p:sldLayoutId id="2147483822" r:id="rId25"/>
    <p:sldLayoutId id="2147483966" r:id="rId26"/>
    <p:sldLayoutId id="2147483939" r:id="rId27"/>
    <p:sldLayoutId id="2147483824" r:id="rId28"/>
    <p:sldLayoutId id="2147483940" r:id="rId29"/>
    <p:sldLayoutId id="2147483888" r:id="rId30"/>
    <p:sldLayoutId id="2147483892" r:id="rId31"/>
    <p:sldLayoutId id="2147483887" r:id="rId32"/>
    <p:sldLayoutId id="2147483889" r:id="rId33"/>
    <p:sldLayoutId id="2147483891" r:id="rId34"/>
    <p:sldLayoutId id="2147483890" r:id="rId35"/>
    <p:sldLayoutId id="2147483934" r:id="rId36"/>
    <p:sldLayoutId id="2147483918" r:id="rId37"/>
    <p:sldLayoutId id="2147483912" r:id="rId38"/>
    <p:sldLayoutId id="2147483913" r:id="rId39"/>
    <p:sldLayoutId id="2147483911" r:id="rId40"/>
    <p:sldLayoutId id="2147483915" r:id="rId41"/>
    <p:sldLayoutId id="2147483914" r:id="rId42"/>
    <p:sldLayoutId id="2147483916" r:id="rId43"/>
    <p:sldLayoutId id="2147483833" r:id="rId44"/>
    <p:sldLayoutId id="2147483993" r:id="rId45"/>
    <p:sldLayoutId id="2147483968" r:id="rId46"/>
    <p:sldLayoutId id="2147483969" r:id="rId47"/>
    <p:sldLayoutId id="2147483970" r:id="rId48"/>
    <p:sldLayoutId id="2147483971" r:id="rId49"/>
    <p:sldLayoutId id="2147483972" r:id="rId50"/>
    <p:sldLayoutId id="2147483973" r:id="rId51"/>
    <p:sldLayoutId id="2147484499" r:id="rId52"/>
  </p:sldLayoutIdLst>
  <p:hf hdr="0"/>
  <p:txStyles>
    <p:titleStyle>
      <a:lvl1pPr algn="l" rtl="0" eaLnBrk="1" fontAlgn="base" hangingPunct="1">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l" rtl="0" eaLnBrk="1" fontAlgn="base" hangingPunct="1">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1" fontAlgn="base" latinLnBrk="0" hangingPunct="1">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3" name="Picture 2" descr="Z:\852_General presentation_update_2017\02_ARTWORK\IMAGES\HI RES\background1280x960.jpg"/>
          <p:cNvPicPr>
            <a:picLocks noChangeArrowheads="1"/>
          </p:cNvPicPr>
          <p:nvPr/>
        </p:nvPicPr>
        <p:blipFill rotWithShape="1">
          <a:blip r:embed="rId6">
            <a:extLst>
              <a:ext uri="{28A0092B-C50C-407E-A947-70E740481C1C}">
                <a14:useLocalDpi xmlns:a14="http://schemas.microsoft.com/office/drawing/2010/main"/>
              </a:ext>
            </a:extLst>
          </a:blip>
          <a:srcRect b="25468"/>
          <a:stretch/>
        </p:blipFill>
        <p:spPr bwMode="auto">
          <a:xfrm>
            <a:off x="-151694" y="0"/>
            <a:ext cx="12343695" cy="6883400"/>
          </a:xfrm>
          <a:prstGeom prst="rect">
            <a:avLst/>
          </a:prstGeom>
          <a:noFill/>
          <a:extLst>
            <a:ext uri="{909E8E84-426E-40DD-AFC4-6F175D3DCCD1}">
              <a14:hiddenFill xmlns:a14="http://schemas.microsoft.com/office/drawing/2010/main">
                <a:solidFill>
                  <a:srgbClr val="FFFFFF"/>
                </a:solidFill>
              </a14:hiddenFill>
            </a:ext>
          </a:extLst>
        </p:spPr>
      </p:pic>
      <p:sp>
        <p:nvSpPr>
          <p:cNvPr id="57" name="Footer Placeholder 4"/>
          <p:cNvSpPr>
            <a:spLocks noGrp="1"/>
          </p:cNvSpPr>
          <p:nvPr>
            <p:ph type="ftr" sz="quarter" idx="3"/>
            <p:custDataLst>
              <p:tags r:id="rId5"/>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endParaRPr lang="en-GB" b="1"/>
          </a:p>
        </p:txBody>
      </p:sp>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bg1"/>
                </a:solidFill>
                <a:latin typeface="Franklin Gothic Book"/>
                <a:cs typeface="Franklin Gothic Book"/>
              </a:defRPr>
            </a:lvl1pPr>
          </a:lstStyle>
          <a:p>
            <a:fld id="{8B6E079F-0502-CC4C-9C8B-39554E94F19E}" type="datetime3">
              <a:rPr lang="en-GB" smtClean="0"/>
              <a:pPr/>
              <a:t>5 March, 2024</a:t>
            </a:fld>
            <a:endParaRPr lang="en-GB"/>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bg1"/>
                </a:solidFill>
                <a:latin typeface="Franklin Gothic Book"/>
                <a:cs typeface="Franklin Gothic Book"/>
              </a:defRPr>
            </a:lvl1pPr>
          </a:lstStyle>
          <a:p>
            <a:fld id="{71F9F866-B438-9445-8D9F-1F8FF6608833}" type="slidenum">
              <a:rPr lang="en-GB" smtClean="0"/>
              <a:pPr/>
              <a:t>‹#›</a:t>
            </a:fld>
            <a:endParaRPr lang="en-GB"/>
          </a:p>
        </p:txBody>
      </p:sp>
      <p:grpSp>
        <p:nvGrpSpPr>
          <p:cNvPr id="11" name="Group 10"/>
          <p:cNvGrpSpPr/>
          <p:nvPr/>
        </p:nvGrpSpPr>
        <p:grpSpPr>
          <a:xfrm>
            <a:off x="-1204383" y="0"/>
            <a:ext cx="13203809" cy="7638450"/>
            <a:chOff x="-903288" y="0"/>
            <a:chExt cx="9902857" cy="7638450"/>
          </a:xfrm>
        </p:grpSpPr>
        <p:cxnSp>
          <p:nvCxnSpPr>
            <p:cNvPr id="12" name="Straight Connector 11"/>
            <p:cNvCxnSpPr/>
            <p:nvPr userDrawn="1"/>
          </p:nvCxnSpPr>
          <p:spPr bwMode="auto">
            <a:xfrm>
              <a:off x="-903288" y="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bwMode="auto">
            <a:xfrm>
              <a:off x="-903288" y="3603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bwMode="auto">
            <a:xfrm>
              <a:off x="-903288" y="71913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bwMode="auto">
            <a:xfrm>
              <a:off x="-903288" y="10795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bwMode="auto">
            <a:xfrm>
              <a:off x="-903288" y="143986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bwMode="auto">
            <a:xfrm>
              <a:off x="-903288" y="18002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bwMode="auto">
            <a:xfrm>
              <a:off x="-903288" y="2160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bwMode="auto">
            <a:xfrm>
              <a:off x="-903288" y="2520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bwMode="auto">
            <a:xfrm>
              <a:off x="-903288" y="2879725"/>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bwMode="auto">
            <a:xfrm>
              <a:off x="-903288" y="32400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bwMode="auto">
            <a:xfrm>
              <a:off x="-903288" y="36004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bwMode="auto">
            <a:xfrm>
              <a:off x="-903288" y="39608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bwMode="auto">
            <a:xfrm>
              <a:off x="-903288" y="4319588"/>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bwMode="auto">
            <a:xfrm>
              <a:off x="-903288" y="467995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bwMode="auto">
            <a:xfrm>
              <a:off x="-903288" y="5040313"/>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userDrawn="1"/>
          </p:nvCxnSpPr>
          <p:spPr bwMode="auto">
            <a:xfrm rot="5400000">
              <a:off x="43187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userDrawn="1"/>
          </p:nvCxnSpPr>
          <p:spPr bwMode="auto">
            <a:xfrm rot="5400000">
              <a:off x="3960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bwMode="auto">
            <a:xfrm rot="5400000">
              <a:off x="3598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userDrawn="1"/>
          </p:nvCxnSpPr>
          <p:spPr bwMode="auto">
            <a:xfrm rot="5400000">
              <a:off x="3239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userDrawn="1"/>
          </p:nvCxnSpPr>
          <p:spPr bwMode="auto">
            <a:xfrm rot="5400000">
              <a:off x="28789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userDrawn="1"/>
          </p:nvCxnSpPr>
          <p:spPr bwMode="auto">
            <a:xfrm rot="5400000">
              <a:off x="2518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bwMode="auto">
            <a:xfrm rot="5400000">
              <a:off x="21582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userDrawn="1"/>
          </p:nvCxnSpPr>
          <p:spPr bwMode="auto">
            <a:xfrm rot="5400000">
              <a:off x="179943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userDrawn="1"/>
          </p:nvCxnSpPr>
          <p:spPr bwMode="auto">
            <a:xfrm rot="5400000">
              <a:off x="14390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userDrawn="1"/>
          </p:nvCxnSpPr>
          <p:spPr bwMode="auto">
            <a:xfrm rot="5400000">
              <a:off x="10787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bwMode="auto">
            <a:xfrm rot="5400000">
              <a:off x="7183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bwMode="auto">
            <a:xfrm rot="5400000">
              <a:off x="3595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bwMode="auto">
            <a:xfrm rot="5400000">
              <a:off x="-79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bwMode="auto">
            <a:xfrm rot="5400000">
              <a:off x="-361158"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userDrawn="1"/>
          </p:nvCxnSpPr>
          <p:spPr bwMode="auto">
            <a:xfrm rot="5400000">
              <a:off x="683974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bwMode="auto">
            <a:xfrm rot="5400000">
              <a:off x="647938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bwMode="auto">
            <a:xfrm rot="5400000">
              <a:off x="61190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userDrawn="1"/>
          </p:nvCxnSpPr>
          <p:spPr bwMode="auto">
            <a:xfrm rot="5400000">
              <a:off x="57586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bwMode="auto">
            <a:xfrm rot="5400000">
              <a:off x="5398292"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userDrawn="1"/>
          </p:nvCxnSpPr>
          <p:spPr bwMode="auto">
            <a:xfrm rot="5400000">
              <a:off x="503951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userDrawn="1"/>
          </p:nvCxnSpPr>
          <p:spPr bwMode="auto">
            <a:xfrm rot="5400000">
              <a:off x="467915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userDrawn="1"/>
          </p:nvCxnSpPr>
          <p:spPr bwMode="auto">
            <a:xfrm rot="5400000">
              <a:off x="7200105"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bwMode="auto">
            <a:xfrm rot="5400000">
              <a:off x="7560467"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userDrawn="1"/>
          </p:nvCxnSpPr>
          <p:spPr bwMode="auto">
            <a:xfrm rot="5400000">
              <a:off x="792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userDrawn="1"/>
          </p:nvCxnSpPr>
          <p:spPr bwMode="auto">
            <a:xfrm rot="5400000">
              <a:off x="828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bwMode="auto">
            <a:xfrm rot="5400000">
              <a:off x="8640000" y="7278882"/>
              <a:ext cx="719137"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userDrawn="1"/>
          </p:nvCxnSpPr>
          <p:spPr bwMode="auto">
            <a:xfrm>
              <a:off x="-903288" y="540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bwMode="auto">
            <a:xfrm>
              <a:off x="-903288" y="576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bwMode="auto">
            <a:xfrm>
              <a:off x="-903288" y="612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bwMode="auto">
            <a:xfrm>
              <a:off x="-903288" y="648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bwMode="auto">
            <a:xfrm>
              <a:off x="-903288" y="6840000"/>
              <a:ext cx="719138" cy="0"/>
            </a:xfrm>
            <a:prstGeom prst="line">
              <a:avLst/>
            </a:prstGeom>
            <a:ln w="3175"/>
          </p:spPr>
          <p:style>
            <a:lnRef idx="1">
              <a:schemeClr val="accent1"/>
            </a:lnRef>
            <a:fillRef idx="0">
              <a:schemeClr val="accent1"/>
            </a:fillRef>
            <a:effectRef idx="0">
              <a:schemeClr val="accent1"/>
            </a:effectRef>
            <a:fontRef idx="minor">
              <a:schemeClr val="tx1"/>
            </a:fontRef>
          </p:style>
        </p:cxnSp>
      </p:grpSp>
      <p:pic>
        <p:nvPicPr>
          <p:cNvPr id="4"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9468904" y="-6848"/>
            <a:ext cx="1953290" cy="1044000"/>
          </a:xfrm>
          <a:prstGeom prst="rect">
            <a:avLst/>
          </a:prstGeom>
        </p:spPr>
      </p:pic>
    </p:spTree>
    <p:extLst>
      <p:ext uri="{BB962C8B-B14F-4D97-AF65-F5344CB8AC3E}">
        <p14:creationId xmlns:p14="http://schemas.microsoft.com/office/powerpoint/2010/main" val="3657292037"/>
      </p:ext>
    </p:extLst>
  </p:cSld>
  <p:clrMap bg1="lt1" tx1="dk1" bg2="lt2" tx2="dk2" accent1="accent1" accent2="accent2" accent3="accent3" accent4="accent4" accent5="accent5" accent6="accent6" hlink="hlink" folHlink="folHlink"/>
  <p:sldLayoutIdLst>
    <p:sldLayoutId id="2147484481" r:id="rId1"/>
    <p:sldLayoutId id="2147484482" r:id="rId2"/>
    <p:sldLayoutId id="2147484483" r:id="rId3"/>
  </p:sldLayoutIdLst>
  <p:hf hdr="0"/>
  <p:txStyles>
    <p:titleStyle>
      <a:lvl1pPr algn="l" rtl="0" eaLnBrk="1" fontAlgn="base" hangingPunct="1">
        <a:spcBef>
          <a:spcPct val="0"/>
        </a:spcBef>
        <a:spcAft>
          <a:spcPct val="0"/>
        </a:spcAft>
        <a:defRPr sz="2800" b="0" i="0" kern="1200">
          <a:solidFill>
            <a:schemeClr val="bg1"/>
          </a:solidFill>
          <a:latin typeface="Bodoni MT" panose="02070603080606020203" pitchFamily="18" charset="0"/>
          <a:ea typeface="ＭＳ Ｐゴシック" charset="0"/>
          <a:cs typeface="Bodoni MT" panose="02070603080606020203" pitchFamily="18" charset="0"/>
        </a:defRPr>
      </a:lvl1pPr>
      <a:lvl2pPr algn="l" rtl="0" eaLnBrk="1" fontAlgn="base" hangingPunct="1">
        <a:spcBef>
          <a:spcPct val="0"/>
        </a:spcBef>
        <a:spcAft>
          <a:spcPct val="0"/>
        </a:spcAft>
        <a:defRPr sz="2800">
          <a:solidFill>
            <a:schemeClr val="bg1"/>
          </a:solidFill>
          <a:latin typeface="Arial" charset="0"/>
          <a:ea typeface="ＭＳ Ｐゴシック" charset="0"/>
          <a:cs typeface="Arial" charset="0"/>
        </a:defRPr>
      </a:lvl2pPr>
      <a:lvl3pPr algn="l" rtl="0" eaLnBrk="1" fontAlgn="base" hangingPunct="1">
        <a:spcBef>
          <a:spcPct val="0"/>
        </a:spcBef>
        <a:spcAft>
          <a:spcPct val="0"/>
        </a:spcAft>
        <a:defRPr sz="2800">
          <a:solidFill>
            <a:schemeClr val="bg1"/>
          </a:solidFill>
          <a:latin typeface="Arial" charset="0"/>
          <a:ea typeface="ＭＳ Ｐゴシック" charset="0"/>
          <a:cs typeface="Arial" charset="0"/>
        </a:defRPr>
      </a:lvl3pPr>
      <a:lvl4pPr algn="l" rtl="0" eaLnBrk="1" fontAlgn="base" hangingPunct="1">
        <a:spcBef>
          <a:spcPct val="0"/>
        </a:spcBef>
        <a:spcAft>
          <a:spcPct val="0"/>
        </a:spcAft>
        <a:defRPr sz="2800">
          <a:solidFill>
            <a:schemeClr val="bg1"/>
          </a:solidFill>
          <a:latin typeface="Arial" charset="0"/>
          <a:ea typeface="ＭＳ Ｐゴシック" charset="0"/>
          <a:cs typeface="Arial" charset="0"/>
        </a:defRPr>
      </a:lvl4pPr>
      <a:lvl5pPr algn="l" rtl="0" eaLnBrk="1" fontAlgn="base" hangingPunct="1">
        <a:spcBef>
          <a:spcPct val="0"/>
        </a:spcBef>
        <a:spcAft>
          <a:spcPct val="0"/>
        </a:spcAft>
        <a:defRPr sz="2800">
          <a:solidFill>
            <a:schemeClr val="bg1"/>
          </a:solidFill>
          <a:latin typeface="Arial" charset="0"/>
          <a:ea typeface="ＭＳ Ｐゴシック" charset="0"/>
          <a:cs typeface="Arial" charset="0"/>
        </a:defRPr>
      </a:lvl5pPr>
      <a:lvl6pPr marL="457200" algn="l" rtl="0" eaLnBrk="1" fontAlgn="base" hangingPunct="1">
        <a:spcBef>
          <a:spcPct val="0"/>
        </a:spcBef>
        <a:spcAft>
          <a:spcPct val="0"/>
        </a:spcAft>
        <a:defRPr sz="2800">
          <a:solidFill>
            <a:schemeClr val="bg1"/>
          </a:solidFill>
          <a:latin typeface="Arial" charset="0"/>
          <a:cs typeface="Arial" charset="0"/>
        </a:defRPr>
      </a:lvl6pPr>
      <a:lvl7pPr marL="914400" algn="l" rtl="0" eaLnBrk="1" fontAlgn="base" hangingPunct="1">
        <a:spcBef>
          <a:spcPct val="0"/>
        </a:spcBef>
        <a:spcAft>
          <a:spcPct val="0"/>
        </a:spcAft>
        <a:defRPr sz="2800">
          <a:solidFill>
            <a:schemeClr val="bg1"/>
          </a:solidFill>
          <a:latin typeface="Arial" charset="0"/>
          <a:cs typeface="Arial" charset="0"/>
        </a:defRPr>
      </a:lvl7pPr>
      <a:lvl8pPr marL="1371600" algn="l" rtl="0" eaLnBrk="1" fontAlgn="base" hangingPunct="1">
        <a:spcBef>
          <a:spcPct val="0"/>
        </a:spcBef>
        <a:spcAft>
          <a:spcPct val="0"/>
        </a:spcAft>
        <a:defRPr sz="2800">
          <a:solidFill>
            <a:schemeClr val="bg1"/>
          </a:solidFill>
          <a:latin typeface="Arial" charset="0"/>
          <a:cs typeface="Arial" charset="0"/>
        </a:defRPr>
      </a:lvl8pPr>
      <a:lvl9pPr marL="1828800" algn="l" rtl="0" eaLnBrk="1" fontAlgn="base" hangingPunct="1">
        <a:spcBef>
          <a:spcPct val="0"/>
        </a:spcBef>
        <a:spcAft>
          <a:spcPct val="0"/>
        </a:spcAft>
        <a:defRPr sz="2800">
          <a:solidFill>
            <a:schemeClr val="bg1"/>
          </a:solidFill>
          <a:latin typeface="Arial" charset="0"/>
          <a:cs typeface="Arial" charset="0"/>
        </a:defRPr>
      </a:lvl9pPr>
    </p:titleStyle>
    <p:bodyStyle>
      <a:lvl1pPr marL="0" indent="0" algn="ctr" rtl="0" eaLnBrk="1" fontAlgn="base" hangingPunct="1">
        <a:lnSpc>
          <a:spcPct val="100000"/>
        </a:lnSpc>
        <a:spcBef>
          <a:spcPts val="0"/>
        </a:spcBef>
        <a:spcAft>
          <a:spcPts val="0"/>
        </a:spcAft>
        <a:buClrTx/>
        <a:buFontTx/>
        <a:buNone/>
        <a:defRPr lang="en-US" sz="2800" kern="1200" smtClean="0">
          <a:solidFill>
            <a:schemeClr val="bg1"/>
          </a:solidFill>
          <a:latin typeface="Franklin Gothic Medium" panose="020B0603020102020204" pitchFamily="34" charset="0"/>
          <a:ea typeface="ＭＳ Ｐゴシック" charset="0"/>
          <a:cs typeface="Franklin Gothic Medium" panose="020B0603020102020204" pitchFamily="34" charset="0"/>
        </a:defRPr>
      </a:lvl1pPr>
      <a:lvl2pPr marL="0" marR="0" indent="0" algn="ctr" defTabSz="914400" rtl="0" eaLnBrk="1" fontAlgn="base" latinLnBrk="0" hangingPunct="1">
        <a:lnSpc>
          <a:spcPct val="100000"/>
        </a:lnSpc>
        <a:spcBef>
          <a:spcPts val="0"/>
        </a:spcBef>
        <a:spcAft>
          <a:spcPts val="1200"/>
        </a:spcAft>
        <a:buClr>
          <a:srgbClr val="00539B"/>
        </a:buClr>
        <a:buSzTx/>
        <a:buFont typeface="Arial" charset="0"/>
        <a:buNone/>
        <a:tabLst/>
        <a:defRPr lang="en-US" sz="2800" kern="1200" smtClean="0">
          <a:solidFill>
            <a:schemeClr val="bg1"/>
          </a:solidFill>
          <a:latin typeface="Franklin Gothic Book"/>
          <a:ea typeface="Franklin Gothic Book"/>
          <a:cs typeface="Franklin Gothic Book"/>
        </a:defRPr>
      </a:lvl2pPr>
      <a:lvl3pPr marL="360000" marR="0" indent="-180000" algn="l" defTabSz="914400" rtl="0" eaLnBrk="1" fontAlgn="base" latinLnBrk="0" hangingPunct="1">
        <a:lnSpc>
          <a:spcPct val="100000"/>
        </a:lnSpc>
        <a:spcBef>
          <a:spcPts val="0"/>
        </a:spcBef>
        <a:spcAft>
          <a:spcPts val="1200"/>
        </a:spcAft>
        <a:buClrTx/>
        <a:buSzTx/>
        <a:buFont typeface="Arial"/>
        <a:buChar char="•"/>
        <a:tabLst/>
        <a:defRPr lang="en-US" sz="2000" kern="1200" smtClean="0">
          <a:solidFill>
            <a:schemeClr val="bg1"/>
          </a:solidFill>
          <a:latin typeface="Franklin Gothic Book"/>
          <a:ea typeface="Franklin Gothic Book"/>
          <a:cs typeface="Franklin Gothic Book"/>
        </a:defRPr>
      </a:lvl3pPr>
      <a:lvl4pPr marL="540000" marR="0" indent="-180000" algn="l" defTabSz="914400" rtl="0" eaLnBrk="1" fontAlgn="base" latinLnBrk="0" hangingPunct="1">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bg1"/>
          </a:solidFill>
          <a:latin typeface="Franklin Gothic Book"/>
          <a:ea typeface="Franklin Gothic Book"/>
          <a:cs typeface="Franklin Gothic Book"/>
        </a:defRPr>
      </a:lvl4pPr>
      <a:lvl5pPr marL="2057400" indent="0" algn="l" rtl="0" eaLnBrk="1" fontAlgn="base" hangingPunct="1">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descr="Ideally your title should fit on one line." title="Slide title"/>
          <p:cNvSpPr>
            <a:spLocks noGrp="1"/>
          </p:cNvSpPr>
          <p:nvPr>
            <p:ph type="title"/>
          </p:nvPr>
        </p:nvSpPr>
        <p:spPr>
          <a:xfrm>
            <a:off x="960967" y="-1"/>
            <a:ext cx="7871884" cy="1080000"/>
          </a:xfrm>
          <a:prstGeom prst="rect">
            <a:avLst/>
          </a:prstGeom>
        </p:spPr>
        <p:txBody>
          <a:bodyPr vert="horz" lIns="0" tIns="0" rIns="0" bIns="0" rtlCol="0" anchor="ctr">
            <a:normAutofit/>
          </a:bodyPr>
          <a:lstStyle/>
          <a:p>
            <a:r>
              <a:rPr lang="en-US"/>
              <a:t>Click to edit Master title style</a:t>
            </a:r>
            <a:endParaRPr lang="en-GB"/>
          </a:p>
        </p:txBody>
      </p:sp>
      <p:cxnSp>
        <p:nvCxnSpPr>
          <p:cNvPr id="70" name="Straight Connector 69"/>
          <p:cNvCxnSpPr/>
          <p:nvPr/>
        </p:nvCxnSpPr>
        <p:spPr bwMode="auto">
          <a:xfrm>
            <a:off x="-4111" y="1079500"/>
            <a:ext cx="12192000" cy="0"/>
          </a:xfrm>
          <a:prstGeom prst="line">
            <a:avLst/>
          </a:prstGeom>
          <a:ln w="3175"/>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bwMode="auto">
          <a:xfrm>
            <a:off x="-4110" y="6480000"/>
            <a:ext cx="12196111" cy="0"/>
          </a:xfrm>
          <a:prstGeom prst="line">
            <a:avLst/>
          </a:prstGeom>
          <a:ln w="3175"/>
        </p:spPr>
        <p:style>
          <a:lnRef idx="1">
            <a:schemeClr val="accent1"/>
          </a:lnRef>
          <a:fillRef idx="0">
            <a:schemeClr val="accent1"/>
          </a:fillRef>
          <a:effectRef idx="0">
            <a:schemeClr val="accent1"/>
          </a:effectRef>
          <a:fontRef idx="minor">
            <a:schemeClr val="tx1"/>
          </a:fontRef>
        </p:style>
      </p:cxnSp>
      <p:sp>
        <p:nvSpPr>
          <p:cNvPr id="55" name="Text Placeholder 2" descr="First level - paragraph text&#10;Second level - bullet 1&#10;Third level - bullet 2&#10;&#10;No more than 100 words per slide" title="Main body text"/>
          <p:cNvSpPr>
            <a:spLocks noGrp="1"/>
          </p:cNvSpPr>
          <p:nvPr>
            <p:ph type="body" idx="1"/>
          </p:nvPr>
        </p:nvSpPr>
        <p:spPr>
          <a:xfrm>
            <a:off x="960969" y="1800225"/>
            <a:ext cx="10272183" cy="41402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sp>
        <p:nvSpPr>
          <p:cNvPr id="56" name="Date Placeholder 3"/>
          <p:cNvSpPr>
            <a:spLocks noGrp="1"/>
          </p:cNvSpPr>
          <p:nvPr>
            <p:ph type="dt" sz="half" idx="2"/>
          </p:nvPr>
        </p:nvSpPr>
        <p:spPr>
          <a:xfrm>
            <a:off x="958848" y="6480000"/>
            <a:ext cx="2495552" cy="378000"/>
          </a:xfrm>
          <a:prstGeom prst="rect">
            <a:avLst/>
          </a:prstGeom>
        </p:spPr>
        <p:txBody>
          <a:bodyPr lIns="0" tIns="0" rIns="0" bIns="0" anchor="ctr"/>
          <a:lstStyle>
            <a:lvl1pPr>
              <a:defRPr sz="800">
                <a:solidFill>
                  <a:schemeClr val="accent1"/>
                </a:solidFill>
                <a:latin typeface="Franklin Gothic Book"/>
                <a:cs typeface="Franklin Gothic Book"/>
              </a:defRPr>
            </a:lvl1pPr>
          </a:lstStyle>
          <a:p>
            <a:fld id="{8B6E079F-0502-CC4C-9C8B-39554E94F19E}" type="datetime3">
              <a:rPr lang="en-GB" smtClean="0"/>
              <a:pPr/>
              <a:t>5 March, 2024</a:t>
            </a:fld>
            <a:endParaRPr lang="en-GB"/>
          </a:p>
        </p:txBody>
      </p:sp>
      <p:sp>
        <p:nvSpPr>
          <p:cNvPr id="57" name="Footer Placeholder 4"/>
          <p:cNvSpPr>
            <a:spLocks noGrp="1"/>
          </p:cNvSpPr>
          <p:nvPr>
            <p:ph type="ftr" sz="quarter" idx="3"/>
            <p:custDataLst>
              <p:tags r:id="rId9"/>
            </p:custDataLst>
          </p:nvPr>
        </p:nvSpPr>
        <p:spPr>
          <a:xfrm>
            <a:off x="0" y="6480000"/>
            <a:ext cx="12192000" cy="378000"/>
          </a:xfrm>
          <a:prstGeom prst="rect">
            <a:avLst/>
          </a:prstGeom>
        </p:spPr>
        <p:txBody>
          <a:bodyPr lIns="0" tIns="0" rIns="0" bIns="0" anchor="ctr"/>
          <a:lstStyle>
            <a:lvl1pPr algn="ctr">
              <a:defRPr lang="en-GB" sz="1000" b="0" i="0" u="none">
                <a:solidFill>
                  <a:srgbClr val="FFFFFF"/>
                </a:solidFill>
                <a:latin typeface="Arial"/>
              </a:defRPr>
            </a:lvl1pPr>
          </a:lstStyle>
          <a:p>
            <a:r>
              <a:rPr lang="en-GB"/>
              <a:t>EBRD Classification: </a:t>
            </a:r>
            <a:r>
              <a:rPr lang="en-GB" b="1"/>
              <a:t> INTERNAL </a:t>
            </a:r>
          </a:p>
        </p:txBody>
      </p:sp>
      <p:sp>
        <p:nvSpPr>
          <p:cNvPr id="59" name="Slide Number Placeholder 5"/>
          <p:cNvSpPr>
            <a:spLocks noGrp="1"/>
          </p:cNvSpPr>
          <p:nvPr>
            <p:ph type="sldNum" sz="quarter" idx="4"/>
          </p:nvPr>
        </p:nvSpPr>
        <p:spPr>
          <a:xfrm>
            <a:off x="11039423" y="6480000"/>
            <a:ext cx="480003" cy="378000"/>
          </a:xfrm>
          <a:prstGeom prst="rect">
            <a:avLst/>
          </a:prstGeom>
        </p:spPr>
        <p:txBody>
          <a:bodyPr lIns="0" tIns="0" rIns="0" bIns="0" anchor="ctr"/>
          <a:lstStyle>
            <a:lvl1pPr algn="r">
              <a:defRPr sz="800">
                <a:solidFill>
                  <a:schemeClr val="accent1"/>
                </a:solidFill>
                <a:latin typeface="Franklin Gothic Book"/>
                <a:cs typeface="Franklin Gothic Book"/>
              </a:defRPr>
            </a:lvl1pPr>
          </a:lstStyle>
          <a:p>
            <a:fld id="{71F9F866-B438-9445-8D9F-1F8FF6608833}" type="slidenum">
              <a:rPr lang="en-GB" smtClean="0"/>
              <a:pPr/>
              <a:t>‹#›</a:t>
            </a:fld>
            <a:endParaRPr lang="en-GB"/>
          </a:p>
        </p:txBody>
      </p:sp>
      <p:pic>
        <p:nvPicPr>
          <p:cNvPr id="11" name="Picture 10"/>
          <p:cNvPicPr>
            <a:picLocks/>
          </p:cNvPicPr>
          <p:nvPr userDrawn="1"/>
        </p:nvPicPr>
        <p:blipFill>
          <a:blip r:embed="rId10" cstate="screen">
            <a:extLst>
              <a:ext uri="{28A0092B-C50C-407E-A947-70E740481C1C}">
                <a14:useLocalDpi xmlns:a14="http://schemas.microsoft.com/office/drawing/2010/main"/>
              </a:ext>
            </a:extLst>
          </a:blip>
          <a:stretch>
            <a:fillRect/>
          </a:stretch>
        </p:blipFill>
        <p:spPr>
          <a:xfrm>
            <a:off x="9864500" y="228600"/>
            <a:ext cx="1368652" cy="720000"/>
          </a:xfrm>
          <a:prstGeom prst="rect">
            <a:avLst/>
          </a:prstGeom>
        </p:spPr>
      </p:pic>
    </p:spTree>
    <p:extLst>
      <p:ext uri="{BB962C8B-B14F-4D97-AF65-F5344CB8AC3E}">
        <p14:creationId xmlns:p14="http://schemas.microsoft.com/office/powerpoint/2010/main" val="2624119142"/>
      </p:ext>
    </p:extLst>
  </p:cSld>
  <p:clrMap bg1="lt1" tx1="dk1" bg2="lt2" tx2="dk2" accent1="accent1" accent2="accent2" accent3="accent3" accent4="accent4" accent5="accent5" accent6="accent6" hlink="hlink" folHlink="folHlink"/>
  <p:sldLayoutIdLst>
    <p:sldLayoutId id="2147484078" r:id="rId1"/>
    <p:sldLayoutId id="2147484484" r:id="rId2"/>
    <p:sldLayoutId id="2147484478" r:id="rId3"/>
    <p:sldLayoutId id="2147484075" r:id="rId4"/>
    <p:sldLayoutId id="2147484076" r:id="rId5"/>
    <p:sldLayoutId id="2147484485" r:id="rId6"/>
    <p:sldLayoutId id="2147484486" r:id="rId7"/>
  </p:sldLayoutIdLst>
  <p:hf hdr="0"/>
  <p:txStyles>
    <p:titleStyle>
      <a:lvl1pPr algn="l" rtl="0" eaLnBrk="0" fontAlgn="base" hangingPunct="0">
        <a:spcBef>
          <a:spcPct val="0"/>
        </a:spcBef>
        <a:spcAft>
          <a:spcPct val="0"/>
        </a:spcAft>
        <a:defRPr sz="2800" b="0" i="0" kern="1200">
          <a:solidFill>
            <a:schemeClr val="accent1"/>
          </a:solidFill>
          <a:latin typeface="Bodoni MT" panose="02070603080606020203" pitchFamily="18" charset="0"/>
          <a:ea typeface="ＭＳ Ｐゴシック" charset="0"/>
          <a:cs typeface="Bodoni MT" panose="02070603080606020203" pitchFamily="18" charset="0"/>
        </a:defRPr>
      </a:lvl1pPr>
      <a:lvl2pPr algn="l" rtl="0" eaLnBrk="0" fontAlgn="base" hangingPunct="0">
        <a:spcBef>
          <a:spcPct val="0"/>
        </a:spcBef>
        <a:spcAft>
          <a:spcPct val="0"/>
        </a:spcAft>
        <a:defRPr sz="2800">
          <a:solidFill>
            <a:schemeClr val="bg1"/>
          </a:solidFill>
          <a:latin typeface="Arial" charset="0"/>
          <a:ea typeface="ＭＳ Ｐゴシック" charset="0"/>
          <a:cs typeface="Arial" charset="0"/>
        </a:defRPr>
      </a:lvl2pPr>
      <a:lvl3pPr algn="l" rtl="0" eaLnBrk="0" fontAlgn="base" hangingPunct="0">
        <a:spcBef>
          <a:spcPct val="0"/>
        </a:spcBef>
        <a:spcAft>
          <a:spcPct val="0"/>
        </a:spcAft>
        <a:defRPr sz="2800">
          <a:solidFill>
            <a:schemeClr val="bg1"/>
          </a:solidFill>
          <a:latin typeface="Arial" charset="0"/>
          <a:ea typeface="ＭＳ Ｐゴシック" charset="0"/>
          <a:cs typeface="Arial" charset="0"/>
        </a:defRPr>
      </a:lvl3pPr>
      <a:lvl4pPr algn="l" rtl="0" eaLnBrk="0" fontAlgn="base" hangingPunct="0">
        <a:spcBef>
          <a:spcPct val="0"/>
        </a:spcBef>
        <a:spcAft>
          <a:spcPct val="0"/>
        </a:spcAft>
        <a:defRPr sz="2800">
          <a:solidFill>
            <a:schemeClr val="bg1"/>
          </a:solidFill>
          <a:latin typeface="Arial" charset="0"/>
          <a:ea typeface="ＭＳ Ｐゴシック" charset="0"/>
          <a:cs typeface="Arial" charset="0"/>
        </a:defRPr>
      </a:lvl4pPr>
      <a:lvl5pPr algn="l" rtl="0" eaLnBrk="0" fontAlgn="base" hangingPunct="0">
        <a:spcBef>
          <a:spcPct val="0"/>
        </a:spcBef>
        <a:spcAft>
          <a:spcPct val="0"/>
        </a:spcAft>
        <a:defRPr sz="2800">
          <a:solidFill>
            <a:schemeClr val="bg1"/>
          </a:solidFill>
          <a:latin typeface="Arial" charset="0"/>
          <a:ea typeface="ＭＳ Ｐゴシック" charset="0"/>
          <a:cs typeface="Arial" charset="0"/>
        </a:defRPr>
      </a:lvl5pPr>
      <a:lvl6pPr marL="457200" algn="l" rtl="0" fontAlgn="base">
        <a:spcBef>
          <a:spcPct val="0"/>
        </a:spcBef>
        <a:spcAft>
          <a:spcPct val="0"/>
        </a:spcAft>
        <a:defRPr sz="2800">
          <a:solidFill>
            <a:schemeClr val="bg1"/>
          </a:solidFill>
          <a:latin typeface="Arial" charset="0"/>
          <a:cs typeface="Arial" charset="0"/>
        </a:defRPr>
      </a:lvl6pPr>
      <a:lvl7pPr marL="914400" algn="l" rtl="0" fontAlgn="base">
        <a:spcBef>
          <a:spcPct val="0"/>
        </a:spcBef>
        <a:spcAft>
          <a:spcPct val="0"/>
        </a:spcAft>
        <a:defRPr sz="2800">
          <a:solidFill>
            <a:schemeClr val="bg1"/>
          </a:solidFill>
          <a:latin typeface="Arial" charset="0"/>
          <a:cs typeface="Arial" charset="0"/>
        </a:defRPr>
      </a:lvl7pPr>
      <a:lvl8pPr marL="1371600" algn="l" rtl="0" fontAlgn="base">
        <a:spcBef>
          <a:spcPct val="0"/>
        </a:spcBef>
        <a:spcAft>
          <a:spcPct val="0"/>
        </a:spcAft>
        <a:defRPr sz="2800">
          <a:solidFill>
            <a:schemeClr val="bg1"/>
          </a:solidFill>
          <a:latin typeface="Arial" charset="0"/>
          <a:cs typeface="Arial" charset="0"/>
        </a:defRPr>
      </a:lvl8pPr>
      <a:lvl9pPr marL="1828800" algn="l" rtl="0" fontAlgn="base">
        <a:spcBef>
          <a:spcPct val="0"/>
        </a:spcBef>
        <a:spcAft>
          <a:spcPct val="0"/>
        </a:spcAft>
        <a:defRPr sz="2800">
          <a:solidFill>
            <a:schemeClr val="bg1"/>
          </a:solidFill>
          <a:latin typeface="Arial" charset="0"/>
          <a:cs typeface="Arial" charset="0"/>
        </a:defRPr>
      </a:lvl9pPr>
    </p:titleStyle>
    <p:bodyStyle>
      <a:lvl1pPr marL="0" indent="0" algn="l" rtl="0" eaLnBrk="0" fontAlgn="base" hangingPunct="0">
        <a:lnSpc>
          <a:spcPct val="100000"/>
        </a:lnSpc>
        <a:spcBef>
          <a:spcPts val="0"/>
        </a:spcBef>
        <a:spcAft>
          <a:spcPts val="1200"/>
        </a:spcAft>
        <a:buClrTx/>
        <a:buFontTx/>
        <a:buNone/>
        <a:defRPr lang="en-US" sz="2000" kern="1200" smtClean="0">
          <a:solidFill>
            <a:schemeClr val="tx1">
              <a:lumMod val="50000"/>
            </a:schemeClr>
          </a:solidFill>
          <a:latin typeface="Franklin Gothic Book"/>
          <a:ea typeface="ＭＳ Ｐゴシック" charset="0"/>
          <a:cs typeface="Franklin Gothic Book"/>
        </a:defRPr>
      </a:lvl1pPr>
      <a:lvl2pPr marL="179388" marR="0" indent="-179388" algn="l" defTabSz="914400" rtl="0" eaLnBrk="0" fontAlgn="base" latinLnBrk="0" hangingPunct="0">
        <a:lnSpc>
          <a:spcPct val="100000"/>
        </a:lnSpc>
        <a:spcBef>
          <a:spcPts val="0"/>
        </a:spcBef>
        <a:spcAft>
          <a:spcPts val="1200"/>
        </a:spcAft>
        <a:buClr>
          <a:srgbClr val="00539B"/>
        </a:buClr>
        <a:buSzTx/>
        <a:buFont typeface="Arial" charset="0"/>
        <a:buChar char="•"/>
        <a:tabLst/>
        <a:defRPr lang="en-US" sz="2000" kern="1200" smtClean="0">
          <a:solidFill>
            <a:schemeClr val="tx1">
              <a:lumMod val="50000"/>
            </a:schemeClr>
          </a:solidFill>
          <a:latin typeface="Franklin Gothic Book"/>
          <a:ea typeface="Franklin Gothic Book"/>
          <a:cs typeface="Franklin Gothic Book"/>
        </a:defRPr>
      </a:lvl2pPr>
      <a:lvl3pPr marL="360000" marR="0" indent="-180000" algn="l" defTabSz="914400" rtl="0" eaLnBrk="0" fontAlgn="base" latinLnBrk="0" hangingPunct="0">
        <a:lnSpc>
          <a:spcPct val="100000"/>
        </a:lnSpc>
        <a:spcBef>
          <a:spcPts val="0"/>
        </a:spcBef>
        <a:spcAft>
          <a:spcPts val="1200"/>
        </a:spcAft>
        <a:buClrTx/>
        <a:buSzTx/>
        <a:buFont typeface="Arial"/>
        <a:buChar char="•"/>
        <a:tabLst/>
        <a:defRPr lang="en-US" sz="2000" kern="1200" smtClean="0">
          <a:solidFill>
            <a:schemeClr val="tx1">
              <a:lumMod val="50000"/>
            </a:schemeClr>
          </a:solidFill>
          <a:latin typeface="Franklin Gothic Book"/>
          <a:ea typeface="Franklin Gothic Book"/>
          <a:cs typeface="Franklin Gothic Book"/>
        </a:defRPr>
      </a:lvl3pPr>
      <a:lvl4pPr marL="540000" marR="0" indent="-180000" algn="l" defTabSz="914400" rtl="0" eaLnBrk="0" fontAlgn="base" latinLnBrk="0" hangingPunct="0">
        <a:lnSpc>
          <a:spcPct val="100000"/>
        </a:lnSpc>
        <a:spcBef>
          <a:spcPts val="0"/>
        </a:spcBef>
        <a:spcAft>
          <a:spcPts val="1200"/>
        </a:spcAft>
        <a:buClrTx/>
        <a:buSzTx/>
        <a:buFont typeface="Arial" panose="020B0604020202020204" pitchFamily="34" charset="0"/>
        <a:buChar char="‒"/>
        <a:tabLst/>
        <a:defRPr lang="en-US" sz="2000" kern="1200" baseline="0" smtClean="0">
          <a:solidFill>
            <a:schemeClr val="tx1">
              <a:lumMod val="50000"/>
            </a:schemeClr>
          </a:solidFill>
          <a:latin typeface="Franklin Gothic Book"/>
          <a:ea typeface="Franklin Gothic Book"/>
          <a:cs typeface="Franklin Gothic Book"/>
        </a:defRPr>
      </a:lvl4pPr>
      <a:lvl5pPr marL="2057400" indent="0" algn="l" rtl="0" eaLnBrk="0" fontAlgn="base" hangingPunct="0">
        <a:lnSpc>
          <a:spcPct val="100000"/>
        </a:lnSpc>
        <a:spcBef>
          <a:spcPts val="0"/>
        </a:spcBef>
        <a:spcAft>
          <a:spcPts val="1200"/>
        </a:spcAft>
        <a:buFont typeface="Arial" charset="0"/>
        <a:buNone/>
        <a:defRPr sz="1200" kern="1200">
          <a:solidFill>
            <a:srgbClr val="929395"/>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EC4234-D52D-064F-8BB7-9609B432C6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8EE6AC-F856-3E48-926E-E87C56EE8F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A948871-1489-F742-9735-E372E5BD45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Franklin Gothic Book" panose="020B0503020102020204" pitchFamily="34" charset="0"/>
              </a:defRPr>
            </a:lvl1pPr>
          </a:lstStyle>
          <a:p>
            <a:fld id="{2368AECB-ABF4-5847-B58C-002BD88BA218}" type="datetimeFigureOut">
              <a:rPr lang="en-US" smtClean="0"/>
              <a:pPr/>
              <a:t>3/5/2024</a:t>
            </a:fld>
            <a:endParaRPr lang="en-US">
              <a:latin typeface="Franklin Gothic Book" panose="020B0503020102020204" pitchFamily="34" charset="0"/>
            </a:endParaRPr>
          </a:p>
        </p:txBody>
      </p:sp>
      <p:sp>
        <p:nvSpPr>
          <p:cNvPr id="5" name="Footer Placeholder 4">
            <a:extLst>
              <a:ext uri="{FF2B5EF4-FFF2-40B4-BE49-F238E27FC236}">
                <a16:creationId xmlns:a16="http://schemas.microsoft.com/office/drawing/2014/main" id="{F5D8DED4-93F3-9A4F-A23B-B1EA2EE2DD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89076C1-9F40-EC4D-A43C-DB665F06BD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3FA761-7187-6B43-A8FA-0A94B43FDE93}" type="slidenum">
              <a:rPr lang="en-US" smtClean="0"/>
              <a:t>‹#›</a:t>
            </a:fld>
            <a:endParaRPr lang="en-US"/>
          </a:p>
        </p:txBody>
      </p:sp>
      <p:pic>
        <p:nvPicPr>
          <p:cNvPr id="7" name="Picture 6">
            <a:extLst>
              <a:ext uri="{FF2B5EF4-FFF2-40B4-BE49-F238E27FC236}">
                <a16:creationId xmlns:a16="http://schemas.microsoft.com/office/drawing/2014/main" id="{07DF4244-96EA-3244-A3ED-2529ACA827B5}"/>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0489725" y="425233"/>
            <a:ext cx="1369715" cy="720000"/>
          </a:xfrm>
          <a:prstGeom prst="rect">
            <a:avLst/>
          </a:prstGeom>
        </p:spPr>
      </p:pic>
      <p:cxnSp>
        <p:nvCxnSpPr>
          <p:cNvPr id="8" name="Straight Connector 7">
            <a:extLst>
              <a:ext uri="{FF2B5EF4-FFF2-40B4-BE49-F238E27FC236}">
                <a16:creationId xmlns:a16="http://schemas.microsoft.com/office/drawing/2014/main" id="{B106B8BA-89AD-E244-A73A-BB07EAFBBA00}"/>
              </a:ext>
            </a:extLst>
          </p:cNvPr>
          <p:cNvCxnSpPr>
            <a:cxnSpLocks/>
          </p:cNvCxnSpPr>
          <p:nvPr userDrawn="1"/>
        </p:nvCxnSpPr>
        <p:spPr bwMode="auto">
          <a:xfrm>
            <a:off x="-4111" y="643565"/>
            <a:ext cx="10243264" cy="0"/>
          </a:xfrm>
          <a:prstGeom prst="line">
            <a:avLst/>
          </a:prstGeom>
          <a:ln w="31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5649070"/>
      </p:ext>
    </p:extLst>
  </p:cSld>
  <p:clrMap bg1="lt1" tx1="dk1" bg2="lt2" tx2="dk2" accent1="accent1" accent2="accent2" accent3="accent3" accent4="accent4" accent5="accent5" accent6="accent6" hlink="hlink" folHlink="folHlink"/>
  <p:sldLayoutIdLst>
    <p:sldLayoutId id="2147484488" r:id="rId1"/>
    <p:sldLayoutId id="2147484489" r:id="rId2"/>
    <p:sldLayoutId id="2147484490" r:id="rId3"/>
    <p:sldLayoutId id="2147484491" r:id="rId4"/>
    <p:sldLayoutId id="2147484492" r:id="rId5"/>
    <p:sldLayoutId id="2147484493" r:id="rId6"/>
    <p:sldLayoutId id="2147484494" r:id="rId7"/>
    <p:sldLayoutId id="2147484495" r:id="rId8"/>
    <p:sldLayoutId id="2147484496" r:id="rId9"/>
    <p:sldLayoutId id="2147484497" r:id="rId10"/>
    <p:sldLayoutId id="2147484498" r:id="rId11"/>
  </p:sldLayoutIdLst>
  <p:txStyles>
    <p:titleStyle>
      <a:lvl1pPr algn="l" defTabSz="914400" rtl="0" eaLnBrk="1" latinLnBrk="0" hangingPunct="1">
        <a:lnSpc>
          <a:spcPct val="90000"/>
        </a:lnSpc>
        <a:spcBef>
          <a:spcPct val="0"/>
        </a:spcBef>
        <a:buNone/>
        <a:defRPr sz="4400" kern="1200">
          <a:solidFill>
            <a:schemeClr val="tx1"/>
          </a:solidFill>
          <a:latin typeface="Franklin Gothic Book" panose="020B05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1.png"/><Relationship Id="rId18" Type="http://schemas.openxmlformats.org/officeDocument/2006/relationships/image" Target="../media/image26.svg"/><Relationship Id="rId26" Type="http://schemas.openxmlformats.org/officeDocument/2006/relationships/image" Target="../media/image34.svg"/><Relationship Id="rId3" Type="http://schemas.openxmlformats.org/officeDocument/2006/relationships/image" Target="../media/image11.png"/><Relationship Id="rId21" Type="http://schemas.openxmlformats.org/officeDocument/2006/relationships/image" Target="../media/image29.png"/><Relationship Id="rId7" Type="http://schemas.openxmlformats.org/officeDocument/2006/relationships/image" Target="../media/image15.png"/><Relationship Id="rId12" Type="http://schemas.openxmlformats.org/officeDocument/2006/relationships/image" Target="../media/image20.svg"/><Relationship Id="rId17" Type="http://schemas.openxmlformats.org/officeDocument/2006/relationships/image" Target="../media/image25.png"/><Relationship Id="rId25" Type="http://schemas.openxmlformats.org/officeDocument/2006/relationships/image" Target="../media/image33.png"/><Relationship Id="rId2" Type="http://schemas.openxmlformats.org/officeDocument/2006/relationships/notesSlide" Target="../notesSlides/notesSlide9.xml"/><Relationship Id="rId16" Type="http://schemas.openxmlformats.org/officeDocument/2006/relationships/image" Target="../media/image24.svg"/><Relationship Id="rId20" Type="http://schemas.openxmlformats.org/officeDocument/2006/relationships/image" Target="../media/image28.sv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png"/><Relationship Id="rId24" Type="http://schemas.openxmlformats.org/officeDocument/2006/relationships/image" Target="../media/image32.svg"/><Relationship Id="rId5" Type="http://schemas.openxmlformats.org/officeDocument/2006/relationships/image" Target="../media/image13.png"/><Relationship Id="rId15" Type="http://schemas.openxmlformats.org/officeDocument/2006/relationships/image" Target="../media/image23.png"/><Relationship Id="rId23" Type="http://schemas.openxmlformats.org/officeDocument/2006/relationships/image" Target="../media/image31.png"/><Relationship Id="rId10" Type="http://schemas.openxmlformats.org/officeDocument/2006/relationships/image" Target="../media/image18.svg"/><Relationship Id="rId19" Type="http://schemas.openxmlformats.org/officeDocument/2006/relationships/image" Target="../media/image27.png"/><Relationship Id="rId4" Type="http://schemas.openxmlformats.org/officeDocument/2006/relationships/image" Target="../media/image12.svg"/><Relationship Id="rId9" Type="http://schemas.openxmlformats.org/officeDocument/2006/relationships/image" Target="../media/image17.png"/><Relationship Id="rId14" Type="http://schemas.openxmlformats.org/officeDocument/2006/relationships/image" Target="../media/image22.svg"/><Relationship Id="rId22"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18360" y="4708867"/>
            <a:ext cx="4942211" cy="609600"/>
          </a:xfrm>
        </p:spPr>
        <p:txBody>
          <a:bodyPr/>
          <a:lstStyle/>
          <a:p>
            <a:r>
              <a:rPr lang="en-GB" sz="2800"/>
              <a:t>Independent Evaluation Department (</a:t>
            </a:r>
            <a:r>
              <a:rPr lang="en-GB" sz="2800" err="1"/>
              <a:t>IEvD</a:t>
            </a:r>
            <a:r>
              <a:rPr lang="en-GB" sz="2800"/>
              <a:t>) of EBRD</a:t>
            </a:r>
          </a:p>
          <a:p>
            <a:endParaRPr lang="en-GB" sz="1800"/>
          </a:p>
          <a:p>
            <a:r>
              <a:rPr lang="en-GB" sz="1800"/>
              <a:t>12-13 March 2024</a:t>
            </a:r>
            <a:endParaRPr lang="en-GB" sz="1600"/>
          </a:p>
        </p:txBody>
      </p:sp>
      <p:sp>
        <p:nvSpPr>
          <p:cNvPr id="6" name="Title 4"/>
          <p:cNvSpPr>
            <a:spLocks noGrp="1"/>
          </p:cNvSpPr>
          <p:nvPr>
            <p:ph type="title"/>
          </p:nvPr>
        </p:nvSpPr>
        <p:spPr>
          <a:xfrm>
            <a:off x="718359" y="1065280"/>
            <a:ext cx="10928208" cy="3662664"/>
          </a:xfrm>
        </p:spPr>
        <p:txBody>
          <a:bodyPr>
            <a:noAutofit/>
          </a:bodyPr>
          <a:lstStyle/>
          <a:p>
            <a:pPr>
              <a:spcAft>
                <a:spcPts val="600"/>
              </a:spcAft>
            </a:pPr>
            <a:r>
              <a:rPr lang="en-GB" sz="4000" b="1">
                <a:solidFill>
                  <a:schemeClr val="bg1"/>
                </a:solidFill>
              </a:rPr>
              <a:t>How advanced are MDBs on their path to becoming key green financiers: Evaluation perspective</a:t>
            </a:r>
            <a:br>
              <a:rPr lang="en-US" sz="4000" b="1">
                <a:solidFill>
                  <a:schemeClr val="bg1"/>
                </a:solidFill>
              </a:rPr>
            </a:br>
            <a:br>
              <a:rPr lang="en-US" sz="4000" b="1">
                <a:solidFill>
                  <a:schemeClr val="bg1"/>
                </a:solidFill>
              </a:rPr>
            </a:br>
            <a:r>
              <a:rPr lang="en-US" b="1">
                <a:solidFill>
                  <a:schemeClr val="bg1"/>
                </a:solidFill>
              </a:rPr>
              <a:t>ECG 2024 Spring Meeting</a:t>
            </a:r>
            <a:br>
              <a:rPr lang="en-US" sz="2400" b="1">
                <a:solidFill>
                  <a:schemeClr val="bg1"/>
                </a:solidFill>
              </a:rPr>
            </a:br>
            <a:br>
              <a:rPr lang="en-US" sz="2400" b="1">
                <a:solidFill>
                  <a:schemeClr val="bg1"/>
                </a:solidFill>
              </a:rPr>
            </a:br>
            <a:endParaRPr lang="en-US" sz="2800">
              <a:solidFill>
                <a:schemeClr val="bg1"/>
              </a:solidFill>
            </a:endParaRPr>
          </a:p>
        </p:txBody>
      </p:sp>
    </p:spTree>
    <p:extLst>
      <p:ext uri="{BB962C8B-B14F-4D97-AF65-F5344CB8AC3E}">
        <p14:creationId xmlns:p14="http://schemas.microsoft.com/office/powerpoint/2010/main" val="401071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10</a:t>
            </a:fld>
            <a:endParaRPr lang="en-GB"/>
          </a:p>
        </p:txBody>
      </p:sp>
      <p:sp>
        <p:nvSpPr>
          <p:cNvPr id="7" name="Rectangle 6">
            <a:extLst>
              <a:ext uri="{FF2B5EF4-FFF2-40B4-BE49-F238E27FC236}">
                <a16:creationId xmlns:a16="http://schemas.microsoft.com/office/drawing/2014/main" id="{E62954E6-85E9-EEA3-0BA9-EECF7C9236C4}"/>
              </a:ext>
            </a:extLst>
          </p:cNvPr>
          <p:cNvSpPr/>
          <p:nvPr/>
        </p:nvSpPr>
        <p:spPr>
          <a:xfrm>
            <a:off x="501650" y="340585"/>
            <a:ext cx="8244546" cy="498598"/>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State of play – Evaluating EBRD’s green agenda </a:t>
            </a:r>
          </a:p>
        </p:txBody>
      </p:sp>
      <p:sp>
        <p:nvSpPr>
          <p:cNvPr id="2" name="TextBox 1">
            <a:extLst>
              <a:ext uri="{FF2B5EF4-FFF2-40B4-BE49-F238E27FC236}">
                <a16:creationId xmlns:a16="http://schemas.microsoft.com/office/drawing/2014/main" id="{15793967-17D0-DBCF-30EC-4415BB1F6C44}"/>
              </a:ext>
            </a:extLst>
          </p:cNvPr>
          <p:cNvSpPr txBox="1"/>
          <p:nvPr/>
        </p:nvSpPr>
        <p:spPr>
          <a:xfrm>
            <a:off x="352315" y="1225389"/>
            <a:ext cx="11685791" cy="4555093"/>
          </a:xfrm>
          <a:prstGeom prst="rect">
            <a:avLst/>
          </a:prstGeom>
          <a:noFill/>
        </p:spPr>
        <p:txBody>
          <a:bodyPr wrap="square" rtlCol="0">
            <a:spAutoFit/>
          </a:bodyPr>
          <a:lstStyle/>
          <a:p>
            <a:r>
              <a:rPr lang="en-GB" sz="2200" b="1" u="sng">
                <a:solidFill>
                  <a:schemeClr val="accent6"/>
                </a:solidFill>
                <a:latin typeface="+mj-lt"/>
              </a:rPr>
              <a:t>Evaluation Work Programme</a:t>
            </a:r>
          </a:p>
          <a:p>
            <a:pPr marL="342900" indent="-342900">
              <a:buClr>
                <a:srgbClr val="0079C1"/>
              </a:buClr>
              <a:buFont typeface="Wingdings" panose="05000000000000000000" pitchFamily="2" charset="2"/>
              <a:buChar char="§"/>
            </a:pPr>
            <a:r>
              <a:rPr lang="en-GB" sz="2000">
                <a:solidFill>
                  <a:schemeClr val="accent6"/>
                </a:solidFill>
                <a:latin typeface="+mn-lt"/>
              </a:rPr>
              <a:t>Increasingly includes EBRD interventions that impact environment/climate with a focus on evaluability</a:t>
            </a:r>
          </a:p>
          <a:p>
            <a:pPr marL="342900" indent="-342900">
              <a:buClr>
                <a:srgbClr val="0079C1"/>
              </a:buClr>
              <a:buFont typeface="Wingdings" panose="05000000000000000000" pitchFamily="2" charset="2"/>
              <a:buChar char="§"/>
            </a:pPr>
            <a:r>
              <a:rPr lang="en-GB" sz="2000">
                <a:solidFill>
                  <a:schemeClr val="accent6"/>
                </a:solidFill>
                <a:latin typeface="+mn-lt"/>
              </a:rPr>
              <a:t>But- like in the EBRD -  these are in competition with other priorities; </a:t>
            </a:r>
            <a:r>
              <a:rPr lang="en-GB" sz="2000" i="1">
                <a:solidFill>
                  <a:schemeClr val="accent6"/>
                </a:solidFill>
                <a:latin typeface="+mn-lt"/>
              </a:rPr>
              <a:t>digitalisation</a:t>
            </a:r>
            <a:r>
              <a:rPr lang="en-GB" sz="2000">
                <a:solidFill>
                  <a:schemeClr val="accent6"/>
                </a:solidFill>
                <a:latin typeface="+mn-lt"/>
              </a:rPr>
              <a:t>, </a:t>
            </a:r>
            <a:r>
              <a:rPr lang="en-GB" sz="2000" i="1">
                <a:solidFill>
                  <a:schemeClr val="accent6"/>
                </a:solidFill>
                <a:latin typeface="+mn-lt"/>
              </a:rPr>
              <a:t>gender and economic inclusion</a:t>
            </a:r>
            <a:r>
              <a:rPr lang="en-GB" sz="2000">
                <a:solidFill>
                  <a:schemeClr val="accent6"/>
                </a:solidFill>
                <a:latin typeface="+mn-lt"/>
              </a:rPr>
              <a:t> and </a:t>
            </a:r>
            <a:r>
              <a:rPr lang="en-GB" sz="2000" i="1">
                <a:solidFill>
                  <a:schemeClr val="accent6"/>
                </a:solidFill>
                <a:latin typeface="+mn-lt"/>
              </a:rPr>
              <a:t>crisis response</a:t>
            </a:r>
          </a:p>
          <a:p>
            <a:endParaRPr lang="en-GB" sz="2200">
              <a:solidFill>
                <a:schemeClr val="accent6"/>
              </a:solidFill>
              <a:latin typeface="+mn-lt"/>
            </a:endParaRPr>
          </a:p>
          <a:p>
            <a:r>
              <a:rPr lang="en-GB" sz="2200" b="1" u="sng">
                <a:solidFill>
                  <a:schemeClr val="accent6"/>
                </a:solidFill>
                <a:latin typeface="+mj-lt"/>
              </a:rPr>
              <a:t>Evaluation methodology</a:t>
            </a:r>
          </a:p>
          <a:p>
            <a:pPr marL="342900" indent="-342900">
              <a:buClr>
                <a:srgbClr val="0079C1"/>
              </a:buClr>
              <a:buFont typeface="Wingdings" panose="05000000000000000000" pitchFamily="2" charset="2"/>
              <a:buChar char="§"/>
            </a:pPr>
            <a:r>
              <a:rPr lang="en-GB" sz="2000">
                <a:solidFill>
                  <a:schemeClr val="accent6"/>
                </a:solidFill>
                <a:latin typeface="+mn-lt"/>
              </a:rPr>
              <a:t>Organised around OECD DAC criteria</a:t>
            </a:r>
          </a:p>
          <a:p>
            <a:pPr marL="342900" indent="-342900">
              <a:buClr>
                <a:srgbClr val="0079C1"/>
              </a:buClr>
              <a:buFont typeface="Wingdings" panose="05000000000000000000" pitchFamily="2" charset="2"/>
              <a:buChar char="§"/>
            </a:pPr>
            <a:r>
              <a:rPr lang="en-GB" sz="2000">
                <a:solidFill>
                  <a:schemeClr val="accent6"/>
                </a:solidFill>
                <a:latin typeface="+mn-lt"/>
              </a:rPr>
              <a:t>Attention to implementation of ESP, GET and Green Transition – and their evaluability</a:t>
            </a:r>
          </a:p>
          <a:p>
            <a:pPr marL="342900" indent="-342900">
              <a:buClr>
                <a:srgbClr val="0079C1"/>
              </a:buClr>
              <a:buFont typeface="Wingdings" panose="05000000000000000000" pitchFamily="2" charset="2"/>
              <a:buChar char="§"/>
            </a:pPr>
            <a:r>
              <a:rPr lang="en-GB" sz="2000">
                <a:solidFill>
                  <a:schemeClr val="accent6"/>
                </a:solidFill>
                <a:latin typeface="+mn-lt"/>
              </a:rPr>
              <a:t>Environmental/climate impacts evaluated if these are stated objectives</a:t>
            </a:r>
          </a:p>
          <a:p>
            <a:pPr marL="342900" indent="-342900">
              <a:buFont typeface="Arial" panose="020B0604020202020204" pitchFamily="34" charset="0"/>
              <a:buChar char="•"/>
            </a:pPr>
            <a:endParaRPr lang="en-GB" sz="2200">
              <a:solidFill>
                <a:schemeClr val="accent6"/>
              </a:solidFill>
              <a:latin typeface="+mn-lt"/>
            </a:endParaRPr>
          </a:p>
          <a:p>
            <a:r>
              <a:rPr lang="en-GB" sz="2200" b="1" u="sng">
                <a:solidFill>
                  <a:schemeClr val="accent6"/>
                </a:solidFill>
                <a:latin typeface="+mj-lt"/>
              </a:rPr>
              <a:t>Organisation learning and accountability</a:t>
            </a:r>
          </a:p>
          <a:p>
            <a:pPr marL="342900" indent="-342900">
              <a:buClr>
                <a:srgbClr val="0079C1"/>
              </a:buClr>
              <a:buFont typeface="Wingdings" panose="05000000000000000000" pitchFamily="2" charset="2"/>
              <a:buChar char="§"/>
            </a:pPr>
            <a:r>
              <a:rPr lang="en-GB" sz="2000">
                <a:solidFill>
                  <a:schemeClr val="accent6"/>
                </a:solidFill>
                <a:latin typeface="+mn-lt"/>
              </a:rPr>
              <a:t>No environment/climate focus (or rating) in self-evaluation system</a:t>
            </a:r>
          </a:p>
          <a:p>
            <a:pPr marL="342900" indent="-342900">
              <a:buClr>
                <a:srgbClr val="0079C1"/>
              </a:buClr>
              <a:buFont typeface="Wingdings" panose="05000000000000000000" pitchFamily="2" charset="2"/>
              <a:buChar char="§"/>
            </a:pPr>
            <a:r>
              <a:rPr lang="en-GB" sz="2000">
                <a:solidFill>
                  <a:schemeClr val="accent6"/>
                </a:solidFill>
                <a:latin typeface="+mn-lt"/>
              </a:rPr>
              <a:t>Mixed uptake of evaluation findings and evidence &amp; continuous </a:t>
            </a:r>
            <a:r>
              <a:rPr lang="en-GB" sz="2000" err="1">
                <a:solidFill>
                  <a:schemeClr val="accent6"/>
                </a:solidFill>
                <a:latin typeface="+mn-lt"/>
              </a:rPr>
              <a:t>IEvD</a:t>
            </a:r>
            <a:r>
              <a:rPr lang="en-GB" sz="2000">
                <a:solidFill>
                  <a:schemeClr val="accent6"/>
                </a:solidFill>
                <a:latin typeface="+mn-lt"/>
              </a:rPr>
              <a:t> outreach</a:t>
            </a:r>
          </a:p>
          <a:p>
            <a:pPr marL="342900" indent="-342900">
              <a:buClr>
                <a:srgbClr val="0079C1"/>
              </a:buClr>
              <a:buFont typeface="Wingdings" panose="05000000000000000000" pitchFamily="2" charset="2"/>
              <a:buChar char="§"/>
            </a:pPr>
            <a:r>
              <a:rPr lang="en-GB" sz="2000">
                <a:solidFill>
                  <a:schemeClr val="accent6"/>
                </a:solidFill>
                <a:latin typeface="+mn-lt"/>
              </a:rPr>
              <a:t>Usual tracking of management response to evaluation recommendations</a:t>
            </a:r>
          </a:p>
        </p:txBody>
      </p:sp>
      <p:sp>
        <p:nvSpPr>
          <p:cNvPr id="5" name="Rectangle 4">
            <a:extLst>
              <a:ext uri="{FF2B5EF4-FFF2-40B4-BE49-F238E27FC236}">
                <a16:creationId xmlns:a16="http://schemas.microsoft.com/office/drawing/2014/main" id="{ACDBE776-AACD-F121-4215-A3768F4BBF76}"/>
              </a:ext>
            </a:extLst>
          </p:cNvPr>
          <p:cNvSpPr/>
          <p:nvPr/>
        </p:nvSpPr>
        <p:spPr>
          <a:xfrm>
            <a:off x="-1561" y="338783"/>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3</a:t>
            </a:r>
          </a:p>
        </p:txBody>
      </p:sp>
    </p:spTree>
    <p:extLst>
      <p:ext uri="{BB962C8B-B14F-4D97-AF65-F5344CB8AC3E}">
        <p14:creationId xmlns:p14="http://schemas.microsoft.com/office/powerpoint/2010/main" val="4183167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11</a:t>
            </a:fld>
            <a:endParaRPr lang="en-GB"/>
          </a:p>
        </p:txBody>
      </p:sp>
      <p:sp>
        <p:nvSpPr>
          <p:cNvPr id="7" name="Rectangle 6">
            <a:extLst>
              <a:ext uri="{FF2B5EF4-FFF2-40B4-BE49-F238E27FC236}">
                <a16:creationId xmlns:a16="http://schemas.microsoft.com/office/drawing/2014/main" id="{E62954E6-85E9-EEA3-0BA9-EECF7C9236C4}"/>
              </a:ext>
            </a:extLst>
          </p:cNvPr>
          <p:cNvSpPr/>
          <p:nvPr/>
        </p:nvSpPr>
        <p:spPr>
          <a:xfrm>
            <a:off x="501650" y="338783"/>
            <a:ext cx="8244546" cy="500400"/>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Evaluation findings- the focus of the 2023 AER</a:t>
            </a:r>
          </a:p>
        </p:txBody>
      </p:sp>
      <p:sp>
        <p:nvSpPr>
          <p:cNvPr id="2" name="TextBox 1">
            <a:extLst>
              <a:ext uri="{FF2B5EF4-FFF2-40B4-BE49-F238E27FC236}">
                <a16:creationId xmlns:a16="http://schemas.microsoft.com/office/drawing/2014/main" id="{15793967-17D0-DBCF-30EC-4415BB1F6C44}"/>
              </a:ext>
            </a:extLst>
          </p:cNvPr>
          <p:cNvSpPr txBox="1"/>
          <p:nvPr/>
        </p:nvSpPr>
        <p:spPr>
          <a:xfrm>
            <a:off x="352315" y="1225389"/>
            <a:ext cx="11685791" cy="5019836"/>
          </a:xfrm>
          <a:prstGeom prst="rect">
            <a:avLst/>
          </a:prstGeom>
          <a:noFill/>
        </p:spPr>
        <p:txBody>
          <a:bodyPr wrap="square" rtlCol="0">
            <a:spAutoFit/>
          </a:bodyPr>
          <a:lstStyle/>
          <a:p>
            <a:pPr marL="342900" indent="-342900">
              <a:spcAft>
                <a:spcPts val="1200"/>
              </a:spcAft>
              <a:buClr>
                <a:srgbClr val="0079C1"/>
              </a:buClr>
              <a:buFont typeface="Wingdings" panose="05000000000000000000" pitchFamily="2" charset="2"/>
              <a:buChar char="§"/>
            </a:pPr>
            <a:r>
              <a:rPr lang="en-GB" sz="2200">
                <a:solidFill>
                  <a:schemeClr val="accent6"/>
                </a:solidFill>
                <a:latin typeface="+mn-lt"/>
              </a:rPr>
              <a:t>Climate results have not been central to the decision-making process at EBRD</a:t>
            </a:r>
          </a:p>
          <a:p>
            <a:pPr marL="342900" indent="-342900">
              <a:spcAft>
                <a:spcPts val="1200"/>
              </a:spcAft>
              <a:buClr>
                <a:srgbClr val="0079C1"/>
              </a:buClr>
              <a:buFont typeface="Wingdings" panose="05000000000000000000" pitchFamily="2" charset="2"/>
              <a:buChar char="§"/>
            </a:pPr>
            <a:r>
              <a:rPr lang="en-GB" sz="2200">
                <a:solidFill>
                  <a:schemeClr val="accent6"/>
                </a:solidFill>
                <a:latin typeface="+mn-lt"/>
              </a:rPr>
              <a:t>EBRD is the first MDB to introduce a consistent and systematic ex-post Monitoring, Reporting and Verification system (MRV)</a:t>
            </a:r>
          </a:p>
          <a:p>
            <a:pPr marL="342900" indent="-342900">
              <a:spcAft>
                <a:spcPts val="1200"/>
              </a:spcAft>
              <a:buClr>
                <a:srgbClr val="0079C1"/>
              </a:buClr>
              <a:buFont typeface="Wingdings" panose="05000000000000000000" pitchFamily="2" charset="2"/>
              <a:buChar char="§"/>
            </a:pPr>
            <a:r>
              <a:rPr lang="en-GB" sz="2200">
                <a:solidFill>
                  <a:schemeClr val="accent6"/>
                </a:solidFill>
                <a:latin typeface="+mn-lt"/>
              </a:rPr>
              <a:t>However, the MRV comes with important issues:</a:t>
            </a:r>
          </a:p>
          <a:p>
            <a:pPr marL="571500" lvl="1" indent="-342900">
              <a:lnSpc>
                <a:spcPct val="115000"/>
              </a:lnSpc>
              <a:spcBef>
                <a:spcPts val="600"/>
              </a:spcBef>
              <a:spcAft>
                <a:spcPts val="600"/>
              </a:spcAft>
              <a:buFont typeface="Courier New" panose="02070309020205020404" pitchFamily="49" charset="0"/>
              <a:buChar char="o"/>
              <a:tabLst>
                <a:tab pos="540385" algn="l"/>
              </a:tabLst>
            </a:pPr>
            <a:r>
              <a:rPr lang="en-GB" sz="1800">
                <a:solidFill>
                  <a:srgbClr val="000000"/>
                </a:solidFill>
                <a:latin typeface="+mn-lt"/>
              </a:rPr>
              <a:t>It does NOT capture green “systemic change”</a:t>
            </a:r>
          </a:p>
          <a:p>
            <a:pPr marL="571500" lvl="1" indent="-342900">
              <a:lnSpc>
                <a:spcPct val="115000"/>
              </a:lnSpc>
              <a:spcBef>
                <a:spcPts val="600"/>
              </a:spcBef>
              <a:spcAft>
                <a:spcPts val="600"/>
              </a:spcAft>
              <a:buFont typeface="Courier New" panose="02070309020205020404" pitchFamily="49" charset="0"/>
              <a:buChar char="o"/>
              <a:tabLst>
                <a:tab pos="540385" algn="l"/>
              </a:tabLst>
            </a:pPr>
            <a:r>
              <a:rPr lang="en-GB" sz="1800">
                <a:solidFill>
                  <a:srgbClr val="000000"/>
                </a:solidFill>
                <a:latin typeface="+mn-lt"/>
              </a:rPr>
              <a:t>Coverage is patchy, notably amongst investments supported via intermediated finance.</a:t>
            </a:r>
          </a:p>
          <a:p>
            <a:pPr marL="571500" lvl="1" indent="-342900">
              <a:lnSpc>
                <a:spcPct val="115000"/>
              </a:lnSpc>
              <a:spcBef>
                <a:spcPts val="600"/>
              </a:spcBef>
              <a:spcAft>
                <a:spcPts val="600"/>
              </a:spcAft>
              <a:buFont typeface="Courier New" panose="02070309020205020404" pitchFamily="49" charset="0"/>
              <a:buChar char="o"/>
              <a:tabLst>
                <a:tab pos="540385" algn="l"/>
              </a:tabLst>
            </a:pPr>
            <a:r>
              <a:rPr lang="en-GB" sz="1800">
                <a:solidFill>
                  <a:srgbClr val="000000"/>
                </a:solidFill>
                <a:latin typeface="+mn-lt"/>
              </a:rPr>
              <a:t>Questions over capacity to ensure data quality &gt; reporting  </a:t>
            </a:r>
          </a:p>
          <a:p>
            <a:pPr marL="571500" lvl="1" indent="-342900">
              <a:lnSpc>
                <a:spcPct val="115000"/>
              </a:lnSpc>
              <a:spcBef>
                <a:spcPts val="600"/>
              </a:spcBef>
              <a:spcAft>
                <a:spcPts val="600"/>
              </a:spcAft>
              <a:buFont typeface="Courier New" panose="02070309020205020404" pitchFamily="49" charset="0"/>
              <a:buChar char="o"/>
              <a:tabLst>
                <a:tab pos="540385" algn="l"/>
              </a:tabLst>
            </a:pPr>
            <a:r>
              <a:rPr lang="en-GB" sz="1800">
                <a:solidFill>
                  <a:srgbClr val="000000"/>
                </a:solidFill>
                <a:latin typeface="+mn-lt"/>
              </a:rPr>
              <a:t>Organisational processes for storing and integrating  data are nascent</a:t>
            </a:r>
          </a:p>
          <a:p>
            <a:pPr marL="571500" lvl="1" indent="-342900">
              <a:lnSpc>
                <a:spcPct val="115000"/>
              </a:lnSpc>
              <a:spcBef>
                <a:spcPts val="600"/>
              </a:spcBef>
              <a:spcAft>
                <a:spcPts val="600"/>
              </a:spcAft>
              <a:buFont typeface="Courier New" panose="02070309020205020404" pitchFamily="49" charset="0"/>
              <a:buChar char="o"/>
              <a:tabLst>
                <a:tab pos="540385" algn="l"/>
              </a:tabLst>
            </a:pPr>
            <a:r>
              <a:rPr lang="en-GB" sz="1800">
                <a:solidFill>
                  <a:srgbClr val="000000"/>
                </a:solidFill>
                <a:latin typeface="+mn-lt"/>
              </a:rPr>
              <a:t>Usage of ex-post green data, either internally or externally, is not clear.</a:t>
            </a:r>
          </a:p>
          <a:p>
            <a:pPr marL="571500" lvl="1" indent="-342900">
              <a:lnSpc>
                <a:spcPct val="115000"/>
              </a:lnSpc>
              <a:spcBef>
                <a:spcPts val="600"/>
              </a:spcBef>
              <a:spcAft>
                <a:spcPts val="600"/>
              </a:spcAft>
              <a:buFont typeface="Courier New" panose="02070309020205020404" pitchFamily="49" charset="0"/>
              <a:buChar char="o"/>
              <a:tabLst>
                <a:tab pos="540385" algn="l"/>
              </a:tabLst>
            </a:pPr>
            <a:r>
              <a:rPr lang="en-GB" sz="1800">
                <a:solidFill>
                  <a:srgbClr val="000000"/>
                </a:solidFill>
                <a:latin typeface="+mn-lt"/>
              </a:rPr>
              <a:t>Not yet clear whether the MRV can respond to all donor demands</a:t>
            </a:r>
          </a:p>
          <a:p>
            <a:pPr marL="800100" lvl="1" indent="-342900">
              <a:spcAft>
                <a:spcPts val="1200"/>
              </a:spcAft>
              <a:buFont typeface="Courier New" panose="02070309020205020404" pitchFamily="49" charset="0"/>
              <a:buChar char="o"/>
            </a:pPr>
            <a:endParaRPr lang="en-GB" sz="1800">
              <a:solidFill>
                <a:schemeClr val="accent4">
                  <a:lumMod val="50000"/>
                </a:schemeClr>
              </a:solidFill>
              <a:latin typeface="+mn-lt"/>
            </a:endParaRPr>
          </a:p>
        </p:txBody>
      </p:sp>
      <p:sp>
        <p:nvSpPr>
          <p:cNvPr id="5" name="Rectangle 4">
            <a:extLst>
              <a:ext uri="{FF2B5EF4-FFF2-40B4-BE49-F238E27FC236}">
                <a16:creationId xmlns:a16="http://schemas.microsoft.com/office/drawing/2014/main" id="{4EE39B40-3A23-9BDF-888D-5EE100A94C2F}"/>
              </a:ext>
            </a:extLst>
          </p:cNvPr>
          <p:cNvSpPr/>
          <p:nvPr/>
        </p:nvSpPr>
        <p:spPr>
          <a:xfrm>
            <a:off x="-1561" y="338783"/>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4</a:t>
            </a:r>
          </a:p>
        </p:txBody>
      </p:sp>
    </p:spTree>
    <p:extLst>
      <p:ext uri="{BB962C8B-B14F-4D97-AF65-F5344CB8AC3E}">
        <p14:creationId xmlns:p14="http://schemas.microsoft.com/office/powerpoint/2010/main" val="171531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12</a:t>
            </a:fld>
            <a:endParaRPr lang="en-GB"/>
          </a:p>
        </p:txBody>
      </p:sp>
      <p:sp>
        <p:nvSpPr>
          <p:cNvPr id="2" name="TextBox 1">
            <a:extLst>
              <a:ext uri="{FF2B5EF4-FFF2-40B4-BE49-F238E27FC236}">
                <a16:creationId xmlns:a16="http://schemas.microsoft.com/office/drawing/2014/main" id="{15793967-17D0-DBCF-30EC-4415BB1F6C44}"/>
              </a:ext>
            </a:extLst>
          </p:cNvPr>
          <p:cNvSpPr txBox="1"/>
          <p:nvPr/>
        </p:nvSpPr>
        <p:spPr>
          <a:xfrm>
            <a:off x="352315" y="1225389"/>
            <a:ext cx="11685791" cy="5170646"/>
          </a:xfrm>
          <a:prstGeom prst="rect">
            <a:avLst/>
          </a:prstGeom>
          <a:noFill/>
        </p:spPr>
        <p:txBody>
          <a:bodyPr wrap="square" lIns="91440" tIns="45720" rIns="91440" bIns="45720" rtlCol="0" anchor="t">
            <a:spAutoFit/>
          </a:bodyPr>
          <a:lstStyle/>
          <a:p>
            <a:pPr marL="285750" indent="-285750">
              <a:buClr>
                <a:srgbClr val="0079C1"/>
              </a:buClr>
              <a:buSzPct val="150000"/>
              <a:buFont typeface="Franklin Gothic Book" panose="020B0503020102020204" pitchFamily="34" charset="0"/>
              <a:buChar char="!"/>
            </a:pPr>
            <a:r>
              <a:rPr lang="en-GB" sz="2200">
                <a:solidFill>
                  <a:schemeClr val="accent6"/>
                </a:solidFill>
                <a:latin typeface="+mn-lt"/>
                <a:ea typeface="ＭＳ Ｐゴシック"/>
                <a:cs typeface="Arial"/>
              </a:rPr>
              <a:t>The interim evaluation of EBRD Green cities programme found that Action plans suffered from limitations on monitoring. </a:t>
            </a:r>
            <a:endParaRPr lang="en-GB" sz="2200">
              <a:solidFill>
                <a:schemeClr val="accent6"/>
              </a:solidFill>
              <a:latin typeface="+mn-lt"/>
            </a:endParaRPr>
          </a:p>
          <a:p>
            <a:pPr marL="285750" indent="-285750">
              <a:buClr>
                <a:srgbClr val="0079C1"/>
              </a:buClr>
              <a:buSzPct val="150000"/>
              <a:buFont typeface="Franklin Gothic Book" panose="020B0503020102020204" pitchFamily="34" charset="0"/>
              <a:buChar char="!"/>
            </a:pPr>
            <a:r>
              <a:rPr lang="en-GB" sz="2200">
                <a:solidFill>
                  <a:schemeClr val="accent6"/>
                </a:solidFill>
                <a:latin typeface="+mn-lt"/>
                <a:ea typeface="ＭＳ Ｐゴシック"/>
                <a:cs typeface="Arial"/>
              </a:rPr>
              <a:t>The agribusiness strategy evaluation found that its Performance Monitoring Framework, including a range of climate related outputs and outcomes, was not helpful for guiding implementation. </a:t>
            </a:r>
            <a:endParaRPr lang="en-GB" sz="2200">
              <a:solidFill>
                <a:schemeClr val="accent6"/>
              </a:solidFill>
              <a:latin typeface="+mn-lt"/>
            </a:endParaRPr>
          </a:p>
          <a:p>
            <a:pPr marL="285750" indent="-285750">
              <a:buClr>
                <a:srgbClr val="0079C1"/>
              </a:buClr>
              <a:buSzPct val="150000"/>
              <a:buFont typeface="Franklin Gothic Book" panose="020B0503020102020204" pitchFamily="34" charset="0"/>
              <a:buChar char="!"/>
            </a:pPr>
            <a:r>
              <a:rPr lang="en-GB" sz="2200">
                <a:solidFill>
                  <a:schemeClr val="accent6"/>
                </a:solidFill>
                <a:latin typeface="+mn-lt"/>
                <a:ea typeface="ＭＳ Ｐゴシック"/>
                <a:cs typeface="Arial"/>
              </a:rPr>
              <a:t>The evaluation of Uzbekistan Country Strategy illustrated issues found in Country Strategy Delivery Reviews where results were output limited.</a:t>
            </a:r>
          </a:p>
          <a:p>
            <a:pPr marL="285750" indent="-285750">
              <a:buClr>
                <a:srgbClr val="0079C1"/>
              </a:buClr>
              <a:buSzPct val="150000"/>
              <a:buFont typeface="Franklin Gothic Book" panose="020B0503020102020204" pitchFamily="34" charset="0"/>
              <a:buChar char="!"/>
            </a:pPr>
            <a:r>
              <a:rPr lang="en-GB" sz="2200">
                <a:solidFill>
                  <a:schemeClr val="accent6"/>
                </a:solidFill>
                <a:latin typeface="+mn-lt"/>
                <a:ea typeface="ＭＳ Ｐゴシック"/>
                <a:cs typeface="Arial"/>
              </a:rPr>
              <a:t>Repercussions in self-evaluation and then validations thereof.</a:t>
            </a:r>
          </a:p>
          <a:p>
            <a:pPr algn="l"/>
            <a:endParaRPr lang="en-GB" sz="2200">
              <a:solidFill>
                <a:schemeClr val="accent6"/>
              </a:solidFill>
              <a:latin typeface="+mn-lt"/>
            </a:endParaRPr>
          </a:p>
          <a:p>
            <a:r>
              <a:rPr lang="en-GB" sz="2200">
                <a:solidFill>
                  <a:schemeClr val="accent6"/>
                </a:solidFill>
                <a:latin typeface="+mn-lt"/>
                <a:ea typeface="ＭＳ Ｐゴシック"/>
                <a:cs typeface="Arial"/>
              </a:rPr>
              <a:t>But </a:t>
            </a:r>
            <a:endParaRPr lang="en-GB" sz="2200">
              <a:solidFill>
                <a:schemeClr val="accent6"/>
              </a:solidFill>
              <a:latin typeface="+mn-lt"/>
            </a:endParaRPr>
          </a:p>
          <a:p>
            <a:pPr algn="l"/>
            <a:endParaRPr lang="en-GB" sz="2200">
              <a:solidFill>
                <a:schemeClr val="accent6"/>
              </a:solidFill>
              <a:latin typeface="+mn-lt"/>
            </a:endParaRPr>
          </a:p>
          <a:p>
            <a:pPr marL="285750" indent="-285750">
              <a:buClr>
                <a:schemeClr val="accent2"/>
              </a:buClr>
              <a:buSzPct val="150000"/>
              <a:buFont typeface="Wingdings" panose="05000000000000000000" pitchFamily="2" charset="2"/>
              <a:buChar char="ü"/>
            </a:pPr>
            <a:r>
              <a:rPr lang="en-GB" sz="2200">
                <a:solidFill>
                  <a:schemeClr val="accent6"/>
                </a:solidFill>
                <a:latin typeface="+mn-lt"/>
                <a:ea typeface="ＭＳ Ｐゴシック"/>
                <a:cs typeface="Arial"/>
              </a:rPr>
              <a:t>The evaluability of EBRD’s green finance confirmed the efforts made to develop the MRV. It offers an opportunity to remedy these issues, though </a:t>
            </a:r>
            <a:r>
              <a:rPr lang="en-GB" sz="2200" err="1">
                <a:solidFill>
                  <a:schemeClr val="accent6"/>
                </a:solidFill>
                <a:latin typeface="+mn-lt"/>
                <a:ea typeface="ＭＳ Ｐゴシック"/>
                <a:cs typeface="Arial"/>
              </a:rPr>
              <a:t>IEvD</a:t>
            </a:r>
            <a:r>
              <a:rPr lang="en-GB" sz="2200">
                <a:solidFill>
                  <a:schemeClr val="accent6"/>
                </a:solidFill>
                <a:latin typeface="+mn-lt"/>
                <a:ea typeface="ＭＳ Ｐゴシック"/>
                <a:cs typeface="Arial"/>
              </a:rPr>
              <a:t> did point out that the devil is in the detail, and more work is needed particularly on how best to implement the system and use the data effectively.  </a:t>
            </a:r>
            <a:endParaRPr lang="en-GB" sz="2200">
              <a:solidFill>
                <a:schemeClr val="accent6"/>
              </a:solidFill>
              <a:latin typeface="+mn-lt"/>
            </a:endParaRPr>
          </a:p>
        </p:txBody>
      </p:sp>
      <p:sp>
        <p:nvSpPr>
          <p:cNvPr id="4" name="Rectangle 3">
            <a:extLst>
              <a:ext uri="{FF2B5EF4-FFF2-40B4-BE49-F238E27FC236}">
                <a16:creationId xmlns:a16="http://schemas.microsoft.com/office/drawing/2014/main" id="{DA7925AC-D638-7D4D-57B3-9596E7B4DB51}"/>
              </a:ext>
            </a:extLst>
          </p:cNvPr>
          <p:cNvSpPr/>
          <p:nvPr/>
        </p:nvSpPr>
        <p:spPr>
          <a:xfrm>
            <a:off x="498952" y="338783"/>
            <a:ext cx="8244546" cy="500400"/>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Evaluation findings- the focus of the 2023 AER</a:t>
            </a:r>
          </a:p>
        </p:txBody>
      </p:sp>
      <p:sp>
        <p:nvSpPr>
          <p:cNvPr id="6" name="Rectangle 5">
            <a:extLst>
              <a:ext uri="{FF2B5EF4-FFF2-40B4-BE49-F238E27FC236}">
                <a16:creationId xmlns:a16="http://schemas.microsoft.com/office/drawing/2014/main" id="{191E1C32-4FD6-C7E4-7A78-7EEE6F107ADC}"/>
              </a:ext>
            </a:extLst>
          </p:cNvPr>
          <p:cNvSpPr/>
          <p:nvPr/>
        </p:nvSpPr>
        <p:spPr>
          <a:xfrm>
            <a:off x="-1561" y="338783"/>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4</a:t>
            </a:r>
          </a:p>
        </p:txBody>
      </p:sp>
    </p:spTree>
    <p:extLst>
      <p:ext uri="{BB962C8B-B14F-4D97-AF65-F5344CB8AC3E}">
        <p14:creationId xmlns:p14="http://schemas.microsoft.com/office/powerpoint/2010/main" val="14865884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4"/>
          <p:cNvSpPr>
            <a:spLocks noGrp="1"/>
          </p:cNvSpPr>
          <p:nvPr>
            <p:ph type="title"/>
          </p:nvPr>
        </p:nvSpPr>
        <p:spPr>
          <a:xfrm>
            <a:off x="718359" y="1065280"/>
            <a:ext cx="10928208" cy="3662664"/>
          </a:xfrm>
        </p:spPr>
        <p:txBody>
          <a:bodyPr>
            <a:noAutofit/>
          </a:bodyPr>
          <a:lstStyle/>
          <a:p>
            <a:pPr>
              <a:spcAft>
                <a:spcPts val="600"/>
              </a:spcAft>
            </a:pPr>
            <a:br>
              <a:rPr lang="en-US" sz="4000" b="1"/>
            </a:br>
            <a:r>
              <a:rPr lang="en-US" b="1">
                <a:solidFill>
                  <a:schemeClr val="bg1"/>
                </a:solidFill>
                <a:latin typeface="Bodoni MT"/>
                <a:ea typeface="ＭＳ Ｐゴシック"/>
              </a:rPr>
              <a:t>ECG 2024 Spring Meeting</a:t>
            </a:r>
            <a:br>
              <a:rPr lang="en-US" sz="2400" b="1"/>
            </a:br>
            <a:br>
              <a:rPr lang="en-US" sz="2400" b="1"/>
            </a:br>
            <a:endParaRPr lang="en-US" sz="2800">
              <a:solidFill>
                <a:schemeClr val="bg1"/>
              </a:solidFill>
            </a:endParaRPr>
          </a:p>
        </p:txBody>
      </p:sp>
    </p:spTree>
    <p:extLst>
      <p:ext uri="{BB962C8B-B14F-4D97-AF65-F5344CB8AC3E}">
        <p14:creationId xmlns:p14="http://schemas.microsoft.com/office/powerpoint/2010/main" val="262374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BEF92-0051-2019-12BC-8C906A681F69}"/>
              </a:ext>
            </a:extLst>
          </p:cNvPr>
          <p:cNvSpPr>
            <a:spLocks noGrp="1"/>
          </p:cNvSpPr>
          <p:nvPr>
            <p:ph type="title"/>
          </p:nvPr>
        </p:nvSpPr>
        <p:spPr/>
        <p:txBody>
          <a:bodyPr/>
          <a:lstStyle/>
          <a:p>
            <a:r>
              <a:rPr lang="en-GB"/>
              <a:t>Table of Contents</a:t>
            </a:r>
          </a:p>
        </p:txBody>
      </p:sp>
      <p:sp>
        <p:nvSpPr>
          <p:cNvPr id="3" name="Slide Number Placeholder 2">
            <a:extLst>
              <a:ext uri="{FF2B5EF4-FFF2-40B4-BE49-F238E27FC236}">
                <a16:creationId xmlns:a16="http://schemas.microsoft.com/office/drawing/2014/main" id="{8A727C2E-E62A-E948-81A1-FB464A28981E}"/>
              </a:ext>
            </a:extLst>
          </p:cNvPr>
          <p:cNvSpPr>
            <a:spLocks noGrp="1"/>
          </p:cNvSpPr>
          <p:nvPr>
            <p:ph type="sldNum" sz="quarter" idx="4"/>
          </p:nvPr>
        </p:nvSpPr>
        <p:spPr/>
        <p:txBody>
          <a:bodyPr/>
          <a:lstStyle/>
          <a:p>
            <a:fld id="{71F9F866-B438-9445-8D9F-1F8FF6608833}" type="slidenum">
              <a:rPr lang="en-GB" smtClean="0"/>
              <a:pPr/>
              <a:t>2</a:t>
            </a:fld>
            <a:endParaRPr lang="en-GB"/>
          </a:p>
        </p:txBody>
      </p:sp>
      <p:sp>
        <p:nvSpPr>
          <p:cNvPr id="436" name="TextBox 435">
            <a:extLst>
              <a:ext uri="{FF2B5EF4-FFF2-40B4-BE49-F238E27FC236}">
                <a16:creationId xmlns:a16="http://schemas.microsoft.com/office/drawing/2014/main" id="{5D279511-79D7-17C9-54EC-6B408285ACDC}"/>
              </a:ext>
            </a:extLst>
          </p:cNvPr>
          <p:cNvSpPr txBox="1"/>
          <p:nvPr/>
        </p:nvSpPr>
        <p:spPr>
          <a:xfrm>
            <a:off x="1588167" y="1272067"/>
            <a:ext cx="9451255" cy="523220"/>
          </a:xfrm>
          <a:prstGeom prst="rect">
            <a:avLst/>
          </a:prstGeom>
          <a:noFill/>
        </p:spPr>
        <p:txBody>
          <a:bodyPr wrap="square" rtlCol="0">
            <a:spAutoFit/>
          </a:bodyPr>
          <a:lstStyle/>
          <a:p>
            <a:pPr algn="just">
              <a:spcBef>
                <a:spcPts val="600"/>
              </a:spcBef>
              <a:spcAft>
                <a:spcPts val="2400"/>
              </a:spcAft>
            </a:pPr>
            <a:r>
              <a:rPr lang="en-GB" sz="2800">
                <a:solidFill>
                  <a:schemeClr val="accent6"/>
                </a:solidFill>
                <a:latin typeface="+mn-lt"/>
              </a:rPr>
              <a:t>Context - Are IFI Climate Finance Leaders on paper?</a:t>
            </a:r>
          </a:p>
        </p:txBody>
      </p:sp>
      <p:sp>
        <p:nvSpPr>
          <p:cNvPr id="437" name="Rectangle 436">
            <a:extLst>
              <a:ext uri="{FF2B5EF4-FFF2-40B4-BE49-F238E27FC236}">
                <a16:creationId xmlns:a16="http://schemas.microsoft.com/office/drawing/2014/main" id="{FDA983C0-0A13-3775-6519-20442A631EE8}"/>
              </a:ext>
            </a:extLst>
          </p:cNvPr>
          <p:cNvSpPr/>
          <p:nvPr/>
        </p:nvSpPr>
        <p:spPr>
          <a:xfrm>
            <a:off x="960967" y="1302671"/>
            <a:ext cx="500513" cy="46201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1</a:t>
            </a:r>
          </a:p>
        </p:txBody>
      </p:sp>
      <p:sp>
        <p:nvSpPr>
          <p:cNvPr id="438" name="TextBox 437">
            <a:extLst>
              <a:ext uri="{FF2B5EF4-FFF2-40B4-BE49-F238E27FC236}">
                <a16:creationId xmlns:a16="http://schemas.microsoft.com/office/drawing/2014/main" id="{9DCA8345-E839-4B49-4808-BB539F28EFA5}"/>
              </a:ext>
            </a:extLst>
          </p:cNvPr>
          <p:cNvSpPr txBox="1"/>
          <p:nvPr/>
        </p:nvSpPr>
        <p:spPr>
          <a:xfrm>
            <a:off x="1605813" y="2069360"/>
            <a:ext cx="9451255" cy="523220"/>
          </a:xfrm>
          <a:prstGeom prst="rect">
            <a:avLst/>
          </a:prstGeom>
          <a:noFill/>
        </p:spPr>
        <p:txBody>
          <a:bodyPr wrap="square" rtlCol="0">
            <a:spAutoFit/>
          </a:bodyPr>
          <a:lstStyle/>
          <a:p>
            <a:pPr algn="just">
              <a:spcBef>
                <a:spcPts val="600"/>
              </a:spcBef>
              <a:spcAft>
                <a:spcPts val="2400"/>
              </a:spcAft>
            </a:pPr>
            <a:r>
              <a:rPr lang="en-GB" sz="2800">
                <a:solidFill>
                  <a:schemeClr val="accent6"/>
                </a:solidFill>
                <a:latin typeface="+mn-lt"/>
              </a:rPr>
              <a:t>Evaluation lens: Resolving the mystery</a:t>
            </a:r>
          </a:p>
        </p:txBody>
      </p:sp>
      <p:sp>
        <p:nvSpPr>
          <p:cNvPr id="439" name="Rectangle 438">
            <a:extLst>
              <a:ext uri="{FF2B5EF4-FFF2-40B4-BE49-F238E27FC236}">
                <a16:creationId xmlns:a16="http://schemas.microsoft.com/office/drawing/2014/main" id="{71441D05-C71B-1C0A-EA1E-FE3055609712}"/>
              </a:ext>
            </a:extLst>
          </p:cNvPr>
          <p:cNvSpPr/>
          <p:nvPr/>
        </p:nvSpPr>
        <p:spPr>
          <a:xfrm>
            <a:off x="978613" y="2099964"/>
            <a:ext cx="500513" cy="46201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2</a:t>
            </a:r>
          </a:p>
        </p:txBody>
      </p:sp>
      <p:sp>
        <p:nvSpPr>
          <p:cNvPr id="440" name="TextBox 439">
            <a:extLst>
              <a:ext uri="{FF2B5EF4-FFF2-40B4-BE49-F238E27FC236}">
                <a16:creationId xmlns:a16="http://schemas.microsoft.com/office/drawing/2014/main" id="{008DA4CC-1340-E63E-C098-2DD280543A76}"/>
              </a:ext>
            </a:extLst>
          </p:cNvPr>
          <p:cNvSpPr txBox="1"/>
          <p:nvPr/>
        </p:nvSpPr>
        <p:spPr>
          <a:xfrm>
            <a:off x="1604208" y="2895530"/>
            <a:ext cx="9451255" cy="523220"/>
          </a:xfrm>
          <a:prstGeom prst="rect">
            <a:avLst/>
          </a:prstGeom>
          <a:noFill/>
        </p:spPr>
        <p:txBody>
          <a:bodyPr wrap="square" rtlCol="0">
            <a:spAutoFit/>
          </a:bodyPr>
          <a:lstStyle/>
          <a:p>
            <a:pPr algn="just">
              <a:spcBef>
                <a:spcPts val="600"/>
              </a:spcBef>
              <a:spcAft>
                <a:spcPts val="2400"/>
              </a:spcAft>
            </a:pPr>
            <a:r>
              <a:rPr lang="en-GB" sz="2800" err="1">
                <a:solidFill>
                  <a:schemeClr val="accent6"/>
                </a:solidFill>
                <a:latin typeface="+mn-lt"/>
              </a:rPr>
              <a:t>IEvD</a:t>
            </a:r>
            <a:r>
              <a:rPr lang="en-GB" sz="2800">
                <a:solidFill>
                  <a:schemeClr val="accent6"/>
                </a:solidFill>
                <a:latin typeface="+mn-lt"/>
              </a:rPr>
              <a:t> approach to evaluate the EBRD green agenda</a:t>
            </a:r>
          </a:p>
        </p:txBody>
      </p:sp>
      <p:sp>
        <p:nvSpPr>
          <p:cNvPr id="441" name="Rectangle 440">
            <a:extLst>
              <a:ext uri="{FF2B5EF4-FFF2-40B4-BE49-F238E27FC236}">
                <a16:creationId xmlns:a16="http://schemas.microsoft.com/office/drawing/2014/main" id="{0C67DFFE-6C2B-09FF-B165-58D643C96E8E}"/>
              </a:ext>
            </a:extLst>
          </p:cNvPr>
          <p:cNvSpPr/>
          <p:nvPr/>
        </p:nvSpPr>
        <p:spPr>
          <a:xfrm>
            <a:off x="977008" y="2926134"/>
            <a:ext cx="500513" cy="46201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3</a:t>
            </a:r>
          </a:p>
        </p:txBody>
      </p:sp>
      <p:sp>
        <p:nvSpPr>
          <p:cNvPr id="444" name="TextBox 443">
            <a:extLst>
              <a:ext uri="{FF2B5EF4-FFF2-40B4-BE49-F238E27FC236}">
                <a16:creationId xmlns:a16="http://schemas.microsoft.com/office/drawing/2014/main" id="{118C7E1C-2FCF-76A3-6989-4E755050626E}"/>
              </a:ext>
            </a:extLst>
          </p:cNvPr>
          <p:cNvSpPr txBox="1"/>
          <p:nvPr/>
        </p:nvSpPr>
        <p:spPr>
          <a:xfrm>
            <a:off x="1621854" y="3731325"/>
            <a:ext cx="9451255" cy="523220"/>
          </a:xfrm>
          <a:prstGeom prst="rect">
            <a:avLst/>
          </a:prstGeom>
          <a:noFill/>
        </p:spPr>
        <p:txBody>
          <a:bodyPr wrap="square" rtlCol="0">
            <a:spAutoFit/>
          </a:bodyPr>
          <a:lstStyle/>
          <a:p>
            <a:pPr algn="just">
              <a:spcBef>
                <a:spcPts val="600"/>
              </a:spcBef>
              <a:spcAft>
                <a:spcPts val="2400"/>
              </a:spcAft>
            </a:pPr>
            <a:r>
              <a:rPr lang="en-GB" sz="2800">
                <a:solidFill>
                  <a:schemeClr val="accent6"/>
                </a:solidFill>
                <a:latin typeface="+mn-lt"/>
              </a:rPr>
              <a:t>Key Evaluation findings for discussion</a:t>
            </a:r>
          </a:p>
        </p:txBody>
      </p:sp>
      <p:sp>
        <p:nvSpPr>
          <p:cNvPr id="445" name="Rectangle 444">
            <a:extLst>
              <a:ext uri="{FF2B5EF4-FFF2-40B4-BE49-F238E27FC236}">
                <a16:creationId xmlns:a16="http://schemas.microsoft.com/office/drawing/2014/main" id="{D46FED17-9B2C-05F6-05E1-99D905527BE9}"/>
              </a:ext>
            </a:extLst>
          </p:cNvPr>
          <p:cNvSpPr/>
          <p:nvPr/>
        </p:nvSpPr>
        <p:spPr>
          <a:xfrm>
            <a:off x="994654" y="3761929"/>
            <a:ext cx="500513" cy="46201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4</a:t>
            </a:r>
          </a:p>
        </p:txBody>
      </p:sp>
    </p:spTree>
    <p:extLst>
      <p:ext uri="{BB962C8B-B14F-4D97-AF65-F5344CB8AC3E}">
        <p14:creationId xmlns:p14="http://schemas.microsoft.com/office/powerpoint/2010/main" val="20691437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3</a:t>
            </a:fld>
            <a:endParaRPr lang="en-GB"/>
          </a:p>
        </p:txBody>
      </p:sp>
      <p:graphicFrame>
        <p:nvGraphicFramePr>
          <p:cNvPr id="6" name="Diagram 5">
            <a:extLst>
              <a:ext uri="{FF2B5EF4-FFF2-40B4-BE49-F238E27FC236}">
                <a16:creationId xmlns:a16="http://schemas.microsoft.com/office/drawing/2014/main" id="{F2DCBDC5-839A-F69B-2922-8A5D0CF05207}"/>
              </a:ext>
            </a:extLst>
          </p:cNvPr>
          <p:cNvGraphicFramePr/>
          <p:nvPr>
            <p:extLst>
              <p:ext uri="{D42A27DB-BD31-4B8C-83A1-F6EECF244321}">
                <p14:modId xmlns:p14="http://schemas.microsoft.com/office/powerpoint/2010/main" val="1904808394"/>
              </p:ext>
            </p:extLst>
          </p:nvPr>
        </p:nvGraphicFramePr>
        <p:xfrm>
          <a:off x="1701800" y="1261533"/>
          <a:ext cx="8128000" cy="4334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a:extLst>
              <a:ext uri="{FF2B5EF4-FFF2-40B4-BE49-F238E27FC236}">
                <a16:creationId xmlns:a16="http://schemas.microsoft.com/office/drawing/2014/main" id="{E62954E6-85E9-EEA3-0BA9-EECF7C9236C4}"/>
              </a:ext>
            </a:extLst>
          </p:cNvPr>
          <p:cNvSpPr/>
          <p:nvPr/>
        </p:nvSpPr>
        <p:spPr>
          <a:xfrm>
            <a:off x="498952" y="340629"/>
            <a:ext cx="8244546" cy="498598"/>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What does the climate solution touch on?</a:t>
            </a:r>
          </a:p>
        </p:txBody>
      </p:sp>
      <p:sp>
        <p:nvSpPr>
          <p:cNvPr id="9" name="TextBox 8">
            <a:extLst>
              <a:ext uri="{FF2B5EF4-FFF2-40B4-BE49-F238E27FC236}">
                <a16:creationId xmlns:a16="http://schemas.microsoft.com/office/drawing/2014/main" id="{5EEB5F21-8284-68DD-0FA4-DE594879430A}"/>
              </a:ext>
            </a:extLst>
          </p:cNvPr>
          <p:cNvSpPr txBox="1"/>
          <p:nvPr/>
        </p:nvSpPr>
        <p:spPr>
          <a:xfrm>
            <a:off x="352315" y="5674414"/>
            <a:ext cx="11047193" cy="769441"/>
          </a:xfrm>
          <a:prstGeom prst="rect">
            <a:avLst/>
          </a:prstGeom>
          <a:noFill/>
        </p:spPr>
        <p:txBody>
          <a:bodyPr wrap="square" rtlCol="0">
            <a:spAutoFit/>
          </a:bodyPr>
          <a:lstStyle/>
          <a:p>
            <a:pPr algn="ctr"/>
            <a:r>
              <a:rPr lang="en-GB" sz="2200" u="sng">
                <a:solidFill>
                  <a:schemeClr val="accent4">
                    <a:lumMod val="50000"/>
                  </a:schemeClr>
                </a:solidFill>
              </a:rPr>
              <a:t>IPCC 2022: The rate of anthropogenic environmental damage is increasing across the planet faster than previously thought.</a:t>
            </a:r>
          </a:p>
        </p:txBody>
      </p:sp>
      <p:sp>
        <p:nvSpPr>
          <p:cNvPr id="2" name="Rectangle 1">
            <a:extLst>
              <a:ext uri="{FF2B5EF4-FFF2-40B4-BE49-F238E27FC236}">
                <a16:creationId xmlns:a16="http://schemas.microsoft.com/office/drawing/2014/main" id="{047F86FD-91CF-C44C-1738-896FDE775A78}"/>
              </a:ext>
            </a:extLst>
          </p:cNvPr>
          <p:cNvSpPr/>
          <p:nvPr/>
        </p:nvSpPr>
        <p:spPr>
          <a:xfrm>
            <a:off x="-1561" y="338827"/>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1</a:t>
            </a:r>
          </a:p>
        </p:txBody>
      </p:sp>
    </p:spTree>
    <p:extLst>
      <p:ext uri="{BB962C8B-B14F-4D97-AF65-F5344CB8AC3E}">
        <p14:creationId xmlns:p14="http://schemas.microsoft.com/office/powerpoint/2010/main" val="3746900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4</a:t>
            </a:fld>
            <a:endParaRPr lang="en-GB"/>
          </a:p>
        </p:txBody>
      </p:sp>
      <p:sp>
        <p:nvSpPr>
          <p:cNvPr id="5" name="Rectangle 4">
            <a:extLst>
              <a:ext uri="{FF2B5EF4-FFF2-40B4-BE49-F238E27FC236}">
                <a16:creationId xmlns:a16="http://schemas.microsoft.com/office/drawing/2014/main" id="{92EB9130-CA3A-D84F-8736-1E1C7770BFBE}"/>
              </a:ext>
            </a:extLst>
          </p:cNvPr>
          <p:cNvSpPr/>
          <p:nvPr/>
        </p:nvSpPr>
        <p:spPr>
          <a:xfrm>
            <a:off x="501650" y="338827"/>
            <a:ext cx="8384118" cy="500400"/>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Are IFI Climate Finance Leaders on paper?</a:t>
            </a:r>
          </a:p>
        </p:txBody>
      </p:sp>
      <p:graphicFrame>
        <p:nvGraphicFramePr>
          <p:cNvPr id="2" name="Chart 1">
            <a:extLst>
              <a:ext uri="{FF2B5EF4-FFF2-40B4-BE49-F238E27FC236}">
                <a16:creationId xmlns:a16="http://schemas.microsoft.com/office/drawing/2014/main" id="{8F518BB5-E67F-45A9-AAE9-1DE9E93075DF}"/>
              </a:ext>
            </a:extLst>
          </p:cNvPr>
          <p:cNvGraphicFramePr>
            <a:graphicFrameLocks noChangeAspect="1"/>
          </p:cNvGraphicFramePr>
          <p:nvPr>
            <p:extLst>
              <p:ext uri="{D42A27DB-BD31-4B8C-83A1-F6EECF244321}">
                <p14:modId xmlns:p14="http://schemas.microsoft.com/office/powerpoint/2010/main" val="3185550677"/>
              </p:ext>
            </p:extLst>
          </p:nvPr>
        </p:nvGraphicFramePr>
        <p:xfrm>
          <a:off x="2238375" y="1130273"/>
          <a:ext cx="7715250" cy="462915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76B66974-A11F-B855-7B54-5CFD0DC3985E}"/>
              </a:ext>
            </a:extLst>
          </p:cNvPr>
          <p:cNvSpPr txBox="1"/>
          <p:nvPr/>
        </p:nvSpPr>
        <p:spPr>
          <a:xfrm>
            <a:off x="1281113" y="5831707"/>
            <a:ext cx="9629775" cy="646331"/>
          </a:xfrm>
          <a:prstGeom prst="rect">
            <a:avLst/>
          </a:prstGeom>
          <a:noFill/>
        </p:spPr>
        <p:txBody>
          <a:bodyPr wrap="square" rtlCol="0">
            <a:spAutoFit/>
          </a:bodyPr>
          <a:lstStyle/>
          <a:p>
            <a:pPr algn="l"/>
            <a:r>
              <a:rPr lang="en-GB" sz="1800">
                <a:solidFill>
                  <a:schemeClr val="accent6"/>
                </a:solidFill>
                <a:latin typeface="+mn-lt"/>
              </a:rPr>
              <a:t>MDB’s climate finance commitments increased by 250 per cent between 2016 and 2022, from USD 25 billion to USD 62 billion.</a:t>
            </a:r>
          </a:p>
        </p:txBody>
      </p:sp>
      <p:sp>
        <p:nvSpPr>
          <p:cNvPr id="6" name="Rectangle 5">
            <a:extLst>
              <a:ext uri="{FF2B5EF4-FFF2-40B4-BE49-F238E27FC236}">
                <a16:creationId xmlns:a16="http://schemas.microsoft.com/office/drawing/2014/main" id="{E4CF7F5C-E248-7502-CFAE-DBFC0B0769B4}"/>
              </a:ext>
            </a:extLst>
          </p:cNvPr>
          <p:cNvSpPr/>
          <p:nvPr/>
        </p:nvSpPr>
        <p:spPr>
          <a:xfrm>
            <a:off x="-1561" y="338827"/>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1</a:t>
            </a:r>
          </a:p>
        </p:txBody>
      </p:sp>
    </p:spTree>
    <p:extLst>
      <p:ext uri="{BB962C8B-B14F-4D97-AF65-F5344CB8AC3E}">
        <p14:creationId xmlns:p14="http://schemas.microsoft.com/office/powerpoint/2010/main" val="2083635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5</a:t>
            </a:fld>
            <a:endParaRPr lang="en-GB"/>
          </a:p>
        </p:txBody>
      </p:sp>
      <p:sp>
        <p:nvSpPr>
          <p:cNvPr id="21" name="Rectangle 20">
            <a:extLst>
              <a:ext uri="{FF2B5EF4-FFF2-40B4-BE49-F238E27FC236}">
                <a16:creationId xmlns:a16="http://schemas.microsoft.com/office/drawing/2014/main" id="{92EB9130-CA3A-D84F-8736-1E1C7770BFBE}"/>
              </a:ext>
            </a:extLst>
          </p:cNvPr>
          <p:cNvSpPr/>
          <p:nvPr/>
        </p:nvSpPr>
        <p:spPr>
          <a:xfrm>
            <a:off x="498952" y="338783"/>
            <a:ext cx="7310919" cy="500400"/>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Increasing share of commitments in operations </a:t>
            </a:r>
          </a:p>
        </p:txBody>
      </p:sp>
      <p:graphicFrame>
        <p:nvGraphicFramePr>
          <p:cNvPr id="5" name="Chart 4">
            <a:extLst>
              <a:ext uri="{FF2B5EF4-FFF2-40B4-BE49-F238E27FC236}">
                <a16:creationId xmlns:a16="http://schemas.microsoft.com/office/drawing/2014/main" id="{E8DCFFBC-3FDF-DCED-D9E3-0C4D1368651B}"/>
              </a:ext>
            </a:extLst>
          </p:cNvPr>
          <p:cNvGraphicFramePr>
            <a:graphicFrameLocks noChangeAspect="1"/>
          </p:cNvGraphicFramePr>
          <p:nvPr/>
        </p:nvGraphicFramePr>
        <p:xfrm>
          <a:off x="2238000" y="884647"/>
          <a:ext cx="7716000" cy="46296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913999B2-F9D6-F960-8F2D-EB85D4F7D43C}"/>
              </a:ext>
            </a:extLst>
          </p:cNvPr>
          <p:cNvSpPr txBox="1"/>
          <p:nvPr/>
        </p:nvSpPr>
        <p:spPr>
          <a:xfrm>
            <a:off x="1281113" y="5600700"/>
            <a:ext cx="9629775" cy="646331"/>
          </a:xfrm>
          <a:prstGeom prst="rect">
            <a:avLst/>
          </a:prstGeom>
          <a:noFill/>
        </p:spPr>
        <p:txBody>
          <a:bodyPr wrap="square" rtlCol="0">
            <a:spAutoFit/>
          </a:bodyPr>
          <a:lstStyle/>
          <a:p>
            <a:pPr algn="l"/>
            <a:r>
              <a:rPr lang="en-GB" sz="1800">
                <a:solidFill>
                  <a:schemeClr val="accent6"/>
                </a:solidFill>
                <a:latin typeface="+mn-lt"/>
              </a:rPr>
              <a:t>All MDBs reporting under the joint climate finance tracking methodology increased the share of climate commitments in operations approved/signed.</a:t>
            </a:r>
          </a:p>
        </p:txBody>
      </p:sp>
      <p:sp>
        <p:nvSpPr>
          <p:cNvPr id="4" name="Rectangle 3">
            <a:extLst>
              <a:ext uri="{FF2B5EF4-FFF2-40B4-BE49-F238E27FC236}">
                <a16:creationId xmlns:a16="http://schemas.microsoft.com/office/drawing/2014/main" id="{5E016981-8AAB-A3AF-4365-707D0910E0EE}"/>
              </a:ext>
            </a:extLst>
          </p:cNvPr>
          <p:cNvSpPr/>
          <p:nvPr/>
        </p:nvSpPr>
        <p:spPr>
          <a:xfrm>
            <a:off x="-1561" y="338827"/>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1</a:t>
            </a:r>
          </a:p>
        </p:txBody>
      </p:sp>
    </p:spTree>
    <p:extLst>
      <p:ext uri="{BB962C8B-B14F-4D97-AF65-F5344CB8AC3E}">
        <p14:creationId xmlns:p14="http://schemas.microsoft.com/office/powerpoint/2010/main" val="3317485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6</a:t>
            </a:fld>
            <a:endParaRPr lang="en-GB"/>
          </a:p>
        </p:txBody>
      </p:sp>
      <p:sp>
        <p:nvSpPr>
          <p:cNvPr id="5" name="Rectangle 4">
            <a:extLst>
              <a:ext uri="{FF2B5EF4-FFF2-40B4-BE49-F238E27FC236}">
                <a16:creationId xmlns:a16="http://schemas.microsoft.com/office/drawing/2014/main" id="{92EB9130-CA3A-D84F-8736-1E1C7770BFBE}"/>
              </a:ext>
            </a:extLst>
          </p:cNvPr>
          <p:cNvSpPr/>
          <p:nvPr/>
        </p:nvSpPr>
        <p:spPr>
          <a:xfrm>
            <a:off x="501650" y="338783"/>
            <a:ext cx="7310919" cy="498598"/>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How has this been possible?</a:t>
            </a:r>
          </a:p>
        </p:txBody>
      </p:sp>
      <p:sp>
        <p:nvSpPr>
          <p:cNvPr id="6" name="TextBox 5"/>
          <p:cNvSpPr txBox="1"/>
          <p:nvPr/>
        </p:nvSpPr>
        <p:spPr>
          <a:xfrm>
            <a:off x="854885" y="1272067"/>
            <a:ext cx="11142274" cy="2693045"/>
          </a:xfrm>
          <a:prstGeom prst="rect">
            <a:avLst/>
          </a:prstGeom>
          <a:noFill/>
        </p:spPr>
        <p:txBody>
          <a:bodyPr wrap="square" rtlCol="0">
            <a:spAutoFit/>
          </a:bodyPr>
          <a:lstStyle/>
          <a:p>
            <a:pPr algn="just">
              <a:spcAft>
                <a:spcPts val="600"/>
              </a:spcAft>
            </a:pPr>
            <a:r>
              <a:rPr lang="en-GB" sz="2400">
                <a:solidFill>
                  <a:schemeClr val="accent6"/>
                </a:solidFill>
                <a:latin typeface="+mn-lt"/>
              </a:rPr>
              <a:t>MDBs are slow-moving institutions:</a:t>
            </a:r>
          </a:p>
          <a:p>
            <a:pPr marL="342900" indent="-342900" algn="just">
              <a:spcAft>
                <a:spcPts val="600"/>
              </a:spcAft>
              <a:buClr>
                <a:srgbClr val="0079C1"/>
              </a:buClr>
              <a:buSzPct val="75000"/>
              <a:buFont typeface="Franklin Gothic Book" panose="020B0503020102020204" pitchFamily="34" charset="0"/>
              <a:buChar char="►"/>
            </a:pPr>
            <a:r>
              <a:rPr lang="en-GB" sz="2400">
                <a:solidFill>
                  <a:schemeClr val="accent6"/>
                </a:solidFill>
                <a:latin typeface="+mn-lt"/>
              </a:rPr>
              <a:t>Bureaucracy - complex decision-making processes</a:t>
            </a:r>
          </a:p>
          <a:p>
            <a:pPr marL="342900" indent="-342900" algn="just">
              <a:spcAft>
                <a:spcPts val="600"/>
              </a:spcAft>
              <a:buClr>
                <a:srgbClr val="0079C1"/>
              </a:buClr>
              <a:buSzPct val="75000"/>
              <a:buFont typeface="Franklin Gothic Book" panose="020B0503020102020204" pitchFamily="34" charset="0"/>
              <a:buChar char="►"/>
            </a:pPr>
            <a:r>
              <a:rPr lang="en-GB" sz="2400">
                <a:solidFill>
                  <a:schemeClr val="accent6"/>
                </a:solidFill>
                <a:latin typeface="+mn-lt"/>
              </a:rPr>
              <a:t>Rigorous safeguarding policies - much needed but cause delays</a:t>
            </a:r>
          </a:p>
          <a:p>
            <a:pPr marL="342900" indent="-342900" algn="just">
              <a:spcAft>
                <a:spcPts val="600"/>
              </a:spcAft>
              <a:buClr>
                <a:srgbClr val="0079C1"/>
              </a:buClr>
              <a:buSzPct val="75000"/>
              <a:buFont typeface="Franklin Gothic Book" panose="020B0503020102020204" pitchFamily="34" charset="0"/>
              <a:buChar char="►"/>
            </a:pPr>
            <a:r>
              <a:rPr lang="en-GB" sz="2400">
                <a:solidFill>
                  <a:schemeClr val="accent6"/>
                </a:solidFill>
                <a:latin typeface="+mn-lt"/>
              </a:rPr>
              <a:t>Technical requirements - lengthy planning processes</a:t>
            </a:r>
          </a:p>
          <a:p>
            <a:pPr marL="342900" indent="-342900" algn="just">
              <a:spcAft>
                <a:spcPts val="600"/>
              </a:spcAft>
              <a:buClr>
                <a:srgbClr val="0079C1"/>
              </a:buClr>
              <a:buSzPct val="75000"/>
              <a:buFont typeface="Franklin Gothic Book" panose="020B0503020102020204" pitchFamily="34" charset="0"/>
              <a:buChar char="►"/>
            </a:pPr>
            <a:r>
              <a:rPr lang="en-GB" sz="2400">
                <a:solidFill>
                  <a:schemeClr val="accent6"/>
                </a:solidFill>
                <a:latin typeface="+mn-lt"/>
              </a:rPr>
              <a:t>Politics - competing interests among member countries</a:t>
            </a:r>
          </a:p>
          <a:p>
            <a:pPr marL="342900" indent="-342900" algn="just">
              <a:spcAft>
                <a:spcPts val="600"/>
              </a:spcAft>
              <a:buClr>
                <a:srgbClr val="0079C1"/>
              </a:buClr>
              <a:buSzPct val="75000"/>
              <a:buFont typeface="Franklin Gothic Book" panose="020B0503020102020204" pitchFamily="34" charset="0"/>
              <a:buChar char="►"/>
            </a:pPr>
            <a:r>
              <a:rPr lang="en-GB" sz="2400">
                <a:solidFill>
                  <a:schemeClr val="accent6"/>
                </a:solidFill>
                <a:latin typeface="+mn-lt"/>
              </a:rPr>
              <a:t>Capacity constraints - human resources, expertise, and funding</a:t>
            </a:r>
          </a:p>
        </p:txBody>
      </p:sp>
      <p:sp>
        <p:nvSpPr>
          <p:cNvPr id="2" name="TextBox 1">
            <a:extLst>
              <a:ext uri="{FF2B5EF4-FFF2-40B4-BE49-F238E27FC236}">
                <a16:creationId xmlns:a16="http://schemas.microsoft.com/office/drawing/2014/main" id="{E4B58470-30D8-323E-BA49-59C1071B0080}"/>
              </a:ext>
            </a:extLst>
          </p:cNvPr>
          <p:cNvSpPr txBox="1"/>
          <p:nvPr/>
        </p:nvSpPr>
        <p:spPr>
          <a:xfrm>
            <a:off x="854885" y="4107080"/>
            <a:ext cx="11142274" cy="830997"/>
          </a:xfrm>
          <a:prstGeom prst="rect">
            <a:avLst/>
          </a:prstGeom>
          <a:noFill/>
        </p:spPr>
        <p:txBody>
          <a:bodyPr wrap="square" rtlCol="0">
            <a:spAutoFit/>
          </a:bodyPr>
          <a:lstStyle/>
          <a:p>
            <a:pPr algn="just">
              <a:spcAft>
                <a:spcPts val="600"/>
              </a:spcAft>
            </a:pPr>
            <a:r>
              <a:rPr lang="en-GB" sz="2400">
                <a:solidFill>
                  <a:schemeClr val="accent6"/>
                </a:solidFill>
                <a:latin typeface="+mn-lt"/>
              </a:rPr>
              <a:t>How do slow-moving institutions manage to triple their climate finance commitments with a period of six years? </a:t>
            </a:r>
          </a:p>
        </p:txBody>
      </p:sp>
      <p:sp>
        <p:nvSpPr>
          <p:cNvPr id="4" name="TextBox 3">
            <a:extLst>
              <a:ext uri="{FF2B5EF4-FFF2-40B4-BE49-F238E27FC236}">
                <a16:creationId xmlns:a16="http://schemas.microsoft.com/office/drawing/2014/main" id="{5941CF9B-F404-3505-074A-38A59192D6A7}"/>
              </a:ext>
            </a:extLst>
          </p:cNvPr>
          <p:cNvSpPr txBox="1"/>
          <p:nvPr/>
        </p:nvSpPr>
        <p:spPr>
          <a:xfrm>
            <a:off x="854885" y="5080045"/>
            <a:ext cx="11142274" cy="830997"/>
          </a:xfrm>
          <a:prstGeom prst="rect">
            <a:avLst/>
          </a:prstGeom>
          <a:noFill/>
        </p:spPr>
        <p:txBody>
          <a:bodyPr wrap="square" rtlCol="0">
            <a:spAutoFit/>
          </a:bodyPr>
          <a:lstStyle/>
          <a:p>
            <a:pPr algn="just">
              <a:spcAft>
                <a:spcPts val="600"/>
              </a:spcAft>
            </a:pPr>
            <a:r>
              <a:rPr lang="en-GB" sz="2400">
                <a:solidFill>
                  <a:schemeClr val="accent6"/>
                </a:solidFill>
                <a:latin typeface="+mn-lt"/>
              </a:rPr>
              <a:t>Why did COP27 call upon MDBs to define a new vision and commensurate operational model to adequately address climate change emergency? </a:t>
            </a:r>
          </a:p>
        </p:txBody>
      </p:sp>
      <p:sp>
        <p:nvSpPr>
          <p:cNvPr id="8" name="Rectangle 7">
            <a:extLst>
              <a:ext uri="{FF2B5EF4-FFF2-40B4-BE49-F238E27FC236}">
                <a16:creationId xmlns:a16="http://schemas.microsoft.com/office/drawing/2014/main" id="{4C9BB347-E3F8-E3BD-7FAA-A5D2B4563DAE}"/>
              </a:ext>
            </a:extLst>
          </p:cNvPr>
          <p:cNvSpPr/>
          <p:nvPr/>
        </p:nvSpPr>
        <p:spPr>
          <a:xfrm>
            <a:off x="-1561" y="338783"/>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2</a:t>
            </a:r>
          </a:p>
        </p:txBody>
      </p:sp>
    </p:spTree>
    <p:extLst>
      <p:ext uri="{BB962C8B-B14F-4D97-AF65-F5344CB8AC3E}">
        <p14:creationId xmlns:p14="http://schemas.microsoft.com/office/powerpoint/2010/main" val="36943232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7</a:t>
            </a:fld>
            <a:endParaRPr lang="en-GB"/>
          </a:p>
        </p:txBody>
      </p:sp>
      <p:sp>
        <p:nvSpPr>
          <p:cNvPr id="5" name="Rectangle 4">
            <a:extLst>
              <a:ext uri="{FF2B5EF4-FFF2-40B4-BE49-F238E27FC236}">
                <a16:creationId xmlns:a16="http://schemas.microsoft.com/office/drawing/2014/main" id="{92EB9130-CA3A-D84F-8736-1E1C7770BFBE}"/>
              </a:ext>
            </a:extLst>
          </p:cNvPr>
          <p:cNvSpPr/>
          <p:nvPr/>
        </p:nvSpPr>
        <p:spPr>
          <a:xfrm>
            <a:off x="501650" y="340585"/>
            <a:ext cx="7310919" cy="498598"/>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Evaluation lens: Resolving the mystery</a:t>
            </a:r>
          </a:p>
        </p:txBody>
      </p:sp>
      <p:sp>
        <p:nvSpPr>
          <p:cNvPr id="2" name="TextBox 1">
            <a:extLst>
              <a:ext uri="{FF2B5EF4-FFF2-40B4-BE49-F238E27FC236}">
                <a16:creationId xmlns:a16="http://schemas.microsoft.com/office/drawing/2014/main" id="{4D992B20-4D3D-42CE-3281-9EF27C949660}"/>
              </a:ext>
            </a:extLst>
          </p:cNvPr>
          <p:cNvSpPr txBox="1"/>
          <p:nvPr/>
        </p:nvSpPr>
        <p:spPr>
          <a:xfrm>
            <a:off x="854885" y="1272067"/>
            <a:ext cx="11142274" cy="1354217"/>
          </a:xfrm>
          <a:prstGeom prst="rect">
            <a:avLst/>
          </a:prstGeom>
          <a:noFill/>
        </p:spPr>
        <p:txBody>
          <a:bodyPr wrap="square" rtlCol="0">
            <a:spAutoFit/>
          </a:bodyPr>
          <a:lstStyle/>
          <a:p>
            <a:pPr algn="just">
              <a:spcAft>
                <a:spcPts val="600"/>
              </a:spcAft>
            </a:pPr>
            <a:r>
              <a:rPr lang="en-GB" sz="2400">
                <a:solidFill>
                  <a:schemeClr val="accent6"/>
                </a:solidFill>
                <a:latin typeface="+mn-lt"/>
              </a:rPr>
              <a:t>Is there a gap between reality and reporting?</a:t>
            </a:r>
          </a:p>
          <a:p>
            <a:pPr algn="just">
              <a:spcAft>
                <a:spcPts val="600"/>
              </a:spcAft>
            </a:pPr>
            <a:r>
              <a:rPr lang="en-GB" sz="2400">
                <a:solidFill>
                  <a:schemeClr val="accent6"/>
                </a:solidFill>
                <a:latin typeface="+mn-lt"/>
              </a:rPr>
              <a:t>Is there a gap between reporting and how it is perceived?</a:t>
            </a:r>
          </a:p>
          <a:p>
            <a:pPr algn="just">
              <a:spcAft>
                <a:spcPts val="600"/>
              </a:spcAft>
            </a:pPr>
            <a:r>
              <a:rPr lang="en-GB" sz="2400">
                <a:solidFill>
                  <a:schemeClr val="accent6"/>
                </a:solidFill>
                <a:latin typeface="+mn-lt"/>
              </a:rPr>
              <a:t>Is </a:t>
            </a:r>
            <a:r>
              <a:rPr lang="en-GB" sz="2400" b="1" i="1">
                <a:solidFill>
                  <a:schemeClr val="accent6"/>
                </a:solidFill>
                <a:latin typeface="+mj-lt"/>
              </a:rPr>
              <a:t>commitment</a:t>
            </a:r>
            <a:r>
              <a:rPr lang="en-GB" sz="2400">
                <a:solidFill>
                  <a:schemeClr val="accent6"/>
                </a:solidFill>
                <a:latin typeface="+mn-lt"/>
              </a:rPr>
              <a:t> SMART enough to capture MDBs’ effort in climate finance?</a:t>
            </a:r>
          </a:p>
        </p:txBody>
      </p:sp>
      <p:sp>
        <p:nvSpPr>
          <p:cNvPr id="4" name="TextBox 3">
            <a:extLst>
              <a:ext uri="{FF2B5EF4-FFF2-40B4-BE49-F238E27FC236}">
                <a16:creationId xmlns:a16="http://schemas.microsoft.com/office/drawing/2014/main" id="{FA49595C-9276-EEF2-0F41-9F8F1B56E848}"/>
              </a:ext>
            </a:extLst>
          </p:cNvPr>
          <p:cNvSpPr txBox="1"/>
          <p:nvPr/>
        </p:nvSpPr>
        <p:spPr>
          <a:xfrm>
            <a:off x="3579223" y="2813990"/>
            <a:ext cx="8417936" cy="2308324"/>
          </a:xfrm>
          <a:prstGeom prst="rect">
            <a:avLst/>
          </a:prstGeom>
          <a:noFill/>
        </p:spPr>
        <p:txBody>
          <a:bodyPr wrap="square" rtlCol="0">
            <a:spAutoFit/>
          </a:bodyPr>
          <a:lstStyle/>
          <a:p>
            <a:pPr algn="just">
              <a:spcAft>
                <a:spcPts val="600"/>
              </a:spcAft>
            </a:pPr>
            <a:r>
              <a:rPr lang="en-GB" sz="2400">
                <a:solidFill>
                  <a:schemeClr val="accent6"/>
                </a:solidFill>
                <a:latin typeface="+mn-lt"/>
              </a:rPr>
              <a:t>“</a:t>
            </a:r>
            <a:r>
              <a:rPr lang="en-GB" sz="2400" i="1">
                <a:solidFill>
                  <a:schemeClr val="accent6"/>
                </a:solidFill>
                <a:latin typeface="+mn-lt"/>
              </a:rPr>
              <a:t>Data reported herein reflect financial commitments at the time of board approval or financial agreement signature and is therefore based on ex-ante estimations. All efforts have been made to prevent double counting. No revisions will be issued in cases where a project’s scope changes later to either increase or decrease climate financing.</a:t>
            </a:r>
            <a:r>
              <a:rPr lang="en-GB" sz="2400">
                <a:solidFill>
                  <a:schemeClr val="accent6"/>
                </a:solidFill>
                <a:latin typeface="+mn-lt"/>
              </a:rPr>
              <a:t>”</a:t>
            </a:r>
          </a:p>
        </p:txBody>
      </p:sp>
      <p:sp>
        <p:nvSpPr>
          <p:cNvPr id="7" name="TextBox 6">
            <a:extLst>
              <a:ext uri="{FF2B5EF4-FFF2-40B4-BE49-F238E27FC236}">
                <a16:creationId xmlns:a16="http://schemas.microsoft.com/office/drawing/2014/main" id="{2B51256F-C0DB-480B-7D46-5279E05809B2}"/>
              </a:ext>
            </a:extLst>
          </p:cNvPr>
          <p:cNvSpPr txBox="1"/>
          <p:nvPr/>
        </p:nvSpPr>
        <p:spPr>
          <a:xfrm>
            <a:off x="3579222" y="5350301"/>
            <a:ext cx="8417937" cy="369332"/>
          </a:xfrm>
          <a:prstGeom prst="rect">
            <a:avLst/>
          </a:prstGeom>
          <a:noFill/>
        </p:spPr>
        <p:txBody>
          <a:bodyPr wrap="square" rtlCol="0">
            <a:spAutoFit/>
          </a:bodyPr>
          <a:lstStyle/>
          <a:p>
            <a:pPr algn="just">
              <a:spcAft>
                <a:spcPts val="600"/>
              </a:spcAft>
            </a:pPr>
            <a:r>
              <a:rPr lang="en-GB" sz="1800">
                <a:solidFill>
                  <a:schemeClr val="accent6"/>
                </a:solidFill>
                <a:latin typeface="+mn-lt"/>
              </a:rPr>
              <a:t>2022 Joint Report on Multilateral Development Banks’ Climate Finance</a:t>
            </a:r>
          </a:p>
        </p:txBody>
      </p:sp>
      <p:sp>
        <p:nvSpPr>
          <p:cNvPr id="8" name="Rectangle 7">
            <a:extLst>
              <a:ext uri="{FF2B5EF4-FFF2-40B4-BE49-F238E27FC236}">
                <a16:creationId xmlns:a16="http://schemas.microsoft.com/office/drawing/2014/main" id="{6096E433-2503-A1CB-2250-492627D4085B}"/>
              </a:ext>
            </a:extLst>
          </p:cNvPr>
          <p:cNvSpPr/>
          <p:nvPr/>
        </p:nvSpPr>
        <p:spPr>
          <a:xfrm>
            <a:off x="-1561" y="338783"/>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2</a:t>
            </a:r>
          </a:p>
        </p:txBody>
      </p:sp>
      <p:pic>
        <p:nvPicPr>
          <p:cNvPr id="10" name="Picture 9">
            <a:extLst>
              <a:ext uri="{FF2B5EF4-FFF2-40B4-BE49-F238E27FC236}">
                <a16:creationId xmlns:a16="http://schemas.microsoft.com/office/drawing/2014/main" id="{90910A71-5CC0-D030-E3A5-DD7D4DA21563}"/>
              </a:ext>
            </a:extLst>
          </p:cNvPr>
          <p:cNvPicPr>
            <a:picLocks noChangeAspect="1"/>
          </p:cNvPicPr>
          <p:nvPr/>
        </p:nvPicPr>
        <p:blipFill>
          <a:blip r:embed="rId3"/>
          <a:stretch>
            <a:fillRect/>
          </a:stretch>
        </p:blipFill>
        <p:spPr>
          <a:xfrm>
            <a:off x="964382" y="2813990"/>
            <a:ext cx="2401118" cy="340940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1007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fld id="{71F9F866-B438-9445-8D9F-1F8FF6608833}" type="slidenum">
              <a:rPr lang="en-GB" smtClean="0"/>
              <a:pPr/>
              <a:t>8</a:t>
            </a:fld>
            <a:endParaRPr lang="en-GB"/>
          </a:p>
        </p:txBody>
      </p:sp>
      <p:sp>
        <p:nvSpPr>
          <p:cNvPr id="7" name="Rectangle 6">
            <a:extLst>
              <a:ext uri="{FF2B5EF4-FFF2-40B4-BE49-F238E27FC236}">
                <a16:creationId xmlns:a16="http://schemas.microsoft.com/office/drawing/2014/main" id="{E62954E6-85E9-EEA3-0BA9-EECF7C9236C4}"/>
              </a:ext>
            </a:extLst>
          </p:cNvPr>
          <p:cNvSpPr/>
          <p:nvPr/>
        </p:nvSpPr>
        <p:spPr>
          <a:xfrm>
            <a:off x="501650" y="338783"/>
            <a:ext cx="8244546" cy="500400"/>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EBRD Context – A climate finance leader on paper? </a:t>
            </a:r>
          </a:p>
        </p:txBody>
      </p:sp>
      <p:sp>
        <p:nvSpPr>
          <p:cNvPr id="2" name="TextBox 1">
            <a:extLst>
              <a:ext uri="{FF2B5EF4-FFF2-40B4-BE49-F238E27FC236}">
                <a16:creationId xmlns:a16="http://schemas.microsoft.com/office/drawing/2014/main" id="{15793967-17D0-DBCF-30EC-4415BB1F6C44}"/>
              </a:ext>
            </a:extLst>
          </p:cNvPr>
          <p:cNvSpPr txBox="1"/>
          <p:nvPr/>
        </p:nvSpPr>
        <p:spPr>
          <a:xfrm>
            <a:off x="352315" y="1209821"/>
            <a:ext cx="11685791" cy="1046440"/>
          </a:xfrm>
          <a:prstGeom prst="rect">
            <a:avLst/>
          </a:prstGeom>
          <a:noFill/>
        </p:spPr>
        <p:txBody>
          <a:bodyPr wrap="square" rtlCol="0">
            <a:spAutoFit/>
          </a:bodyPr>
          <a:lstStyle/>
          <a:p>
            <a:r>
              <a:rPr lang="en-GB" sz="2200">
                <a:solidFill>
                  <a:schemeClr val="accent4">
                    <a:lumMod val="50000"/>
                  </a:schemeClr>
                </a:solidFill>
                <a:latin typeface="+mn-lt"/>
              </a:rPr>
              <a:t>Committed to:</a:t>
            </a:r>
          </a:p>
          <a:p>
            <a:pPr marL="342900" indent="-342900">
              <a:buFont typeface="Arial" panose="020B0604020202020204" pitchFamily="34" charset="0"/>
              <a:buChar char="•"/>
            </a:pPr>
            <a:r>
              <a:rPr lang="en-GB" sz="2000">
                <a:solidFill>
                  <a:schemeClr val="accent4">
                    <a:lumMod val="50000"/>
                  </a:schemeClr>
                </a:solidFill>
                <a:latin typeface="+mn-lt"/>
              </a:rPr>
              <a:t>promote </a:t>
            </a:r>
            <a:r>
              <a:rPr lang="en-GB" sz="2000" i="1">
                <a:solidFill>
                  <a:schemeClr val="accent4">
                    <a:lumMod val="50000"/>
                  </a:schemeClr>
                </a:solidFill>
                <a:latin typeface="+mn-lt"/>
              </a:rPr>
              <a:t>environmentally sound and sustainable development in the full range of its activities</a:t>
            </a:r>
          </a:p>
          <a:p>
            <a:pPr marL="342900" indent="-342900">
              <a:buFont typeface="Arial" panose="020B0604020202020204" pitchFamily="34" charset="0"/>
              <a:buChar char="•"/>
            </a:pPr>
            <a:r>
              <a:rPr lang="en-GB" sz="2000">
                <a:solidFill>
                  <a:schemeClr val="accent4">
                    <a:lumMod val="50000"/>
                  </a:schemeClr>
                </a:solidFill>
                <a:latin typeface="+mn-lt"/>
              </a:rPr>
              <a:t>become </a:t>
            </a:r>
            <a:r>
              <a:rPr lang="en-GB" sz="2000" i="1">
                <a:solidFill>
                  <a:schemeClr val="accent4">
                    <a:lumMod val="50000"/>
                  </a:schemeClr>
                </a:solidFill>
                <a:latin typeface="+mn-lt"/>
              </a:rPr>
              <a:t>a majority green bank by 2025</a:t>
            </a:r>
          </a:p>
        </p:txBody>
      </p:sp>
      <p:sp>
        <p:nvSpPr>
          <p:cNvPr id="4" name="TextBox 3">
            <a:extLst>
              <a:ext uri="{FF2B5EF4-FFF2-40B4-BE49-F238E27FC236}">
                <a16:creationId xmlns:a16="http://schemas.microsoft.com/office/drawing/2014/main" id="{8B8B4E10-58DB-AE40-13D4-D17D3DFFDAEC}"/>
              </a:ext>
            </a:extLst>
          </p:cNvPr>
          <p:cNvSpPr txBox="1"/>
          <p:nvPr/>
        </p:nvSpPr>
        <p:spPr>
          <a:xfrm>
            <a:off x="352314" y="2280706"/>
            <a:ext cx="11685791" cy="430887"/>
          </a:xfrm>
          <a:prstGeom prst="rect">
            <a:avLst/>
          </a:prstGeom>
          <a:noFill/>
        </p:spPr>
        <p:txBody>
          <a:bodyPr wrap="square" rtlCol="0">
            <a:spAutoFit/>
          </a:bodyPr>
          <a:lstStyle/>
          <a:p>
            <a:r>
              <a:rPr lang="en-GB" sz="2200">
                <a:solidFill>
                  <a:schemeClr val="accent4">
                    <a:lumMod val="50000"/>
                  </a:schemeClr>
                </a:solidFill>
                <a:latin typeface="+mn-lt"/>
                <a:cs typeface="Arial" panose="020B0604020202020204" pitchFamily="34" charset="0"/>
              </a:rPr>
              <a:t>EBRD scrutinizes each project with respect to its:</a:t>
            </a:r>
            <a:endParaRPr lang="en-GB" sz="2000" i="1">
              <a:solidFill>
                <a:schemeClr val="accent4">
                  <a:lumMod val="50000"/>
                </a:schemeClr>
              </a:solidFill>
              <a:latin typeface="+mn-lt"/>
              <a:cs typeface="Arial" panose="020B0604020202020204" pitchFamily="34" charset="0"/>
            </a:endParaRPr>
          </a:p>
        </p:txBody>
      </p:sp>
      <p:graphicFrame>
        <p:nvGraphicFramePr>
          <p:cNvPr id="15" name="Table 15">
            <a:extLst>
              <a:ext uri="{FF2B5EF4-FFF2-40B4-BE49-F238E27FC236}">
                <a16:creationId xmlns:a16="http://schemas.microsoft.com/office/drawing/2014/main" id="{FE2AC930-E95A-9D84-3BD6-D70886A15CCE}"/>
              </a:ext>
            </a:extLst>
          </p:cNvPr>
          <p:cNvGraphicFramePr>
            <a:graphicFrameLocks noGrp="1"/>
          </p:cNvGraphicFramePr>
          <p:nvPr>
            <p:extLst>
              <p:ext uri="{D42A27DB-BD31-4B8C-83A1-F6EECF244321}">
                <p14:modId xmlns:p14="http://schemas.microsoft.com/office/powerpoint/2010/main" val="4008695010"/>
              </p:ext>
            </p:extLst>
          </p:nvPr>
        </p:nvGraphicFramePr>
        <p:xfrm>
          <a:off x="410588" y="2801311"/>
          <a:ext cx="10973180" cy="3182747"/>
        </p:xfrm>
        <a:graphic>
          <a:graphicData uri="http://schemas.openxmlformats.org/drawingml/2006/table">
            <a:tbl>
              <a:tblPr firstRow="1" bandRow="1">
                <a:tableStyleId>{6E25E649-3F16-4E02-A733-19D2CDBF48F0}</a:tableStyleId>
              </a:tblPr>
              <a:tblGrid>
                <a:gridCol w="2194636">
                  <a:extLst>
                    <a:ext uri="{9D8B030D-6E8A-4147-A177-3AD203B41FA5}">
                      <a16:colId xmlns:a16="http://schemas.microsoft.com/office/drawing/2014/main" val="3642011290"/>
                    </a:ext>
                  </a:extLst>
                </a:gridCol>
                <a:gridCol w="2194636">
                  <a:extLst>
                    <a:ext uri="{9D8B030D-6E8A-4147-A177-3AD203B41FA5}">
                      <a16:colId xmlns:a16="http://schemas.microsoft.com/office/drawing/2014/main" val="3170756319"/>
                    </a:ext>
                  </a:extLst>
                </a:gridCol>
                <a:gridCol w="2194636">
                  <a:extLst>
                    <a:ext uri="{9D8B030D-6E8A-4147-A177-3AD203B41FA5}">
                      <a16:colId xmlns:a16="http://schemas.microsoft.com/office/drawing/2014/main" val="150872910"/>
                    </a:ext>
                  </a:extLst>
                </a:gridCol>
                <a:gridCol w="2194636">
                  <a:extLst>
                    <a:ext uri="{9D8B030D-6E8A-4147-A177-3AD203B41FA5}">
                      <a16:colId xmlns:a16="http://schemas.microsoft.com/office/drawing/2014/main" val="3671334993"/>
                    </a:ext>
                  </a:extLst>
                </a:gridCol>
                <a:gridCol w="2194636">
                  <a:extLst>
                    <a:ext uri="{9D8B030D-6E8A-4147-A177-3AD203B41FA5}">
                      <a16:colId xmlns:a16="http://schemas.microsoft.com/office/drawing/2014/main" val="3382131451"/>
                    </a:ext>
                  </a:extLst>
                </a:gridCol>
              </a:tblGrid>
              <a:tr h="1195923">
                <a:tc>
                  <a:txBody>
                    <a:bodyPr/>
                    <a:lstStyle/>
                    <a:p>
                      <a:pPr algn="ctr"/>
                      <a:r>
                        <a:rPr lang="en-GB" sz="2200" b="0">
                          <a:latin typeface="+mj-lt"/>
                        </a:rPr>
                        <a:t>Environmental </a:t>
                      </a:r>
                    </a:p>
                    <a:p>
                      <a:pPr algn="ctr"/>
                      <a:r>
                        <a:rPr lang="en-GB" sz="2200" b="0">
                          <a:latin typeface="+mj-lt"/>
                        </a:rPr>
                        <a:t>and Social Policy</a:t>
                      </a:r>
                    </a:p>
                  </a:txBody>
                  <a:tcPr/>
                </a:tc>
                <a:tc>
                  <a:txBody>
                    <a:bodyPr/>
                    <a:lstStyle/>
                    <a:p>
                      <a:pPr algn="ctr"/>
                      <a:r>
                        <a:rPr lang="en-GB" sz="2200" b="0">
                          <a:latin typeface="+mj-lt"/>
                        </a:rPr>
                        <a:t>Climate risk methodology</a:t>
                      </a:r>
                    </a:p>
                  </a:txBody>
                  <a:tcPr/>
                </a:tc>
                <a:tc>
                  <a:txBody>
                    <a:bodyPr/>
                    <a:lstStyle/>
                    <a:p>
                      <a:pPr algn="ctr"/>
                      <a:r>
                        <a:rPr lang="en-GB" sz="2200" b="0">
                          <a:latin typeface="+mj-lt"/>
                        </a:rPr>
                        <a:t>Paris Alignment methodology</a:t>
                      </a:r>
                    </a:p>
                  </a:txBody>
                  <a:tcPr/>
                </a:tc>
                <a:tc>
                  <a:txBody>
                    <a:bodyPr/>
                    <a:lstStyle/>
                    <a:p>
                      <a:pPr algn="ctr"/>
                      <a:r>
                        <a:rPr lang="en-GB" sz="2200" b="0">
                          <a:latin typeface="+mj-lt"/>
                        </a:rPr>
                        <a:t>Green Economy Transition Approach</a:t>
                      </a:r>
                    </a:p>
                  </a:txBody>
                  <a:tcPr/>
                </a:tc>
                <a:tc>
                  <a:txBody>
                    <a:bodyPr/>
                    <a:lstStyle/>
                    <a:p>
                      <a:pPr algn="ctr"/>
                      <a:r>
                        <a:rPr lang="en-GB" sz="2200" b="0">
                          <a:latin typeface="+mj-lt"/>
                        </a:rPr>
                        <a:t>Green Transition Impact methodology</a:t>
                      </a:r>
                    </a:p>
                  </a:txBody>
                  <a:tcPr/>
                </a:tc>
                <a:extLst>
                  <a:ext uri="{0D108BD9-81ED-4DB2-BD59-A6C34878D82A}">
                    <a16:rowId xmlns:a16="http://schemas.microsoft.com/office/drawing/2014/main" val="2069627593"/>
                  </a:ext>
                </a:extLst>
              </a:tr>
              <a:tr h="1986824">
                <a:tc>
                  <a:txBody>
                    <a:bodyPr/>
                    <a:lstStyle/>
                    <a:p>
                      <a:pPr algn="ctr"/>
                      <a:r>
                        <a:rPr lang="en-GB" sz="1800"/>
                        <a:t>Aims compliance with environmental and social performance requirements</a:t>
                      </a:r>
                    </a:p>
                  </a:txBody>
                  <a:tcPr/>
                </a:tc>
                <a:tc>
                  <a:txBody>
                    <a:bodyPr/>
                    <a:lstStyle/>
                    <a:p>
                      <a:pPr algn="ctr"/>
                      <a:r>
                        <a:rPr lang="en-GB" sz="1800"/>
                        <a:t>Is the basis of TCFD and ISSB reporting</a:t>
                      </a:r>
                    </a:p>
                  </a:txBody>
                  <a:tcPr/>
                </a:tc>
                <a:tc>
                  <a:txBody>
                    <a:bodyPr/>
                    <a:lstStyle/>
                    <a:p>
                      <a:pPr algn="ctr"/>
                      <a:r>
                        <a:rPr lang="en-GB" sz="1800"/>
                        <a:t>Aims alignment of EBRD investments with the objectives of Paris Agreement</a:t>
                      </a:r>
                    </a:p>
                  </a:txBody>
                  <a:tcPr/>
                </a:tc>
                <a:tc>
                  <a:txBody>
                    <a:bodyPr/>
                    <a:lstStyle/>
                    <a:p>
                      <a:pPr algn="ctr"/>
                      <a:r>
                        <a:rPr lang="en-GB" sz="1800"/>
                        <a:t>Is the basis of climate finance reporting for the corporate scorecard</a:t>
                      </a:r>
                    </a:p>
                  </a:txBody>
                  <a:tcPr/>
                </a:tc>
                <a:tc>
                  <a:txBody>
                    <a:bodyPr/>
                    <a:lstStyle/>
                    <a:p>
                      <a:pPr algn="ctr"/>
                      <a:r>
                        <a:rPr lang="en-GB" sz="1800"/>
                        <a:t>Is the basis of ex-ante assessment of EBRD’s impact on </a:t>
                      </a:r>
                      <a:r>
                        <a:rPr lang="en-GB" sz="1800" i="1"/>
                        <a:t>green transition</a:t>
                      </a:r>
                    </a:p>
                  </a:txBody>
                  <a:tcPr/>
                </a:tc>
                <a:extLst>
                  <a:ext uri="{0D108BD9-81ED-4DB2-BD59-A6C34878D82A}">
                    <a16:rowId xmlns:a16="http://schemas.microsoft.com/office/drawing/2014/main" val="2983531277"/>
                  </a:ext>
                </a:extLst>
              </a:tr>
            </a:tbl>
          </a:graphicData>
        </a:graphic>
      </p:graphicFrame>
      <p:sp>
        <p:nvSpPr>
          <p:cNvPr id="6" name="Rectangle 5">
            <a:extLst>
              <a:ext uri="{FF2B5EF4-FFF2-40B4-BE49-F238E27FC236}">
                <a16:creationId xmlns:a16="http://schemas.microsoft.com/office/drawing/2014/main" id="{99974E5A-31E0-7654-56D3-729D904E4AB7}"/>
              </a:ext>
            </a:extLst>
          </p:cNvPr>
          <p:cNvSpPr/>
          <p:nvPr/>
        </p:nvSpPr>
        <p:spPr>
          <a:xfrm>
            <a:off x="-1561" y="338783"/>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2</a:t>
            </a:r>
          </a:p>
        </p:txBody>
      </p:sp>
    </p:spTree>
    <p:extLst>
      <p:ext uri="{BB962C8B-B14F-4D97-AF65-F5344CB8AC3E}">
        <p14:creationId xmlns:p14="http://schemas.microsoft.com/office/powerpoint/2010/main" val="193522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727C2E-E62A-E948-81A1-FB464A28981E}"/>
              </a:ext>
            </a:extLst>
          </p:cNvPr>
          <p:cNvSpPr>
            <a:spLocks noGrp="1"/>
          </p:cNvSpPr>
          <p:nvPr>
            <p:ph type="sldNum" sz="quarter" idx="4"/>
          </p:nvPr>
        </p:nvSpPr>
        <p:spPr/>
        <p:txBody>
          <a:bodyPr/>
          <a:lstStyle/>
          <a:p>
            <a:fld id="{71F9F866-B438-9445-8D9F-1F8FF6608833}" type="slidenum">
              <a:rPr lang="en-GB" smtClean="0"/>
              <a:pPr/>
              <a:t>9</a:t>
            </a:fld>
            <a:endParaRPr lang="en-GB"/>
          </a:p>
        </p:txBody>
      </p:sp>
      <p:sp>
        <p:nvSpPr>
          <p:cNvPr id="5" name="object 24">
            <a:extLst>
              <a:ext uri="{FF2B5EF4-FFF2-40B4-BE49-F238E27FC236}">
                <a16:creationId xmlns:a16="http://schemas.microsoft.com/office/drawing/2014/main" id="{3421FE00-8B80-1E11-93F2-9ECB4DBB7474}"/>
              </a:ext>
            </a:extLst>
          </p:cNvPr>
          <p:cNvSpPr txBox="1"/>
          <p:nvPr/>
        </p:nvSpPr>
        <p:spPr>
          <a:xfrm>
            <a:off x="670443" y="3491564"/>
            <a:ext cx="713740" cy="483234"/>
          </a:xfrm>
          <a:prstGeom prst="rect">
            <a:avLst/>
          </a:prstGeom>
        </p:spPr>
        <p:txBody>
          <a:bodyPr vert="horz" wrap="square" lIns="0" tIns="12700" rIns="0" bIns="0" rtlCol="0">
            <a:spAutoFit/>
          </a:bodyPr>
          <a:lstStyle/>
          <a:p>
            <a:pPr marL="54610" algn="ctr">
              <a:lnSpc>
                <a:spcPct val="100000"/>
              </a:lnSpc>
              <a:spcBef>
                <a:spcPts val="100"/>
              </a:spcBef>
            </a:pPr>
            <a:r>
              <a:rPr sz="1500" spc="-20">
                <a:solidFill>
                  <a:srgbClr val="FFFFFF"/>
                </a:solidFill>
                <a:latin typeface="Franklin Gothic Medium" panose="020B0603020102020204" pitchFamily="34" charset="0"/>
                <a:cs typeface="Franklin Gothic ATF Med"/>
              </a:rPr>
              <a:t>EBRD</a:t>
            </a:r>
            <a:endParaRPr sz="1500">
              <a:latin typeface="Franklin Gothic Medium" panose="020B0603020102020204" pitchFamily="34" charset="0"/>
              <a:cs typeface="Franklin Gothic ATF Med"/>
            </a:endParaRPr>
          </a:p>
          <a:p>
            <a:pPr marL="12700" algn="ctr">
              <a:lnSpc>
                <a:spcPct val="100000"/>
              </a:lnSpc>
            </a:pPr>
            <a:r>
              <a:rPr sz="1500" spc="-10">
                <a:solidFill>
                  <a:srgbClr val="FFFFFF"/>
                </a:solidFill>
                <a:latin typeface="Franklin Gothic Medium" panose="020B0603020102020204" pitchFamily="34" charset="0"/>
                <a:cs typeface="Franklin Gothic ATF Med"/>
              </a:rPr>
              <a:t>Priority</a:t>
            </a:r>
            <a:endParaRPr sz="1500">
              <a:latin typeface="Franklin Gothic Medium" panose="020B0603020102020204" pitchFamily="34" charset="0"/>
              <a:cs typeface="Franklin Gothic ATF Med"/>
            </a:endParaRPr>
          </a:p>
        </p:txBody>
      </p:sp>
      <p:sp>
        <p:nvSpPr>
          <p:cNvPr id="6" name="Arrow: Right 72">
            <a:extLst>
              <a:ext uri="{FF2B5EF4-FFF2-40B4-BE49-F238E27FC236}">
                <a16:creationId xmlns:a16="http://schemas.microsoft.com/office/drawing/2014/main" id="{3C3D8D5C-3417-9E3E-08BE-D0DDC8AB58A8}"/>
              </a:ext>
            </a:extLst>
          </p:cNvPr>
          <p:cNvSpPr/>
          <p:nvPr/>
        </p:nvSpPr>
        <p:spPr>
          <a:xfrm>
            <a:off x="1060057" y="3244850"/>
            <a:ext cx="10359987" cy="2829498"/>
          </a:xfrm>
          <a:custGeom>
            <a:avLst/>
            <a:gdLst>
              <a:gd name="connsiteX0" fmla="*/ 0 w 4795985"/>
              <a:gd name="connsiteY0" fmla="*/ 400050 h 1600200"/>
              <a:gd name="connsiteX1" fmla="*/ 3995885 w 4795985"/>
              <a:gd name="connsiteY1" fmla="*/ 400050 h 1600200"/>
              <a:gd name="connsiteX2" fmla="*/ 3995885 w 4795985"/>
              <a:gd name="connsiteY2" fmla="*/ 0 h 1600200"/>
              <a:gd name="connsiteX3" fmla="*/ 4795985 w 4795985"/>
              <a:gd name="connsiteY3" fmla="*/ 800100 h 1600200"/>
              <a:gd name="connsiteX4" fmla="*/ 3995885 w 4795985"/>
              <a:gd name="connsiteY4" fmla="*/ 1600200 h 1600200"/>
              <a:gd name="connsiteX5" fmla="*/ 3995885 w 4795985"/>
              <a:gd name="connsiteY5" fmla="*/ 1200150 h 1600200"/>
              <a:gd name="connsiteX6" fmla="*/ 0 w 4795985"/>
              <a:gd name="connsiteY6" fmla="*/ 1200150 h 1600200"/>
              <a:gd name="connsiteX7" fmla="*/ 0 w 4795985"/>
              <a:gd name="connsiteY7" fmla="*/ 400050 h 1600200"/>
              <a:gd name="connsiteX0" fmla="*/ 0 w 4795985"/>
              <a:gd name="connsiteY0" fmla="*/ 400050 h 2089150"/>
              <a:gd name="connsiteX1" fmla="*/ 3995885 w 4795985"/>
              <a:gd name="connsiteY1" fmla="*/ 400050 h 2089150"/>
              <a:gd name="connsiteX2" fmla="*/ 3995885 w 4795985"/>
              <a:gd name="connsiteY2" fmla="*/ 0 h 2089150"/>
              <a:gd name="connsiteX3" fmla="*/ 4795985 w 4795985"/>
              <a:gd name="connsiteY3" fmla="*/ 800100 h 2089150"/>
              <a:gd name="connsiteX4" fmla="*/ 3995885 w 4795985"/>
              <a:gd name="connsiteY4" fmla="*/ 1600200 h 2089150"/>
              <a:gd name="connsiteX5" fmla="*/ 3995885 w 4795985"/>
              <a:gd name="connsiteY5" fmla="*/ 1200150 h 2089150"/>
              <a:gd name="connsiteX6" fmla="*/ 2171700 w 4795985"/>
              <a:gd name="connsiteY6" fmla="*/ 2089150 h 2089150"/>
              <a:gd name="connsiteX7" fmla="*/ 0 w 4795985"/>
              <a:gd name="connsiteY7" fmla="*/ 400050 h 2089150"/>
              <a:gd name="connsiteX0" fmla="*/ 0 w 5824685"/>
              <a:gd name="connsiteY0" fmla="*/ 2076450 h 2089150"/>
              <a:gd name="connsiteX1" fmla="*/ 5024585 w 5824685"/>
              <a:gd name="connsiteY1" fmla="*/ 400050 h 2089150"/>
              <a:gd name="connsiteX2" fmla="*/ 5024585 w 5824685"/>
              <a:gd name="connsiteY2" fmla="*/ 0 h 2089150"/>
              <a:gd name="connsiteX3" fmla="*/ 5824685 w 5824685"/>
              <a:gd name="connsiteY3" fmla="*/ 800100 h 2089150"/>
              <a:gd name="connsiteX4" fmla="*/ 5024585 w 5824685"/>
              <a:gd name="connsiteY4" fmla="*/ 1600200 h 2089150"/>
              <a:gd name="connsiteX5" fmla="*/ 5024585 w 5824685"/>
              <a:gd name="connsiteY5" fmla="*/ 1200150 h 2089150"/>
              <a:gd name="connsiteX6" fmla="*/ 3200400 w 5824685"/>
              <a:gd name="connsiteY6" fmla="*/ 2089150 h 2089150"/>
              <a:gd name="connsiteX7" fmla="*/ 0 w 5824685"/>
              <a:gd name="connsiteY7" fmla="*/ 2076450 h 2089150"/>
              <a:gd name="connsiteX0" fmla="*/ 0 w 5824685"/>
              <a:gd name="connsiteY0" fmla="*/ 4648200 h 4660900"/>
              <a:gd name="connsiteX1" fmla="*/ 5259535 w 5824685"/>
              <a:gd name="connsiteY1" fmla="*/ 0 h 4660900"/>
              <a:gd name="connsiteX2" fmla="*/ 5024585 w 5824685"/>
              <a:gd name="connsiteY2" fmla="*/ 2571750 h 4660900"/>
              <a:gd name="connsiteX3" fmla="*/ 5824685 w 5824685"/>
              <a:gd name="connsiteY3" fmla="*/ 3371850 h 4660900"/>
              <a:gd name="connsiteX4" fmla="*/ 5024585 w 5824685"/>
              <a:gd name="connsiteY4" fmla="*/ 4171950 h 4660900"/>
              <a:gd name="connsiteX5" fmla="*/ 5024585 w 5824685"/>
              <a:gd name="connsiteY5" fmla="*/ 3771900 h 4660900"/>
              <a:gd name="connsiteX6" fmla="*/ 3200400 w 5824685"/>
              <a:gd name="connsiteY6" fmla="*/ 4660900 h 4660900"/>
              <a:gd name="connsiteX7" fmla="*/ 0 w 5824685"/>
              <a:gd name="connsiteY7" fmla="*/ 4648200 h 4660900"/>
              <a:gd name="connsiteX0" fmla="*/ 0 w 10231585"/>
              <a:gd name="connsiteY0" fmla="*/ 4648200 h 4660900"/>
              <a:gd name="connsiteX1" fmla="*/ 5259535 w 10231585"/>
              <a:gd name="connsiteY1" fmla="*/ 0 h 4660900"/>
              <a:gd name="connsiteX2" fmla="*/ 5024585 w 10231585"/>
              <a:gd name="connsiteY2" fmla="*/ 2571750 h 4660900"/>
              <a:gd name="connsiteX3" fmla="*/ 5824685 w 10231585"/>
              <a:gd name="connsiteY3" fmla="*/ 3371850 h 4660900"/>
              <a:gd name="connsiteX4" fmla="*/ 5024585 w 10231585"/>
              <a:gd name="connsiteY4" fmla="*/ 4171950 h 4660900"/>
              <a:gd name="connsiteX5" fmla="*/ 10231585 w 10231585"/>
              <a:gd name="connsiteY5" fmla="*/ 660400 h 4660900"/>
              <a:gd name="connsiteX6" fmla="*/ 3200400 w 10231585"/>
              <a:gd name="connsiteY6" fmla="*/ 4660900 h 4660900"/>
              <a:gd name="connsiteX7" fmla="*/ 0 w 10231585"/>
              <a:gd name="connsiteY7" fmla="*/ 4648200 h 4660900"/>
              <a:gd name="connsiteX0" fmla="*/ 0 w 10879285"/>
              <a:gd name="connsiteY0" fmla="*/ 4648200 h 4660900"/>
              <a:gd name="connsiteX1" fmla="*/ 5259535 w 10879285"/>
              <a:gd name="connsiteY1" fmla="*/ 0 h 4660900"/>
              <a:gd name="connsiteX2" fmla="*/ 5024585 w 10879285"/>
              <a:gd name="connsiteY2" fmla="*/ 2571750 h 4660900"/>
              <a:gd name="connsiteX3" fmla="*/ 5824685 w 10879285"/>
              <a:gd name="connsiteY3" fmla="*/ 3371850 h 4660900"/>
              <a:gd name="connsiteX4" fmla="*/ 10879285 w 10879285"/>
              <a:gd name="connsiteY4" fmla="*/ 635000 h 4660900"/>
              <a:gd name="connsiteX5" fmla="*/ 10231585 w 10879285"/>
              <a:gd name="connsiteY5" fmla="*/ 660400 h 4660900"/>
              <a:gd name="connsiteX6" fmla="*/ 3200400 w 10879285"/>
              <a:gd name="connsiteY6" fmla="*/ 4660900 h 4660900"/>
              <a:gd name="connsiteX7" fmla="*/ 0 w 10879285"/>
              <a:gd name="connsiteY7" fmla="*/ 4648200 h 4660900"/>
              <a:gd name="connsiteX0" fmla="*/ 0 w 10879285"/>
              <a:gd name="connsiteY0" fmla="*/ 4648200 h 4660900"/>
              <a:gd name="connsiteX1" fmla="*/ 5259535 w 10879285"/>
              <a:gd name="connsiteY1" fmla="*/ 0 h 4660900"/>
              <a:gd name="connsiteX2" fmla="*/ 3430735 w 10879285"/>
              <a:gd name="connsiteY2" fmla="*/ 6350 h 4660900"/>
              <a:gd name="connsiteX3" fmla="*/ 5824685 w 10879285"/>
              <a:gd name="connsiteY3" fmla="*/ 3371850 h 4660900"/>
              <a:gd name="connsiteX4" fmla="*/ 10879285 w 10879285"/>
              <a:gd name="connsiteY4" fmla="*/ 635000 h 4660900"/>
              <a:gd name="connsiteX5" fmla="*/ 10231585 w 10879285"/>
              <a:gd name="connsiteY5" fmla="*/ 660400 h 4660900"/>
              <a:gd name="connsiteX6" fmla="*/ 3200400 w 10879285"/>
              <a:gd name="connsiteY6" fmla="*/ 4660900 h 4660900"/>
              <a:gd name="connsiteX7" fmla="*/ 0 w 10879285"/>
              <a:gd name="connsiteY7" fmla="*/ 4648200 h 4660900"/>
              <a:gd name="connsiteX0" fmla="*/ 0 w 10879285"/>
              <a:gd name="connsiteY0" fmla="*/ 5391150 h 5403850"/>
              <a:gd name="connsiteX1" fmla="*/ 5259535 w 10879285"/>
              <a:gd name="connsiteY1" fmla="*/ 742950 h 5403850"/>
              <a:gd name="connsiteX2" fmla="*/ 3430735 w 10879285"/>
              <a:gd name="connsiteY2" fmla="*/ 749300 h 5403850"/>
              <a:gd name="connsiteX3" fmla="*/ 9342585 w 10879285"/>
              <a:gd name="connsiteY3" fmla="*/ 0 h 5403850"/>
              <a:gd name="connsiteX4" fmla="*/ 10879285 w 10879285"/>
              <a:gd name="connsiteY4" fmla="*/ 1377950 h 5403850"/>
              <a:gd name="connsiteX5" fmla="*/ 10231585 w 10879285"/>
              <a:gd name="connsiteY5" fmla="*/ 1403350 h 5403850"/>
              <a:gd name="connsiteX6" fmla="*/ 3200400 w 10879285"/>
              <a:gd name="connsiteY6" fmla="*/ 5403850 h 5403850"/>
              <a:gd name="connsiteX7" fmla="*/ 0 w 10879285"/>
              <a:gd name="connsiteY7" fmla="*/ 5391150 h 5403850"/>
              <a:gd name="connsiteX0" fmla="*/ 0 w 10879285"/>
              <a:gd name="connsiteY0" fmla="*/ 5391150 h 5391150"/>
              <a:gd name="connsiteX1" fmla="*/ 5259535 w 10879285"/>
              <a:gd name="connsiteY1" fmla="*/ 742950 h 5391150"/>
              <a:gd name="connsiteX2" fmla="*/ 3430735 w 10879285"/>
              <a:gd name="connsiteY2" fmla="*/ 749300 h 5391150"/>
              <a:gd name="connsiteX3" fmla="*/ 9342585 w 10879285"/>
              <a:gd name="connsiteY3" fmla="*/ 0 h 5391150"/>
              <a:gd name="connsiteX4" fmla="*/ 10879285 w 10879285"/>
              <a:gd name="connsiteY4" fmla="*/ 1377950 h 5391150"/>
              <a:gd name="connsiteX5" fmla="*/ 10231585 w 10879285"/>
              <a:gd name="connsiteY5" fmla="*/ 1403350 h 5391150"/>
              <a:gd name="connsiteX6" fmla="*/ 8934450 w 10879285"/>
              <a:gd name="connsiteY6" fmla="*/ 3943350 h 5391150"/>
              <a:gd name="connsiteX7" fmla="*/ 0 w 10879285"/>
              <a:gd name="connsiteY7" fmla="*/ 5391150 h 5391150"/>
              <a:gd name="connsiteX0" fmla="*/ 0 w 10879285"/>
              <a:gd name="connsiteY0" fmla="*/ 5391150 h 5391150"/>
              <a:gd name="connsiteX1" fmla="*/ 5259535 w 10879285"/>
              <a:gd name="connsiteY1" fmla="*/ 742950 h 5391150"/>
              <a:gd name="connsiteX2" fmla="*/ 3430735 w 10879285"/>
              <a:gd name="connsiteY2" fmla="*/ 749300 h 5391150"/>
              <a:gd name="connsiteX3" fmla="*/ 9342585 w 10879285"/>
              <a:gd name="connsiteY3" fmla="*/ 0 h 5391150"/>
              <a:gd name="connsiteX4" fmla="*/ 10879285 w 10879285"/>
              <a:gd name="connsiteY4" fmla="*/ 1377950 h 5391150"/>
              <a:gd name="connsiteX5" fmla="*/ 10231585 w 10879285"/>
              <a:gd name="connsiteY5" fmla="*/ 1403350 h 5391150"/>
              <a:gd name="connsiteX6" fmla="*/ 7289800 w 10879285"/>
              <a:gd name="connsiteY6" fmla="*/ 5130800 h 5391150"/>
              <a:gd name="connsiteX7" fmla="*/ 0 w 10879285"/>
              <a:gd name="connsiteY7" fmla="*/ 5391150 h 5391150"/>
              <a:gd name="connsiteX0" fmla="*/ 0 w 10879285"/>
              <a:gd name="connsiteY0" fmla="*/ 5391150 h 5391150"/>
              <a:gd name="connsiteX1" fmla="*/ 5259535 w 10879285"/>
              <a:gd name="connsiteY1" fmla="*/ 742950 h 5391150"/>
              <a:gd name="connsiteX2" fmla="*/ 3430735 w 10879285"/>
              <a:gd name="connsiteY2" fmla="*/ 749300 h 5391150"/>
              <a:gd name="connsiteX3" fmla="*/ 9342585 w 10879285"/>
              <a:gd name="connsiteY3" fmla="*/ 0 h 5391150"/>
              <a:gd name="connsiteX4" fmla="*/ 10879285 w 10879285"/>
              <a:gd name="connsiteY4" fmla="*/ 1377950 h 5391150"/>
              <a:gd name="connsiteX5" fmla="*/ 10231585 w 10879285"/>
              <a:gd name="connsiteY5" fmla="*/ 1403350 h 5391150"/>
              <a:gd name="connsiteX6" fmla="*/ 8140700 w 10879285"/>
              <a:gd name="connsiteY6" fmla="*/ 5378450 h 5391150"/>
              <a:gd name="connsiteX7" fmla="*/ 0 w 10879285"/>
              <a:gd name="connsiteY7" fmla="*/ 5391150 h 5391150"/>
              <a:gd name="connsiteX0" fmla="*/ 0 w 10879285"/>
              <a:gd name="connsiteY0" fmla="*/ 5391150 h 5391150"/>
              <a:gd name="connsiteX1" fmla="*/ 5259535 w 10879285"/>
              <a:gd name="connsiteY1" fmla="*/ 742950 h 5391150"/>
              <a:gd name="connsiteX2" fmla="*/ 3430735 w 10879285"/>
              <a:gd name="connsiteY2" fmla="*/ 749300 h 5391150"/>
              <a:gd name="connsiteX3" fmla="*/ 9342585 w 10879285"/>
              <a:gd name="connsiteY3" fmla="*/ 0 h 5391150"/>
              <a:gd name="connsiteX4" fmla="*/ 10879285 w 10879285"/>
              <a:gd name="connsiteY4" fmla="*/ 1377950 h 5391150"/>
              <a:gd name="connsiteX5" fmla="*/ 10326835 w 10879285"/>
              <a:gd name="connsiteY5" fmla="*/ 933450 h 5391150"/>
              <a:gd name="connsiteX6" fmla="*/ 8140700 w 10879285"/>
              <a:gd name="connsiteY6" fmla="*/ 5378450 h 5391150"/>
              <a:gd name="connsiteX7" fmla="*/ 0 w 10879285"/>
              <a:gd name="connsiteY7" fmla="*/ 5391150 h 5391150"/>
              <a:gd name="connsiteX0" fmla="*/ 0 w 10879285"/>
              <a:gd name="connsiteY0" fmla="*/ 5778500 h 5778500"/>
              <a:gd name="connsiteX1" fmla="*/ 5259535 w 10879285"/>
              <a:gd name="connsiteY1" fmla="*/ 1130300 h 5778500"/>
              <a:gd name="connsiteX2" fmla="*/ 3430735 w 10879285"/>
              <a:gd name="connsiteY2" fmla="*/ 1136650 h 5778500"/>
              <a:gd name="connsiteX3" fmla="*/ 8136085 w 10879285"/>
              <a:gd name="connsiteY3" fmla="*/ 0 h 5778500"/>
              <a:gd name="connsiteX4" fmla="*/ 10879285 w 10879285"/>
              <a:gd name="connsiteY4" fmla="*/ 1765300 h 5778500"/>
              <a:gd name="connsiteX5" fmla="*/ 10326835 w 10879285"/>
              <a:gd name="connsiteY5" fmla="*/ 1320800 h 5778500"/>
              <a:gd name="connsiteX6" fmla="*/ 8140700 w 10879285"/>
              <a:gd name="connsiteY6" fmla="*/ 5765800 h 5778500"/>
              <a:gd name="connsiteX7" fmla="*/ 0 w 10879285"/>
              <a:gd name="connsiteY7" fmla="*/ 5778500 h 5778500"/>
              <a:gd name="connsiteX0" fmla="*/ 0 w 10879285"/>
              <a:gd name="connsiteY0" fmla="*/ 5778500 h 5778500"/>
              <a:gd name="connsiteX1" fmla="*/ 5259535 w 10879285"/>
              <a:gd name="connsiteY1" fmla="*/ 1130300 h 5778500"/>
              <a:gd name="connsiteX2" fmla="*/ 3430735 w 10879285"/>
              <a:gd name="connsiteY2" fmla="*/ 1136650 h 5778500"/>
              <a:gd name="connsiteX3" fmla="*/ 8136085 w 10879285"/>
              <a:gd name="connsiteY3" fmla="*/ 0 h 5778500"/>
              <a:gd name="connsiteX4" fmla="*/ 10879285 w 10879285"/>
              <a:gd name="connsiteY4" fmla="*/ 1765300 h 5778500"/>
              <a:gd name="connsiteX5" fmla="*/ 9641035 w 10879285"/>
              <a:gd name="connsiteY5" fmla="*/ 1784350 h 5778500"/>
              <a:gd name="connsiteX6" fmla="*/ 8140700 w 10879285"/>
              <a:gd name="connsiteY6" fmla="*/ 5765800 h 5778500"/>
              <a:gd name="connsiteX7" fmla="*/ 0 w 10879285"/>
              <a:gd name="connsiteY7" fmla="*/ 5778500 h 5778500"/>
              <a:gd name="connsiteX0" fmla="*/ 0 w 10879285"/>
              <a:gd name="connsiteY0" fmla="*/ 5778500 h 5778500"/>
              <a:gd name="connsiteX1" fmla="*/ 4815035 w 10879285"/>
              <a:gd name="connsiteY1" fmla="*/ 1416050 h 5778500"/>
              <a:gd name="connsiteX2" fmla="*/ 3430735 w 10879285"/>
              <a:gd name="connsiteY2" fmla="*/ 1136650 h 5778500"/>
              <a:gd name="connsiteX3" fmla="*/ 8136085 w 10879285"/>
              <a:gd name="connsiteY3" fmla="*/ 0 h 5778500"/>
              <a:gd name="connsiteX4" fmla="*/ 10879285 w 10879285"/>
              <a:gd name="connsiteY4" fmla="*/ 1765300 h 5778500"/>
              <a:gd name="connsiteX5" fmla="*/ 9641035 w 10879285"/>
              <a:gd name="connsiteY5" fmla="*/ 1784350 h 5778500"/>
              <a:gd name="connsiteX6" fmla="*/ 8140700 w 10879285"/>
              <a:gd name="connsiteY6" fmla="*/ 5765800 h 5778500"/>
              <a:gd name="connsiteX7" fmla="*/ 0 w 10879285"/>
              <a:gd name="connsiteY7" fmla="*/ 5778500 h 5778500"/>
              <a:gd name="connsiteX0" fmla="*/ 0 w 10879285"/>
              <a:gd name="connsiteY0" fmla="*/ 5778500 h 5778500"/>
              <a:gd name="connsiteX1" fmla="*/ 4815035 w 10879285"/>
              <a:gd name="connsiteY1" fmla="*/ 1416050 h 5778500"/>
              <a:gd name="connsiteX2" fmla="*/ 3329135 w 10879285"/>
              <a:gd name="connsiteY2" fmla="*/ 1409700 h 5778500"/>
              <a:gd name="connsiteX3" fmla="*/ 8136085 w 10879285"/>
              <a:gd name="connsiteY3" fmla="*/ 0 h 5778500"/>
              <a:gd name="connsiteX4" fmla="*/ 10879285 w 10879285"/>
              <a:gd name="connsiteY4" fmla="*/ 1765300 h 5778500"/>
              <a:gd name="connsiteX5" fmla="*/ 9641035 w 10879285"/>
              <a:gd name="connsiteY5" fmla="*/ 1784350 h 5778500"/>
              <a:gd name="connsiteX6" fmla="*/ 8140700 w 10879285"/>
              <a:gd name="connsiteY6" fmla="*/ 5765800 h 5778500"/>
              <a:gd name="connsiteX7" fmla="*/ 0 w 10879285"/>
              <a:gd name="connsiteY7" fmla="*/ 5778500 h 5778500"/>
              <a:gd name="connsiteX0" fmla="*/ 0 w 10879285"/>
              <a:gd name="connsiteY0" fmla="*/ 5778500 h 5778500"/>
              <a:gd name="connsiteX1" fmla="*/ 4815035 w 10879285"/>
              <a:gd name="connsiteY1" fmla="*/ 1416050 h 5778500"/>
              <a:gd name="connsiteX2" fmla="*/ 3329135 w 10879285"/>
              <a:gd name="connsiteY2" fmla="*/ 1409700 h 5778500"/>
              <a:gd name="connsiteX3" fmla="*/ 8136085 w 10879285"/>
              <a:gd name="connsiteY3" fmla="*/ 0 h 5778500"/>
              <a:gd name="connsiteX4" fmla="*/ 10879285 w 10879285"/>
              <a:gd name="connsiteY4" fmla="*/ 1765300 h 5778500"/>
              <a:gd name="connsiteX5" fmla="*/ 9641035 w 10879285"/>
              <a:gd name="connsiteY5" fmla="*/ 1784350 h 5778500"/>
              <a:gd name="connsiteX6" fmla="*/ 8585200 w 10879285"/>
              <a:gd name="connsiteY6" fmla="*/ 5067300 h 5778500"/>
              <a:gd name="connsiteX7" fmla="*/ 0 w 10879285"/>
              <a:gd name="connsiteY7" fmla="*/ 5778500 h 5778500"/>
              <a:gd name="connsiteX0" fmla="*/ 0 w 10879285"/>
              <a:gd name="connsiteY0" fmla="*/ 5778500 h 5880100"/>
              <a:gd name="connsiteX1" fmla="*/ 4815035 w 10879285"/>
              <a:gd name="connsiteY1" fmla="*/ 1416050 h 5880100"/>
              <a:gd name="connsiteX2" fmla="*/ 3329135 w 10879285"/>
              <a:gd name="connsiteY2" fmla="*/ 1409700 h 5880100"/>
              <a:gd name="connsiteX3" fmla="*/ 8136085 w 10879285"/>
              <a:gd name="connsiteY3" fmla="*/ 0 h 5880100"/>
              <a:gd name="connsiteX4" fmla="*/ 10879285 w 10879285"/>
              <a:gd name="connsiteY4" fmla="*/ 1765300 h 5880100"/>
              <a:gd name="connsiteX5" fmla="*/ 9641035 w 10879285"/>
              <a:gd name="connsiteY5" fmla="*/ 1784350 h 5880100"/>
              <a:gd name="connsiteX6" fmla="*/ 2133600 w 10879285"/>
              <a:gd name="connsiteY6" fmla="*/ 5880100 h 5880100"/>
              <a:gd name="connsiteX7" fmla="*/ 0 w 10879285"/>
              <a:gd name="connsiteY7" fmla="*/ 5778500 h 5880100"/>
              <a:gd name="connsiteX0" fmla="*/ 0 w 10879285"/>
              <a:gd name="connsiteY0" fmla="*/ 5778500 h 5880100"/>
              <a:gd name="connsiteX1" fmla="*/ 7837635 w 10879285"/>
              <a:gd name="connsiteY1" fmla="*/ 1651000 h 5880100"/>
              <a:gd name="connsiteX2" fmla="*/ 3329135 w 10879285"/>
              <a:gd name="connsiteY2" fmla="*/ 1409700 h 5880100"/>
              <a:gd name="connsiteX3" fmla="*/ 8136085 w 10879285"/>
              <a:gd name="connsiteY3" fmla="*/ 0 h 5880100"/>
              <a:gd name="connsiteX4" fmla="*/ 10879285 w 10879285"/>
              <a:gd name="connsiteY4" fmla="*/ 1765300 h 5880100"/>
              <a:gd name="connsiteX5" fmla="*/ 9641035 w 10879285"/>
              <a:gd name="connsiteY5" fmla="*/ 1784350 h 5880100"/>
              <a:gd name="connsiteX6" fmla="*/ 2133600 w 10879285"/>
              <a:gd name="connsiteY6" fmla="*/ 5880100 h 5880100"/>
              <a:gd name="connsiteX7" fmla="*/ 0 w 10879285"/>
              <a:gd name="connsiteY7" fmla="*/ 5778500 h 5880100"/>
              <a:gd name="connsiteX0" fmla="*/ 0 w 10879285"/>
              <a:gd name="connsiteY0" fmla="*/ 5778500 h 5880100"/>
              <a:gd name="connsiteX1" fmla="*/ 7837635 w 10879285"/>
              <a:gd name="connsiteY1" fmla="*/ 1651000 h 5880100"/>
              <a:gd name="connsiteX2" fmla="*/ 6434285 w 10879285"/>
              <a:gd name="connsiteY2" fmla="*/ 1644650 h 5880100"/>
              <a:gd name="connsiteX3" fmla="*/ 8136085 w 10879285"/>
              <a:gd name="connsiteY3" fmla="*/ 0 h 5880100"/>
              <a:gd name="connsiteX4" fmla="*/ 10879285 w 10879285"/>
              <a:gd name="connsiteY4" fmla="*/ 1765300 h 5880100"/>
              <a:gd name="connsiteX5" fmla="*/ 9641035 w 10879285"/>
              <a:gd name="connsiteY5" fmla="*/ 1784350 h 5880100"/>
              <a:gd name="connsiteX6" fmla="*/ 2133600 w 10879285"/>
              <a:gd name="connsiteY6" fmla="*/ 5880100 h 5880100"/>
              <a:gd name="connsiteX7" fmla="*/ 0 w 10879285"/>
              <a:gd name="connsiteY7" fmla="*/ 5778500 h 5880100"/>
              <a:gd name="connsiteX0" fmla="*/ 0 w 10879285"/>
              <a:gd name="connsiteY0" fmla="*/ 4889500 h 4991100"/>
              <a:gd name="connsiteX1" fmla="*/ 7837635 w 10879285"/>
              <a:gd name="connsiteY1" fmla="*/ 762000 h 4991100"/>
              <a:gd name="connsiteX2" fmla="*/ 6434285 w 10879285"/>
              <a:gd name="connsiteY2" fmla="*/ 755650 h 4991100"/>
              <a:gd name="connsiteX3" fmla="*/ 9964885 w 10879285"/>
              <a:gd name="connsiteY3" fmla="*/ 0 h 4991100"/>
              <a:gd name="connsiteX4" fmla="*/ 10879285 w 10879285"/>
              <a:gd name="connsiteY4" fmla="*/ 876300 h 4991100"/>
              <a:gd name="connsiteX5" fmla="*/ 9641035 w 10879285"/>
              <a:gd name="connsiteY5" fmla="*/ 895350 h 4991100"/>
              <a:gd name="connsiteX6" fmla="*/ 2133600 w 10879285"/>
              <a:gd name="connsiteY6" fmla="*/ 4991100 h 4991100"/>
              <a:gd name="connsiteX7" fmla="*/ 0 w 10879285"/>
              <a:gd name="connsiteY7" fmla="*/ 4889500 h 4991100"/>
              <a:gd name="connsiteX0" fmla="*/ 0 w 10879285"/>
              <a:gd name="connsiteY0" fmla="*/ 4889500 h 4991100"/>
              <a:gd name="connsiteX1" fmla="*/ 7837635 w 10879285"/>
              <a:gd name="connsiteY1" fmla="*/ 762000 h 4991100"/>
              <a:gd name="connsiteX2" fmla="*/ 6434285 w 10879285"/>
              <a:gd name="connsiteY2" fmla="*/ 755650 h 4991100"/>
              <a:gd name="connsiteX3" fmla="*/ 9964885 w 10879285"/>
              <a:gd name="connsiteY3" fmla="*/ 0 h 4991100"/>
              <a:gd name="connsiteX4" fmla="*/ 10879285 w 10879285"/>
              <a:gd name="connsiteY4" fmla="*/ 876300 h 4991100"/>
              <a:gd name="connsiteX5" fmla="*/ 9717235 w 10879285"/>
              <a:gd name="connsiteY5" fmla="*/ 762000 h 4991100"/>
              <a:gd name="connsiteX6" fmla="*/ 2133600 w 10879285"/>
              <a:gd name="connsiteY6" fmla="*/ 4991100 h 4991100"/>
              <a:gd name="connsiteX7" fmla="*/ 0 w 10879285"/>
              <a:gd name="connsiteY7" fmla="*/ 4889500 h 4991100"/>
              <a:gd name="connsiteX0" fmla="*/ 0 w 10936435"/>
              <a:gd name="connsiteY0" fmla="*/ 4889500 h 4991100"/>
              <a:gd name="connsiteX1" fmla="*/ 7837635 w 10936435"/>
              <a:gd name="connsiteY1" fmla="*/ 762000 h 4991100"/>
              <a:gd name="connsiteX2" fmla="*/ 6434285 w 10936435"/>
              <a:gd name="connsiteY2" fmla="*/ 755650 h 4991100"/>
              <a:gd name="connsiteX3" fmla="*/ 9964885 w 10936435"/>
              <a:gd name="connsiteY3" fmla="*/ 0 h 4991100"/>
              <a:gd name="connsiteX4" fmla="*/ 10936435 w 10936435"/>
              <a:gd name="connsiteY4" fmla="*/ 787400 h 4991100"/>
              <a:gd name="connsiteX5" fmla="*/ 9717235 w 10936435"/>
              <a:gd name="connsiteY5" fmla="*/ 762000 h 4991100"/>
              <a:gd name="connsiteX6" fmla="*/ 2133600 w 10936435"/>
              <a:gd name="connsiteY6" fmla="*/ 4991100 h 4991100"/>
              <a:gd name="connsiteX7" fmla="*/ 0 w 10936435"/>
              <a:gd name="connsiteY7" fmla="*/ 4889500 h 4991100"/>
              <a:gd name="connsiteX0" fmla="*/ 0 w 10936435"/>
              <a:gd name="connsiteY0" fmla="*/ 4889500 h 4991100"/>
              <a:gd name="connsiteX1" fmla="*/ 7837635 w 10936435"/>
              <a:gd name="connsiteY1" fmla="*/ 762000 h 4991100"/>
              <a:gd name="connsiteX2" fmla="*/ 6923235 w 10936435"/>
              <a:gd name="connsiteY2" fmla="*/ 742950 h 4991100"/>
              <a:gd name="connsiteX3" fmla="*/ 9964885 w 10936435"/>
              <a:gd name="connsiteY3" fmla="*/ 0 h 4991100"/>
              <a:gd name="connsiteX4" fmla="*/ 10936435 w 10936435"/>
              <a:gd name="connsiteY4" fmla="*/ 787400 h 4991100"/>
              <a:gd name="connsiteX5" fmla="*/ 9717235 w 10936435"/>
              <a:gd name="connsiteY5" fmla="*/ 762000 h 4991100"/>
              <a:gd name="connsiteX6" fmla="*/ 2133600 w 10936435"/>
              <a:gd name="connsiteY6" fmla="*/ 4991100 h 4991100"/>
              <a:gd name="connsiteX7" fmla="*/ 0 w 10936435"/>
              <a:gd name="connsiteY7" fmla="*/ 4889500 h 4991100"/>
              <a:gd name="connsiteX0" fmla="*/ 0 w 10618935"/>
              <a:gd name="connsiteY0" fmla="*/ 4889500 h 4991100"/>
              <a:gd name="connsiteX1" fmla="*/ 7837635 w 10618935"/>
              <a:gd name="connsiteY1" fmla="*/ 762000 h 4991100"/>
              <a:gd name="connsiteX2" fmla="*/ 6923235 w 10618935"/>
              <a:gd name="connsiteY2" fmla="*/ 742950 h 4991100"/>
              <a:gd name="connsiteX3" fmla="*/ 9964885 w 10618935"/>
              <a:gd name="connsiteY3" fmla="*/ 0 h 4991100"/>
              <a:gd name="connsiteX4" fmla="*/ 10618935 w 10618935"/>
              <a:gd name="connsiteY4" fmla="*/ 768350 h 4991100"/>
              <a:gd name="connsiteX5" fmla="*/ 9717235 w 10618935"/>
              <a:gd name="connsiteY5" fmla="*/ 762000 h 4991100"/>
              <a:gd name="connsiteX6" fmla="*/ 2133600 w 10618935"/>
              <a:gd name="connsiteY6" fmla="*/ 4991100 h 4991100"/>
              <a:gd name="connsiteX7" fmla="*/ 0 w 10618935"/>
              <a:gd name="connsiteY7" fmla="*/ 4889500 h 4991100"/>
              <a:gd name="connsiteX0" fmla="*/ 0 w 12928567"/>
              <a:gd name="connsiteY0" fmla="*/ 4889500 h 4991100"/>
              <a:gd name="connsiteX1" fmla="*/ 7837635 w 12928567"/>
              <a:gd name="connsiteY1" fmla="*/ 762000 h 4991100"/>
              <a:gd name="connsiteX2" fmla="*/ 6923235 w 12928567"/>
              <a:gd name="connsiteY2" fmla="*/ 742950 h 4991100"/>
              <a:gd name="connsiteX3" fmla="*/ 9964885 w 12928567"/>
              <a:gd name="connsiteY3" fmla="*/ 0 h 4991100"/>
              <a:gd name="connsiteX4" fmla="*/ 10618935 w 12928567"/>
              <a:gd name="connsiteY4" fmla="*/ 768350 h 4991100"/>
              <a:gd name="connsiteX5" fmla="*/ 12928567 w 12928567"/>
              <a:gd name="connsiteY5" fmla="*/ 2797219 h 4991100"/>
              <a:gd name="connsiteX6" fmla="*/ 2133600 w 12928567"/>
              <a:gd name="connsiteY6" fmla="*/ 4991100 h 4991100"/>
              <a:gd name="connsiteX7" fmla="*/ 0 w 12928567"/>
              <a:gd name="connsiteY7" fmla="*/ 4889500 h 4991100"/>
              <a:gd name="connsiteX0" fmla="*/ 0 w 12928567"/>
              <a:gd name="connsiteY0" fmla="*/ 4889500 h 4991100"/>
              <a:gd name="connsiteX1" fmla="*/ 10975425 w 12928567"/>
              <a:gd name="connsiteY1" fmla="*/ 2016944 h 4991100"/>
              <a:gd name="connsiteX2" fmla="*/ 6923235 w 12928567"/>
              <a:gd name="connsiteY2" fmla="*/ 742950 h 4991100"/>
              <a:gd name="connsiteX3" fmla="*/ 9964885 w 12928567"/>
              <a:gd name="connsiteY3" fmla="*/ 0 h 4991100"/>
              <a:gd name="connsiteX4" fmla="*/ 10618935 w 12928567"/>
              <a:gd name="connsiteY4" fmla="*/ 768350 h 4991100"/>
              <a:gd name="connsiteX5" fmla="*/ 12928567 w 12928567"/>
              <a:gd name="connsiteY5" fmla="*/ 2797219 h 4991100"/>
              <a:gd name="connsiteX6" fmla="*/ 2133600 w 12928567"/>
              <a:gd name="connsiteY6" fmla="*/ 4991100 h 4991100"/>
              <a:gd name="connsiteX7" fmla="*/ 0 w 12928567"/>
              <a:gd name="connsiteY7" fmla="*/ 4889500 h 4991100"/>
              <a:gd name="connsiteX0" fmla="*/ 0 w 12928567"/>
              <a:gd name="connsiteY0" fmla="*/ 4889500 h 4991100"/>
              <a:gd name="connsiteX1" fmla="*/ 11294107 w 12928567"/>
              <a:gd name="connsiteY1" fmla="*/ 2257529 h 4991100"/>
              <a:gd name="connsiteX2" fmla="*/ 6923235 w 12928567"/>
              <a:gd name="connsiteY2" fmla="*/ 742950 h 4991100"/>
              <a:gd name="connsiteX3" fmla="*/ 9964885 w 12928567"/>
              <a:gd name="connsiteY3" fmla="*/ 0 h 4991100"/>
              <a:gd name="connsiteX4" fmla="*/ 10618935 w 12928567"/>
              <a:gd name="connsiteY4" fmla="*/ 768350 h 4991100"/>
              <a:gd name="connsiteX5" fmla="*/ 12928567 w 12928567"/>
              <a:gd name="connsiteY5" fmla="*/ 2797219 h 4991100"/>
              <a:gd name="connsiteX6" fmla="*/ 2133600 w 12928567"/>
              <a:gd name="connsiteY6" fmla="*/ 4991100 h 4991100"/>
              <a:gd name="connsiteX7" fmla="*/ 0 w 12928567"/>
              <a:gd name="connsiteY7" fmla="*/ 4889500 h 4991100"/>
              <a:gd name="connsiteX0" fmla="*/ 0 w 13299131"/>
              <a:gd name="connsiteY0" fmla="*/ 4889500 h 4991100"/>
              <a:gd name="connsiteX1" fmla="*/ 11294107 w 13299131"/>
              <a:gd name="connsiteY1" fmla="*/ 2257529 h 4991100"/>
              <a:gd name="connsiteX2" fmla="*/ 6923235 w 13299131"/>
              <a:gd name="connsiteY2" fmla="*/ 742950 h 4991100"/>
              <a:gd name="connsiteX3" fmla="*/ 9964885 w 13299131"/>
              <a:gd name="connsiteY3" fmla="*/ 0 h 4991100"/>
              <a:gd name="connsiteX4" fmla="*/ 13299131 w 13299131"/>
              <a:gd name="connsiteY4" fmla="*/ 3245725 h 4991100"/>
              <a:gd name="connsiteX5" fmla="*/ 12928567 w 13299131"/>
              <a:gd name="connsiteY5" fmla="*/ 2797219 h 4991100"/>
              <a:gd name="connsiteX6" fmla="*/ 2133600 w 13299131"/>
              <a:gd name="connsiteY6" fmla="*/ 4991100 h 4991100"/>
              <a:gd name="connsiteX7" fmla="*/ 0 w 13299131"/>
              <a:gd name="connsiteY7" fmla="*/ 4889500 h 4991100"/>
              <a:gd name="connsiteX0" fmla="*/ 0 w 13462214"/>
              <a:gd name="connsiteY0" fmla="*/ 4146550 h 4248150"/>
              <a:gd name="connsiteX1" fmla="*/ 11294107 w 13462214"/>
              <a:gd name="connsiteY1" fmla="*/ 1514579 h 4248150"/>
              <a:gd name="connsiteX2" fmla="*/ 6923235 w 13462214"/>
              <a:gd name="connsiteY2" fmla="*/ 0 h 4248150"/>
              <a:gd name="connsiteX3" fmla="*/ 13462214 w 13462214"/>
              <a:gd name="connsiteY3" fmla="*/ 1188232 h 4248150"/>
              <a:gd name="connsiteX4" fmla="*/ 13299131 w 13462214"/>
              <a:gd name="connsiteY4" fmla="*/ 2502775 h 4248150"/>
              <a:gd name="connsiteX5" fmla="*/ 12928567 w 13462214"/>
              <a:gd name="connsiteY5" fmla="*/ 2054269 h 4248150"/>
              <a:gd name="connsiteX6" fmla="*/ 2133600 w 13462214"/>
              <a:gd name="connsiteY6" fmla="*/ 4248150 h 4248150"/>
              <a:gd name="connsiteX7" fmla="*/ 0 w 13462214"/>
              <a:gd name="connsiteY7" fmla="*/ 4146550 h 4248150"/>
              <a:gd name="connsiteX0" fmla="*/ 0 w 13462214"/>
              <a:gd name="connsiteY0" fmla="*/ 4146550 h 4248150"/>
              <a:gd name="connsiteX1" fmla="*/ 12331866 w 13462214"/>
              <a:gd name="connsiteY1" fmla="*/ 1514579 h 4248150"/>
              <a:gd name="connsiteX2" fmla="*/ 6923235 w 13462214"/>
              <a:gd name="connsiteY2" fmla="*/ 0 h 4248150"/>
              <a:gd name="connsiteX3" fmla="*/ 13462214 w 13462214"/>
              <a:gd name="connsiteY3" fmla="*/ 1188232 h 4248150"/>
              <a:gd name="connsiteX4" fmla="*/ 13299131 w 13462214"/>
              <a:gd name="connsiteY4" fmla="*/ 2502775 h 4248150"/>
              <a:gd name="connsiteX5" fmla="*/ 12928567 w 13462214"/>
              <a:gd name="connsiteY5" fmla="*/ 2054269 h 4248150"/>
              <a:gd name="connsiteX6" fmla="*/ 2133600 w 13462214"/>
              <a:gd name="connsiteY6" fmla="*/ 4248150 h 4248150"/>
              <a:gd name="connsiteX7" fmla="*/ 0 w 13462214"/>
              <a:gd name="connsiteY7" fmla="*/ 4146550 h 4248150"/>
              <a:gd name="connsiteX0" fmla="*/ 0 w 13462214"/>
              <a:gd name="connsiteY0" fmla="*/ 3067169 h 3168769"/>
              <a:gd name="connsiteX1" fmla="*/ 12331866 w 13462214"/>
              <a:gd name="connsiteY1" fmla="*/ 435198 h 3168769"/>
              <a:gd name="connsiteX2" fmla="*/ 11924088 w 13462214"/>
              <a:gd name="connsiteY2" fmla="*/ 0 h 3168769"/>
              <a:gd name="connsiteX3" fmla="*/ 13462214 w 13462214"/>
              <a:gd name="connsiteY3" fmla="*/ 108851 h 3168769"/>
              <a:gd name="connsiteX4" fmla="*/ 13299131 w 13462214"/>
              <a:gd name="connsiteY4" fmla="*/ 1423394 h 3168769"/>
              <a:gd name="connsiteX5" fmla="*/ 12928567 w 13462214"/>
              <a:gd name="connsiteY5" fmla="*/ 974888 h 3168769"/>
              <a:gd name="connsiteX6" fmla="*/ 2133600 w 13462214"/>
              <a:gd name="connsiteY6" fmla="*/ 3168769 h 3168769"/>
              <a:gd name="connsiteX7" fmla="*/ 0 w 13462214"/>
              <a:gd name="connsiteY7" fmla="*/ 3067169 h 3168769"/>
              <a:gd name="connsiteX0" fmla="*/ 0 w 13780896"/>
              <a:gd name="connsiteY0" fmla="*/ 3067169 h 3168769"/>
              <a:gd name="connsiteX1" fmla="*/ 12331866 w 13780896"/>
              <a:gd name="connsiteY1" fmla="*/ 435198 h 3168769"/>
              <a:gd name="connsiteX2" fmla="*/ 11924088 w 13780896"/>
              <a:gd name="connsiteY2" fmla="*/ 0 h 3168769"/>
              <a:gd name="connsiteX3" fmla="*/ 13780896 w 13780896"/>
              <a:gd name="connsiteY3" fmla="*/ 284413 h 3168769"/>
              <a:gd name="connsiteX4" fmla="*/ 13299131 w 13780896"/>
              <a:gd name="connsiteY4" fmla="*/ 1423394 h 3168769"/>
              <a:gd name="connsiteX5" fmla="*/ 12928567 w 13780896"/>
              <a:gd name="connsiteY5" fmla="*/ 974888 h 3168769"/>
              <a:gd name="connsiteX6" fmla="*/ 2133600 w 13780896"/>
              <a:gd name="connsiteY6" fmla="*/ 3168769 h 3168769"/>
              <a:gd name="connsiteX7" fmla="*/ 0 w 13780896"/>
              <a:gd name="connsiteY7" fmla="*/ 3067169 h 3168769"/>
              <a:gd name="connsiteX0" fmla="*/ 0 w 13780896"/>
              <a:gd name="connsiteY0" fmla="*/ 3067169 h 3168769"/>
              <a:gd name="connsiteX1" fmla="*/ 12331866 w 13780896"/>
              <a:gd name="connsiteY1" fmla="*/ 435198 h 3168769"/>
              <a:gd name="connsiteX2" fmla="*/ 11924088 w 13780896"/>
              <a:gd name="connsiteY2" fmla="*/ 0 h 3168769"/>
              <a:gd name="connsiteX3" fmla="*/ 13780896 w 13780896"/>
              <a:gd name="connsiteY3" fmla="*/ 284413 h 3168769"/>
              <a:gd name="connsiteX4" fmla="*/ 13299131 w 13780896"/>
              <a:gd name="connsiteY4" fmla="*/ 1423394 h 3168769"/>
              <a:gd name="connsiteX5" fmla="*/ 12781483 w 13780896"/>
              <a:gd name="connsiteY5" fmla="*/ 994395 h 3168769"/>
              <a:gd name="connsiteX6" fmla="*/ 2133600 w 13780896"/>
              <a:gd name="connsiteY6" fmla="*/ 3168769 h 3168769"/>
              <a:gd name="connsiteX7" fmla="*/ 0 w 13780896"/>
              <a:gd name="connsiteY7" fmla="*/ 3067169 h 3168769"/>
              <a:gd name="connsiteX0" fmla="*/ 0 w 13780896"/>
              <a:gd name="connsiteY0" fmla="*/ 3067169 h 3168769"/>
              <a:gd name="connsiteX1" fmla="*/ 12331866 w 13780896"/>
              <a:gd name="connsiteY1" fmla="*/ 435198 h 3168769"/>
              <a:gd name="connsiteX2" fmla="*/ 11924088 w 13780896"/>
              <a:gd name="connsiteY2" fmla="*/ 0 h 3168769"/>
              <a:gd name="connsiteX3" fmla="*/ 13780896 w 13780896"/>
              <a:gd name="connsiteY3" fmla="*/ 284413 h 3168769"/>
              <a:gd name="connsiteX4" fmla="*/ 13094848 w 13780896"/>
              <a:gd name="connsiteY4" fmla="*/ 1455905 h 3168769"/>
              <a:gd name="connsiteX5" fmla="*/ 12781483 w 13780896"/>
              <a:gd name="connsiteY5" fmla="*/ 994395 h 3168769"/>
              <a:gd name="connsiteX6" fmla="*/ 2133600 w 13780896"/>
              <a:gd name="connsiteY6" fmla="*/ 3168769 h 3168769"/>
              <a:gd name="connsiteX7" fmla="*/ 0 w 13780896"/>
              <a:gd name="connsiteY7" fmla="*/ 3067169 h 3168769"/>
              <a:gd name="connsiteX0" fmla="*/ 0 w 13780896"/>
              <a:gd name="connsiteY0" fmla="*/ 2930621 h 3032221"/>
              <a:gd name="connsiteX1" fmla="*/ 12331866 w 13780896"/>
              <a:gd name="connsiteY1" fmla="*/ 298650 h 3032221"/>
              <a:gd name="connsiteX2" fmla="*/ 12103858 w 13780896"/>
              <a:gd name="connsiteY2" fmla="*/ 0 h 3032221"/>
              <a:gd name="connsiteX3" fmla="*/ 13780896 w 13780896"/>
              <a:gd name="connsiteY3" fmla="*/ 147865 h 3032221"/>
              <a:gd name="connsiteX4" fmla="*/ 13094848 w 13780896"/>
              <a:gd name="connsiteY4" fmla="*/ 1319357 h 3032221"/>
              <a:gd name="connsiteX5" fmla="*/ 12781483 w 13780896"/>
              <a:gd name="connsiteY5" fmla="*/ 857847 h 3032221"/>
              <a:gd name="connsiteX6" fmla="*/ 2133600 w 13780896"/>
              <a:gd name="connsiteY6" fmla="*/ 3032221 h 3032221"/>
              <a:gd name="connsiteX7" fmla="*/ 0 w 13780896"/>
              <a:gd name="connsiteY7" fmla="*/ 2930621 h 3032221"/>
              <a:gd name="connsiteX0" fmla="*/ 0 w 13560270"/>
              <a:gd name="connsiteY0" fmla="*/ 2930621 h 3032221"/>
              <a:gd name="connsiteX1" fmla="*/ 12331866 w 13560270"/>
              <a:gd name="connsiteY1" fmla="*/ 298650 h 3032221"/>
              <a:gd name="connsiteX2" fmla="*/ 12103858 w 13560270"/>
              <a:gd name="connsiteY2" fmla="*/ 0 h 3032221"/>
              <a:gd name="connsiteX3" fmla="*/ 13560270 w 13560270"/>
              <a:gd name="connsiteY3" fmla="*/ 108852 h 3032221"/>
              <a:gd name="connsiteX4" fmla="*/ 13094848 w 13560270"/>
              <a:gd name="connsiteY4" fmla="*/ 1319357 h 3032221"/>
              <a:gd name="connsiteX5" fmla="*/ 12781483 w 13560270"/>
              <a:gd name="connsiteY5" fmla="*/ 857847 h 3032221"/>
              <a:gd name="connsiteX6" fmla="*/ 2133600 w 13560270"/>
              <a:gd name="connsiteY6" fmla="*/ 3032221 h 3032221"/>
              <a:gd name="connsiteX7" fmla="*/ 0 w 13560270"/>
              <a:gd name="connsiteY7" fmla="*/ 2930621 h 3032221"/>
              <a:gd name="connsiteX0" fmla="*/ 0 w 13560270"/>
              <a:gd name="connsiteY0" fmla="*/ 3086676 h 3188276"/>
              <a:gd name="connsiteX1" fmla="*/ 12331866 w 13560270"/>
              <a:gd name="connsiteY1" fmla="*/ 454705 h 3188276"/>
              <a:gd name="connsiteX2" fmla="*/ 12054830 w 13560270"/>
              <a:gd name="connsiteY2" fmla="*/ 0 h 3188276"/>
              <a:gd name="connsiteX3" fmla="*/ 13560270 w 13560270"/>
              <a:gd name="connsiteY3" fmla="*/ 264907 h 3188276"/>
              <a:gd name="connsiteX4" fmla="*/ 13094848 w 13560270"/>
              <a:gd name="connsiteY4" fmla="*/ 1475412 h 3188276"/>
              <a:gd name="connsiteX5" fmla="*/ 12781483 w 13560270"/>
              <a:gd name="connsiteY5" fmla="*/ 1013902 h 3188276"/>
              <a:gd name="connsiteX6" fmla="*/ 2133600 w 13560270"/>
              <a:gd name="connsiteY6" fmla="*/ 3188276 h 3188276"/>
              <a:gd name="connsiteX7" fmla="*/ 0 w 13560270"/>
              <a:gd name="connsiteY7" fmla="*/ 3086676 h 3188276"/>
              <a:gd name="connsiteX0" fmla="*/ 0 w 13641983"/>
              <a:gd name="connsiteY0" fmla="*/ 3086676 h 3188276"/>
              <a:gd name="connsiteX1" fmla="*/ 12331866 w 13641983"/>
              <a:gd name="connsiteY1" fmla="*/ 454705 h 3188276"/>
              <a:gd name="connsiteX2" fmla="*/ 12054830 w 13641983"/>
              <a:gd name="connsiteY2" fmla="*/ 0 h 3188276"/>
              <a:gd name="connsiteX3" fmla="*/ 13641983 w 13641983"/>
              <a:gd name="connsiteY3" fmla="*/ 290916 h 3188276"/>
              <a:gd name="connsiteX4" fmla="*/ 13094848 w 13641983"/>
              <a:gd name="connsiteY4" fmla="*/ 1475412 h 3188276"/>
              <a:gd name="connsiteX5" fmla="*/ 12781483 w 13641983"/>
              <a:gd name="connsiteY5" fmla="*/ 1013902 h 3188276"/>
              <a:gd name="connsiteX6" fmla="*/ 2133600 w 13641983"/>
              <a:gd name="connsiteY6" fmla="*/ 3188276 h 3188276"/>
              <a:gd name="connsiteX7" fmla="*/ 0 w 13641983"/>
              <a:gd name="connsiteY7" fmla="*/ 3086676 h 3188276"/>
              <a:gd name="connsiteX0" fmla="*/ 0 w 13641983"/>
              <a:gd name="connsiteY0" fmla="*/ 2795760 h 2897360"/>
              <a:gd name="connsiteX1" fmla="*/ 12331866 w 13641983"/>
              <a:gd name="connsiteY1" fmla="*/ 163789 h 2897360"/>
              <a:gd name="connsiteX2" fmla="*/ 12046659 w 13641983"/>
              <a:gd name="connsiteY2" fmla="*/ 1687 h 2897360"/>
              <a:gd name="connsiteX3" fmla="*/ 13641983 w 13641983"/>
              <a:gd name="connsiteY3" fmla="*/ 0 h 2897360"/>
              <a:gd name="connsiteX4" fmla="*/ 13094848 w 13641983"/>
              <a:gd name="connsiteY4" fmla="*/ 1184496 h 2897360"/>
              <a:gd name="connsiteX5" fmla="*/ 12781483 w 13641983"/>
              <a:gd name="connsiteY5" fmla="*/ 722986 h 2897360"/>
              <a:gd name="connsiteX6" fmla="*/ 2133600 w 13641983"/>
              <a:gd name="connsiteY6" fmla="*/ 2897360 h 2897360"/>
              <a:gd name="connsiteX7" fmla="*/ 0 w 13641983"/>
              <a:gd name="connsiteY7" fmla="*/ 2795760 h 2897360"/>
              <a:gd name="connsiteX0" fmla="*/ 0 w 13641983"/>
              <a:gd name="connsiteY0" fmla="*/ 2795760 h 2897360"/>
              <a:gd name="connsiteX1" fmla="*/ 12331866 w 13641983"/>
              <a:gd name="connsiteY1" fmla="*/ 163789 h 2897360"/>
              <a:gd name="connsiteX2" fmla="*/ 12046659 w 13641983"/>
              <a:gd name="connsiteY2" fmla="*/ 1687 h 2897360"/>
              <a:gd name="connsiteX3" fmla="*/ 13641983 w 13641983"/>
              <a:gd name="connsiteY3" fmla="*/ 0 h 2897360"/>
              <a:gd name="connsiteX4" fmla="*/ 13094848 w 13641983"/>
              <a:gd name="connsiteY4" fmla="*/ 1184496 h 2897360"/>
              <a:gd name="connsiteX5" fmla="*/ 12920396 w 13641983"/>
              <a:gd name="connsiteY5" fmla="*/ 534419 h 2897360"/>
              <a:gd name="connsiteX6" fmla="*/ 2133600 w 13641983"/>
              <a:gd name="connsiteY6" fmla="*/ 2897360 h 2897360"/>
              <a:gd name="connsiteX7" fmla="*/ 0 w 13641983"/>
              <a:gd name="connsiteY7" fmla="*/ 2795760 h 2897360"/>
              <a:gd name="connsiteX0" fmla="*/ 0 w 13641983"/>
              <a:gd name="connsiteY0" fmla="*/ 2795760 h 2897360"/>
              <a:gd name="connsiteX1" fmla="*/ 12331866 w 13641983"/>
              <a:gd name="connsiteY1" fmla="*/ 163789 h 2897360"/>
              <a:gd name="connsiteX2" fmla="*/ 12046659 w 13641983"/>
              <a:gd name="connsiteY2" fmla="*/ 1687 h 2897360"/>
              <a:gd name="connsiteX3" fmla="*/ 13641983 w 13641983"/>
              <a:gd name="connsiteY3" fmla="*/ 0 h 2897360"/>
              <a:gd name="connsiteX4" fmla="*/ 13274617 w 13641983"/>
              <a:gd name="connsiteY4" fmla="*/ 807363 h 2897360"/>
              <a:gd name="connsiteX5" fmla="*/ 12920396 w 13641983"/>
              <a:gd name="connsiteY5" fmla="*/ 534419 h 2897360"/>
              <a:gd name="connsiteX6" fmla="*/ 2133600 w 13641983"/>
              <a:gd name="connsiteY6" fmla="*/ 2897360 h 2897360"/>
              <a:gd name="connsiteX7" fmla="*/ 0 w 13641983"/>
              <a:gd name="connsiteY7" fmla="*/ 2795760 h 2897360"/>
              <a:gd name="connsiteX0" fmla="*/ 0 w 13274617"/>
              <a:gd name="connsiteY0" fmla="*/ 2802262 h 2903862"/>
              <a:gd name="connsiteX1" fmla="*/ 12331866 w 13274617"/>
              <a:gd name="connsiteY1" fmla="*/ 170291 h 2903862"/>
              <a:gd name="connsiteX2" fmla="*/ 12046659 w 13274617"/>
              <a:gd name="connsiteY2" fmla="*/ 8189 h 2903862"/>
              <a:gd name="connsiteX3" fmla="*/ 13249759 w 13274617"/>
              <a:gd name="connsiteY3" fmla="*/ 0 h 2903862"/>
              <a:gd name="connsiteX4" fmla="*/ 13274617 w 13274617"/>
              <a:gd name="connsiteY4" fmla="*/ 813865 h 2903862"/>
              <a:gd name="connsiteX5" fmla="*/ 12920396 w 13274617"/>
              <a:gd name="connsiteY5" fmla="*/ 540921 h 2903862"/>
              <a:gd name="connsiteX6" fmla="*/ 2133600 w 13274617"/>
              <a:gd name="connsiteY6" fmla="*/ 2903862 h 2903862"/>
              <a:gd name="connsiteX7" fmla="*/ 0 w 13274617"/>
              <a:gd name="connsiteY7" fmla="*/ 2802262 h 2903862"/>
              <a:gd name="connsiteX0" fmla="*/ 0 w 13331473"/>
              <a:gd name="connsiteY0" fmla="*/ 2795760 h 2897360"/>
              <a:gd name="connsiteX1" fmla="*/ 12331866 w 13331473"/>
              <a:gd name="connsiteY1" fmla="*/ 163789 h 2897360"/>
              <a:gd name="connsiteX2" fmla="*/ 12046659 w 13331473"/>
              <a:gd name="connsiteY2" fmla="*/ 1687 h 2897360"/>
              <a:gd name="connsiteX3" fmla="*/ 13331473 w 13331473"/>
              <a:gd name="connsiteY3" fmla="*/ 0 h 2897360"/>
              <a:gd name="connsiteX4" fmla="*/ 13274617 w 13331473"/>
              <a:gd name="connsiteY4" fmla="*/ 807363 h 2897360"/>
              <a:gd name="connsiteX5" fmla="*/ 12920396 w 13331473"/>
              <a:gd name="connsiteY5" fmla="*/ 534419 h 2897360"/>
              <a:gd name="connsiteX6" fmla="*/ 2133600 w 13331473"/>
              <a:gd name="connsiteY6" fmla="*/ 2897360 h 2897360"/>
              <a:gd name="connsiteX7" fmla="*/ 0 w 13331473"/>
              <a:gd name="connsiteY7" fmla="*/ 2795760 h 289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331473" h="2897360">
                <a:moveTo>
                  <a:pt x="0" y="2795760"/>
                </a:moveTo>
                <a:lnTo>
                  <a:pt x="12331866" y="163789"/>
                </a:lnTo>
                <a:lnTo>
                  <a:pt x="12046659" y="1687"/>
                </a:lnTo>
                <a:lnTo>
                  <a:pt x="13331473" y="0"/>
                </a:lnTo>
                <a:lnTo>
                  <a:pt x="13274617" y="807363"/>
                </a:lnTo>
                <a:lnTo>
                  <a:pt x="12920396" y="534419"/>
                </a:lnTo>
                <a:lnTo>
                  <a:pt x="2133600" y="2897360"/>
                </a:lnTo>
                <a:lnTo>
                  <a:pt x="0" y="2795760"/>
                </a:lnTo>
                <a:close/>
              </a:path>
            </a:pathLst>
          </a:custGeom>
          <a:solidFill>
            <a:schemeClr val="accent2">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bject 4">
            <a:extLst>
              <a:ext uri="{FF2B5EF4-FFF2-40B4-BE49-F238E27FC236}">
                <a16:creationId xmlns:a16="http://schemas.microsoft.com/office/drawing/2014/main" id="{73E90671-1244-2072-9C41-29C06BBF7B7E}"/>
              </a:ext>
            </a:extLst>
          </p:cNvPr>
          <p:cNvSpPr txBox="1"/>
          <p:nvPr/>
        </p:nvSpPr>
        <p:spPr>
          <a:xfrm>
            <a:off x="1007005" y="5882568"/>
            <a:ext cx="3280376" cy="339673"/>
          </a:xfrm>
          <a:prstGeom prst="roundRect">
            <a:avLst>
              <a:gd name="adj" fmla="val 50000"/>
            </a:avLst>
          </a:prstGeom>
          <a:solidFill>
            <a:schemeClr val="accent2"/>
          </a:solidFill>
          <a:ln>
            <a:solidFill>
              <a:srgbClr val="00A48D"/>
            </a:solidFill>
          </a:ln>
        </p:spPr>
        <p:txBody>
          <a:bodyPr vert="horz" wrap="square" lIns="0" tIns="12700" rIns="0" bIns="0" rtlCol="0" anchor="ctr" anchorCtr="1">
            <a:noAutofit/>
          </a:bodyPr>
          <a:lstStyle/>
          <a:p>
            <a:pPr marL="12700" algn="ctr">
              <a:lnSpc>
                <a:spcPct val="100000"/>
              </a:lnSpc>
              <a:spcBef>
                <a:spcPts val="100"/>
              </a:spcBef>
            </a:pPr>
            <a:r>
              <a:rPr lang="en-GB" sz="1600" spc="-10">
                <a:solidFill>
                  <a:schemeClr val="bg1"/>
                </a:solidFill>
                <a:latin typeface="Franklin Gothic Medium" panose="020B0603020102020204" pitchFamily="34" charset="0"/>
                <a:cs typeface="Franklin Gothic ATF Med"/>
              </a:rPr>
              <a:t>Evaluability</a:t>
            </a:r>
            <a:endParaRPr sz="1600">
              <a:solidFill>
                <a:schemeClr val="bg1"/>
              </a:solidFill>
              <a:latin typeface="Franklin Gothic Medium" panose="020B0603020102020204" pitchFamily="34" charset="0"/>
              <a:cs typeface="Franklin Gothic ATF Med"/>
            </a:endParaRPr>
          </a:p>
        </p:txBody>
      </p:sp>
      <p:sp>
        <p:nvSpPr>
          <p:cNvPr id="8" name="object 4">
            <a:extLst>
              <a:ext uri="{FF2B5EF4-FFF2-40B4-BE49-F238E27FC236}">
                <a16:creationId xmlns:a16="http://schemas.microsoft.com/office/drawing/2014/main" id="{BCA69DD9-0664-E50D-B43C-313B846A5449}"/>
              </a:ext>
            </a:extLst>
          </p:cNvPr>
          <p:cNvSpPr txBox="1"/>
          <p:nvPr/>
        </p:nvSpPr>
        <p:spPr>
          <a:xfrm>
            <a:off x="4050827" y="5108150"/>
            <a:ext cx="3578592" cy="350075"/>
          </a:xfrm>
          <a:prstGeom prst="roundRect">
            <a:avLst>
              <a:gd name="adj" fmla="val 50000"/>
            </a:avLst>
          </a:prstGeom>
          <a:solidFill>
            <a:schemeClr val="accent2"/>
          </a:solidFill>
          <a:ln>
            <a:solidFill>
              <a:srgbClr val="00A48D"/>
            </a:solidFill>
          </a:ln>
        </p:spPr>
        <p:txBody>
          <a:bodyPr vert="horz" wrap="square" lIns="0" tIns="12700" rIns="0" bIns="0" rtlCol="0" anchor="ctr" anchorCtr="1">
            <a:noAutofit/>
          </a:bodyPr>
          <a:lstStyle/>
          <a:p>
            <a:pPr marL="12700" algn="ctr">
              <a:lnSpc>
                <a:spcPct val="100000"/>
              </a:lnSpc>
              <a:spcBef>
                <a:spcPts val="100"/>
              </a:spcBef>
            </a:pPr>
            <a:r>
              <a:rPr lang="en-GB" sz="1600" spc="-10">
                <a:solidFill>
                  <a:schemeClr val="bg1"/>
                </a:solidFill>
                <a:latin typeface="Franklin Gothic Medium" panose="020B0603020102020204" pitchFamily="34" charset="0"/>
                <a:cs typeface="Franklin Gothic ATF Med"/>
              </a:rPr>
              <a:t>Cluster / Programme</a:t>
            </a:r>
            <a:endParaRPr sz="1600">
              <a:solidFill>
                <a:schemeClr val="bg1"/>
              </a:solidFill>
              <a:latin typeface="Franklin Gothic Medium" panose="020B0603020102020204" pitchFamily="34" charset="0"/>
              <a:cs typeface="Franklin Gothic ATF Med"/>
            </a:endParaRPr>
          </a:p>
        </p:txBody>
      </p:sp>
      <p:sp>
        <p:nvSpPr>
          <p:cNvPr id="9" name="object 4">
            <a:extLst>
              <a:ext uri="{FF2B5EF4-FFF2-40B4-BE49-F238E27FC236}">
                <a16:creationId xmlns:a16="http://schemas.microsoft.com/office/drawing/2014/main" id="{816124E3-40CE-8B6A-AFF8-619452C421C6}"/>
              </a:ext>
            </a:extLst>
          </p:cNvPr>
          <p:cNvSpPr txBox="1"/>
          <p:nvPr/>
        </p:nvSpPr>
        <p:spPr>
          <a:xfrm>
            <a:off x="7543236" y="4381857"/>
            <a:ext cx="3876808" cy="350075"/>
          </a:xfrm>
          <a:prstGeom prst="roundRect">
            <a:avLst>
              <a:gd name="adj" fmla="val 50000"/>
            </a:avLst>
          </a:prstGeom>
          <a:solidFill>
            <a:schemeClr val="accent2"/>
          </a:solidFill>
          <a:ln>
            <a:solidFill>
              <a:srgbClr val="00A48D"/>
            </a:solidFill>
          </a:ln>
        </p:spPr>
        <p:txBody>
          <a:bodyPr vert="horz" wrap="square" lIns="0" tIns="12700" rIns="0" bIns="0" rtlCol="0" anchor="ctr" anchorCtr="1">
            <a:noAutofit/>
          </a:bodyPr>
          <a:lstStyle/>
          <a:p>
            <a:pPr marL="12700" algn="ctr">
              <a:lnSpc>
                <a:spcPct val="100000"/>
              </a:lnSpc>
              <a:spcBef>
                <a:spcPts val="100"/>
              </a:spcBef>
            </a:pPr>
            <a:r>
              <a:rPr lang="en-GB" sz="1600" spc="-10">
                <a:solidFill>
                  <a:schemeClr val="bg1"/>
                </a:solidFill>
                <a:latin typeface="Franklin Gothic Medium" panose="020B0603020102020204" pitchFamily="34" charset="0"/>
                <a:cs typeface="Franklin Gothic ATF Med"/>
              </a:rPr>
              <a:t>Thematic / Corporate</a:t>
            </a:r>
            <a:endParaRPr sz="1600">
              <a:solidFill>
                <a:schemeClr val="bg1"/>
              </a:solidFill>
              <a:latin typeface="Franklin Gothic Medium" panose="020B0603020102020204" pitchFamily="34" charset="0"/>
              <a:cs typeface="Franklin Gothic ATF Med"/>
            </a:endParaRPr>
          </a:p>
        </p:txBody>
      </p:sp>
      <p:grpSp>
        <p:nvGrpSpPr>
          <p:cNvPr id="10" name="Group 9">
            <a:extLst>
              <a:ext uri="{FF2B5EF4-FFF2-40B4-BE49-F238E27FC236}">
                <a16:creationId xmlns:a16="http://schemas.microsoft.com/office/drawing/2014/main" id="{A7B4BB5C-6678-29A8-64BF-5492C6E657F4}"/>
              </a:ext>
            </a:extLst>
          </p:cNvPr>
          <p:cNvGrpSpPr/>
          <p:nvPr/>
        </p:nvGrpSpPr>
        <p:grpSpPr>
          <a:xfrm>
            <a:off x="1360839" y="2764634"/>
            <a:ext cx="1610952" cy="1542723"/>
            <a:chOff x="2159926" y="1721573"/>
            <a:chExt cx="1610952" cy="1542723"/>
          </a:xfrm>
        </p:grpSpPr>
        <p:sp>
          <p:nvSpPr>
            <p:cNvPr id="11" name="object 28">
              <a:extLst>
                <a:ext uri="{FF2B5EF4-FFF2-40B4-BE49-F238E27FC236}">
                  <a16:creationId xmlns:a16="http://schemas.microsoft.com/office/drawing/2014/main" id="{3CE2FE8E-5456-2953-832D-9B7299CED7D2}"/>
                </a:ext>
              </a:extLst>
            </p:cNvPr>
            <p:cNvSpPr txBox="1"/>
            <p:nvPr/>
          </p:nvSpPr>
          <p:spPr>
            <a:xfrm>
              <a:off x="2159926" y="2868676"/>
              <a:ext cx="1610952"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Book" panose="020B0503020102020204" pitchFamily="34" charset="0"/>
                  <a:cs typeface="Franklin Gothic ATF"/>
                </a:rPr>
                <a:t>Phase 2. Evaluability of Green TQ </a:t>
              </a:r>
              <a:r>
                <a:rPr lang="en-GB" sz="1000" i="1" spc="-10">
                  <a:solidFill>
                    <a:schemeClr val="bg1">
                      <a:lumMod val="50000"/>
                    </a:schemeClr>
                  </a:solidFill>
                  <a:latin typeface="Franklin Gothic Book" panose="020B0503020102020204" pitchFamily="34" charset="0"/>
                  <a:cs typeface="Franklin Gothic ATF"/>
                </a:rPr>
                <a:t>(2024)</a:t>
              </a:r>
              <a:endParaRPr lang="en-GB" sz="1200" i="1">
                <a:solidFill>
                  <a:schemeClr val="bg1">
                    <a:lumMod val="50000"/>
                  </a:schemeClr>
                </a:solidFill>
                <a:latin typeface="Franklin Gothic Book" panose="020B0503020102020204" pitchFamily="34" charset="0"/>
                <a:cs typeface="Franklin Gothic ATF"/>
              </a:endParaRPr>
            </a:p>
          </p:txBody>
        </p:sp>
        <p:pic>
          <p:nvPicPr>
            <p:cNvPr id="12" name="Graphic 11">
              <a:extLst>
                <a:ext uri="{FF2B5EF4-FFF2-40B4-BE49-F238E27FC236}">
                  <a16:creationId xmlns:a16="http://schemas.microsoft.com/office/drawing/2014/main" id="{5C954BA5-A26D-7D47-911A-7BFCE7752B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5747" y="1721573"/>
              <a:ext cx="824622" cy="1175851"/>
            </a:xfrm>
            <a:prstGeom prst="rect">
              <a:avLst/>
            </a:prstGeom>
          </p:spPr>
        </p:pic>
      </p:grpSp>
      <p:grpSp>
        <p:nvGrpSpPr>
          <p:cNvPr id="13" name="Group 12">
            <a:extLst>
              <a:ext uri="{FF2B5EF4-FFF2-40B4-BE49-F238E27FC236}">
                <a16:creationId xmlns:a16="http://schemas.microsoft.com/office/drawing/2014/main" id="{FD502E79-B345-BC21-389E-93C2D8215303}"/>
              </a:ext>
            </a:extLst>
          </p:cNvPr>
          <p:cNvGrpSpPr/>
          <p:nvPr/>
        </p:nvGrpSpPr>
        <p:grpSpPr>
          <a:xfrm>
            <a:off x="1154849" y="4448411"/>
            <a:ext cx="2362200" cy="1075391"/>
            <a:chOff x="836271" y="4209608"/>
            <a:chExt cx="2362200" cy="1075391"/>
          </a:xfrm>
        </p:grpSpPr>
        <p:sp>
          <p:nvSpPr>
            <p:cNvPr id="14" name="object 28">
              <a:extLst>
                <a:ext uri="{FF2B5EF4-FFF2-40B4-BE49-F238E27FC236}">
                  <a16:creationId xmlns:a16="http://schemas.microsoft.com/office/drawing/2014/main" id="{D2B52734-6CA0-B91F-6444-3902D195D2DD}"/>
                </a:ext>
              </a:extLst>
            </p:cNvPr>
            <p:cNvSpPr txBox="1"/>
            <p:nvPr/>
          </p:nvSpPr>
          <p:spPr>
            <a:xfrm>
              <a:off x="836271" y="4889379"/>
              <a:ext cx="2362200"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Demi" panose="020B0703020102020204" pitchFamily="34" charset="0"/>
                  <a:cs typeface="Franklin Gothic ATF"/>
                </a:rPr>
                <a:t>Phase 1. Evaluability of </a:t>
              </a:r>
              <a:br>
                <a:rPr lang="en-GB" sz="1200" spc="-10">
                  <a:solidFill>
                    <a:srgbClr val="231F20"/>
                  </a:solidFill>
                  <a:latin typeface="Franklin Gothic Demi" panose="020B0703020102020204" pitchFamily="34" charset="0"/>
                  <a:cs typeface="Franklin Gothic ATF"/>
                </a:rPr>
              </a:br>
              <a:r>
                <a:rPr lang="en-GB" sz="1200" spc="-10">
                  <a:solidFill>
                    <a:srgbClr val="231F20"/>
                  </a:solidFill>
                  <a:latin typeface="Franklin Gothic Demi" panose="020B0703020102020204" pitchFamily="34" charset="0"/>
                  <a:cs typeface="Franklin Gothic ATF"/>
                </a:rPr>
                <a:t>EBRD’s GET and MRV </a:t>
              </a:r>
              <a:r>
                <a:rPr lang="en-GB" sz="1000" spc="-10">
                  <a:solidFill>
                    <a:srgbClr val="231F20"/>
                  </a:solidFill>
                  <a:latin typeface="Franklin Gothic Demi" panose="020B0703020102020204" pitchFamily="34" charset="0"/>
                  <a:cs typeface="Franklin Gothic ATF"/>
                </a:rPr>
                <a:t>(2023)</a:t>
              </a:r>
              <a:endParaRPr sz="1200">
                <a:latin typeface="Franklin Gothic Demi" panose="020B0703020102020204" pitchFamily="34" charset="0"/>
                <a:cs typeface="Franklin Gothic ATF"/>
              </a:endParaRPr>
            </a:p>
          </p:txBody>
        </p:sp>
        <p:pic>
          <p:nvPicPr>
            <p:cNvPr id="15" name="Graphic 14">
              <a:extLst>
                <a:ext uri="{FF2B5EF4-FFF2-40B4-BE49-F238E27FC236}">
                  <a16:creationId xmlns:a16="http://schemas.microsoft.com/office/drawing/2014/main" id="{76B0310F-652A-ACF5-6E90-3BD7C86667A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72144" y="4209608"/>
              <a:ext cx="777547" cy="719951"/>
            </a:xfrm>
            <a:prstGeom prst="rect">
              <a:avLst/>
            </a:prstGeom>
          </p:spPr>
        </p:pic>
      </p:grpSp>
      <p:grpSp>
        <p:nvGrpSpPr>
          <p:cNvPr id="16" name="Group 15">
            <a:extLst>
              <a:ext uri="{FF2B5EF4-FFF2-40B4-BE49-F238E27FC236}">
                <a16:creationId xmlns:a16="http://schemas.microsoft.com/office/drawing/2014/main" id="{301368BA-1563-AD77-52DF-53A5A5201DF8}"/>
              </a:ext>
            </a:extLst>
          </p:cNvPr>
          <p:cNvGrpSpPr/>
          <p:nvPr/>
        </p:nvGrpSpPr>
        <p:grpSpPr>
          <a:xfrm>
            <a:off x="8277560" y="2687290"/>
            <a:ext cx="1890309" cy="1300732"/>
            <a:chOff x="8151642" y="3940896"/>
            <a:chExt cx="1890309" cy="1300732"/>
          </a:xfrm>
        </p:grpSpPr>
        <p:sp>
          <p:nvSpPr>
            <p:cNvPr id="17" name="object 28">
              <a:extLst>
                <a:ext uri="{FF2B5EF4-FFF2-40B4-BE49-F238E27FC236}">
                  <a16:creationId xmlns:a16="http://schemas.microsoft.com/office/drawing/2014/main" id="{A61A882E-E846-3ADD-9D27-F59ADCA3AC36}"/>
                </a:ext>
              </a:extLst>
            </p:cNvPr>
            <p:cNvSpPr txBox="1"/>
            <p:nvPr/>
          </p:nvSpPr>
          <p:spPr>
            <a:xfrm>
              <a:off x="8151642" y="4846008"/>
              <a:ext cx="1890309"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Book" panose="020B0503020102020204" pitchFamily="34" charset="0"/>
                  <a:cs typeface="Franklin Gothic ATF"/>
                </a:rPr>
                <a:t>SCF Mid-term Evaluation: </a:t>
              </a:r>
              <a:br>
                <a:rPr lang="en-GB" sz="1200" spc="-10">
                  <a:solidFill>
                    <a:srgbClr val="231F20"/>
                  </a:solidFill>
                  <a:latin typeface="Franklin Gothic Book" panose="020B0503020102020204" pitchFamily="34" charset="0"/>
                  <a:cs typeface="Franklin Gothic ATF"/>
                </a:rPr>
              </a:br>
              <a:r>
                <a:rPr lang="en-GB" sz="1200" spc="-10">
                  <a:solidFill>
                    <a:srgbClr val="231F20"/>
                  </a:solidFill>
                  <a:latin typeface="Franklin Gothic Book" panose="020B0503020102020204" pitchFamily="34" charset="0"/>
                  <a:cs typeface="Franklin Gothic ATF"/>
                </a:rPr>
                <a:t>Green Deep Dive </a:t>
              </a:r>
              <a:r>
                <a:rPr lang="en-GB" sz="1000" i="1" spc="-10">
                  <a:solidFill>
                    <a:schemeClr val="bg1">
                      <a:lumMod val="50000"/>
                    </a:schemeClr>
                  </a:solidFill>
                  <a:latin typeface="Franklin Gothic Book" panose="020B0503020102020204" pitchFamily="34" charset="0"/>
                  <a:cs typeface="Franklin Gothic ATF"/>
                </a:rPr>
                <a:t>(2024)</a:t>
              </a:r>
              <a:endParaRPr lang="en-GB" sz="1200" i="1">
                <a:solidFill>
                  <a:schemeClr val="bg1">
                    <a:lumMod val="50000"/>
                  </a:schemeClr>
                </a:solidFill>
                <a:latin typeface="Franklin Gothic Book" panose="020B0503020102020204" pitchFamily="34" charset="0"/>
                <a:cs typeface="Franklin Gothic ATF"/>
              </a:endParaRPr>
            </a:p>
          </p:txBody>
        </p:sp>
        <p:pic>
          <p:nvPicPr>
            <p:cNvPr id="18" name="Graphic 17">
              <a:extLst>
                <a:ext uri="{FF2B5EF4-FFF2-40B4-BE49-F238E27FC236}">
                  <a16:creationId xmlns:a16="http://schemas.microsoft.com/office/drawing/2014/main" id="{A5EF3304-07FB-0BE7-7A62-8E75CF3FAE2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38899" y="3940896"/>
              <a:ext cx="786920" cy="947219"/>
            </a:xfrm>
            <a:prstGeom prst="rect">
              <a:avLst/>
            </a:prstGeom>
          </p:spPr>
        </p:pic>
      </p:grpSp>
      <p:grpSp>
        <p:nvGrpSpPr>
          <p:cNvPr id="19" name="Group 18">
            <a:extLst>
              <a:ext uri="{FF2B5EF4-FFF2-40B4-BE49-F238E27FC236}">
                <a16:creationId xmlns:a16="http://schemas.microsoft.com/office/drawing/2014/main" id="{C5C12913-69EB-FA1D-53FD-29EFF0E81EC1}"/>
              </a:ext>
            </a:extLst>
          </p:cNvPr>
          <p:cNvGrpSpPr/>
          <p:nvPr/>
        </p:nvGrpSpPr>
        <p:grpSpPr>
          <a:xfrm>
            <a:off x="5400797" y="2310977"/>
            <a:ext cx="1770890" cy="1035978"/>
            <a:chOff x="5847860" y="1532108"/>
            <a:chExt cx="1770890" cy="1035978"/>
          </a:xfrm>
        </p:grpSpPr>
        <p:sp>
          <p:nvSpPr>
            <p:cNvPr id="20" name="object 28">
              <a:extLst>
                <a:ext uri="{FF2B5EF4-FFF2-40B4-BE49-F238E27FC236}">
                  <a16:creationId xmlns:a16="http://schemas.microsoft.com/office/drawing/2014/main" id="{B7E9A65A-02F9-7118-967B-C09159E4848C}"/>
                </a:ext>
              </a:extLst>
            </p:cNvPr>
            <p:cNvSpPr txBox="1"/>
            <p:nvPr/>
          </p:nvSpPr>
          <p:spPr>
            <a:xfrm>
              <a:off x="5847860" y="2172466"/>
              <a:ext cx="1770890"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Book" panose="020B0503020102020204" pitchFamily="34" charset="0"/>
                  <a:cs typeface="Franklin Gothic ATF"/>
                </a:rPr>
                <a:t>Decarbonisation of </a:t>
              </a:r>
              <a:br>
                <a:rPr lang="en-GB" sz="1200" spc="-10">
                  <a:solidFill>
                    <a:srgbClr val="231F20"/>
                  </a:solidFill>
                  <a:latin typeface="Franklin Gothic Book" panose="020B0503020102020204" pitchFamily="34" charset="0"/>
                  <a:cs typeface="Franklin Gothic ATF"/>
                </a:rPr>
              </a:br>
              <a:r>
                <a:rPr lang="en-GB" sz="1200" spc="-10">
                  <a:solidFill>
                    <a:srgbClr val="231F20"/>
                  </a:solidFill>
                  <a:latin typeface="Franklin Gothic Book" panose="020B0503020102020204" pitchFamily="34" charset="0"/>
                  <a:cs typeface="Franklin Gothic ATF"/>
                </a:rPr>
                <a:t>Built Environment </a:t>
              </a:r>
              <a:r>
                <a:rPr lang="en-GB" sz="1000" i="1" spc="-10">
                  <a:solidFill>
                    <a:schemeClr val="bg1">
                      <a:lumMod val="50000"/>
                    </a:schemeClr>
                  </a:solidFill>
                  <a:latin typeface="Franklin Gothic Book" panose="020B0503020102020204" pitchFamily="34" charset="0"/>
                  <a:cs typeface="Franklin Gothic ATF"/>
                </a:rPr>
                <a:t>(2024)</a:t>
              </a:r>
              <a:r>
                <a:rPr lang="en-GB" sz="1200" spc="-10">
                  <a:solidFill>
                    <a:srgbClr val="231F20"/>
                  </a:solidFill>
                  <a:latin typeface="Franklin Gothic Book" panose="020B0503020102020204" pitchFamily="34" charset="0"/>
                  <a:cs typeface="Franklin Gothic ATF"/>
                </a:rPr>
                <a:t> </a:t>
              </a:r>
              <a:endParaRPr lang="en-GB" sz="1200">
                <a:latin typeface="Franklin Gothic Book" panose="020B0503020102020204" pitchFamily="34" charset="0"/>
                <a:cs typeface="Franklin Gothic ATF"/>
              </a:endParaRPr>
            </a:p>
          </p:txBody>
        </p:sp>
        <p:pic>
          <p:nvPicPr>
            <p:cNvPr id="21" name="Graphic 20">
              <a:extLst>
                <a:ext uri="{FF2B5EF4-FFF2-40B4-BE49-F238E27FC236}">
                  <a16:creationId xmlns:a16="http://schemas.microsoft.com/office/drawing/2014/main" id="{F7AC8230-30E0-32E5-6CCB-1ED9DB69F59F}"/>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133792" y="1532108"/>
              <a:ext cx="731034" cy="676883"/>
            </a:xfrm>
            <a:prstGeom prst="rect">
              <a:avLst/>
            </a:prstGeom>
          </p:spPr>
        </p:pic>
      </p:grpSp>
      <p:grpSp>
        <p:nvGrpSpPr>
          <p:cNvPr id="22" name="Group 21">
            <a:extLst>
              <a:ext uri="{FF2B5EF4-FFF2-40B4-BE49-F238E27FC236}">
                <a16:creationId xmlns:a16="http://schemas.microsoft.com/office/drawing/2014/main" id="{D59CEA83-EECB-4741-E2A5-C975C8AA8717}"/>
              </a:ext>
            </a:extLst>
          </p:cNvPr>
          <p:cNvGrpSpPr/>
          <p:nvPr/>
        </p:nvGrpSpPr>
        <p:grpSpPr>
          <a:xfrm>
            <a:off x="3453349" y="2507761"/>
            <a:ext cx="1976763" cy="1062654"/>
            <a:chOff x="7279579" y="911099"/>
            <a:chExt cx="1976763" cy="1062654"/>
          </a:xfrm>
        </p:grpSpPr>
        <p:sp>
          <p:nvSpPr>
            <p:cNvPr id="23" name="object 28">
              <a:extLst>
                <a:ext uri="{FF2B5EF4-FFF2-40B4-BE49-F238E27FC236}">
                  <a16:creationId xmlns:a16="http://schemas.microsoft.com/office/drawing/2014/main" id="{04D0C841-BB11-1B4B-8F25-F1EE29DF4852}"/>
                </a:ext>
              </a:extLst>
            </p:cNvPr>
            <p:cNvSpPr txBox="1"/>
            <p:nvPr/>
          </p:nvSpPr>
          <p:spPr>
            <a:xfrm>
              <a:off x="7279579" y="1578133"/>
              <a:ext cx="1976763"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Demi" panose="020B0703020102020204" pitchFamily="34" charset="0"/>
                  <a:cs typeface="Franklin Gothic ATF"/>
                </a:rPr>
                <a:t>Sustainable Infrastructure Operations in ATC </a:t>
              </a:r>
              <a:r>
                <a:rPr lang="en-GB" sz="1000" spc="-10">
                  <a:solidFill>
                    <a:srgbClr val="231F20"/>
                  </a:solidFill>
                  <a:latin typeface="Franklin Gothic Demi" panose="020B0703020102020204" pitchFamily="34" charset="0"/>
                  <a:cs typeface="Franklin Gothic ATF"/>
                </a:rPr>
                <a:t>(2021)</a:t>
              </a:r>
              <a:endParaRPr sz="1200">
                <a:latin typeface="Franklin Gothic Demi" panose="020B0703020102020204" pitchFamily="34" charset="0"/>
                <a:cs typeface="Franklin Gothic ATF"/>
              </a:endParaRPr>
            </a:p>
          </p:txBody>
        </p:sp>
        <p:pic>
          <p:nvPicPr>
            <p:cNvPr id="24" name="Graphic 23">
              <a:extLst>
                <a:ext uri="{FF2B5EF4-FFF2-40B4-BE49-F238E27FC236}">
                  <a16:creationId xmlns:a16="http://schemas.microsoft.com/office/drawing/2014/main" id="{63CD8ADC-39F5-7FFE-A1BF-90EF550BA54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94542" y="911099"/>
              <a:ext cx="754621" cy="608565"/>
            </a:xfrm>
            <a:prstGeom prst="rect">
              <a:avLst/>
            </a:prstGeom>
          </p:spPr>
        </p:pic>
      </p:grpSp>
      <p:grpSp>
        <p:nvGrpSpPr>
          <p:cNvPr id="25" name="Group 24">
            <a:extLst>
              <a:ext uri="{FF2B5EF4-FFF2-40B4-BE49-F238E27FC236}">
                <a16:creationId xmlns:a16="http://schemas.microsoft.com/office/drawing/2014/main" id="{FD4F0C0E-F44A-3944-E7CE-6EC783DFD6EB}"/>
              </a:ext>
            </a:extLst>
          </p:cNvPr>
          <p:cNvGrpSpPr/>
          <p:nvPr/>
        </p:nvGrpSpPr>
        <p:grpSpPr>
          <a:xfrm>
            <a:off x="4577835" y="3929314"/>
            <a:ext cx="1802101" cy="1080602"/>
            <a:chOff x="4201935" y="4018870"/>
            <a:chExt cx="1802101" cy="1080602"/>
          </a:xfrm>
        </p:grpSpPr>
        <p:sp>
          <p:nvSpPr>
            <p:cNvPr id="26" name="object 28">
              <a:extLst>
                <a:ext uri="{FF2B5EF4-FFF2-40B4-BE49-F238E27FC236}">
                  <a16:creationId xmlns:a16="http://schemas.microsoft.com/office/drawing/2014/main" id="{C8640118-0587-2297-A2C6-7782D635886F}"/>
                </a:ext>
              </a:extLst>
            </p:cNvPr>
            <p:cNvSpPr txBox="1"/>
            <p:nvPr/>
          </p:nvSpPr>
          <p:spPr>
            <a:xfrm>
              <a:off x="4201935" y="4703852"/>
              <a:ext cx="1802101"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Demi" panose="020B0703020102020204" pitchFamily="34" charset="0"/>
                  <a:cs typeface="Franklin Gothic ATF"/>
                </a:rPr>
                <a:t>Green Cities Programme Interim Evaluation </a:t>
              </a:r>
              <a:r>
                <a:rPr lang="en-GB" sz="1000" spc="-10">
                  <a:solidFill>
                    <a:schemeClr val="tx1"/>
                  </a:solidFill>
                  <a:latin typeface="Franklin Gothic Demi" panose="020B0703020102020204" pitchFamily="34" charset="0"/>
                  <a:cs typeface="Franklin Gothic ATF"/>
                </a:rPr>
                <a:t>(2023)</a:t>
              </a:r>
              <a:endParaRPr sz="1200">
                <a:solidFill>
                  <a:schemeClr val="tx1"/>
                </a:solidFill>
                <a:latin typeface="Franklin Gothic Demi" panose="020B0703020102020204" pitchFamily="34" charset="0"/>
                <a:cs typeface="Franklin Gothic ATF"/>
              </a:endParaRPr>
            </a:p>
          </p:txBody>
        </p:sp>
        <p:pic>
          <p:nvPicPr>
            <p:cNvPr id="27" name="Graphic 26">
              <a:extLst>
                <a:ext uri="{FF2B5EF4-FFF2-40B4-BE49-F238E27FC236}">
                  <a16:creationId xmlns:a16="http://schemas.microsoft.com/office/drawing/2014/main" id="{F42410CF-1BE4-5F3E-9E02-8BB35438522D}"/>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676197" y="4018870"/>
              <a:ext cx="863847" cy="732074"/>
            </a:xfrm>
            <a:prstGeom prst="rect">
              <a:avLst/>
            </a:prstGeom>
          </p:spPr>
        </p:pic>
      </p:grpSp>
      <p:grpSp>
        <p:nvGrpSpPr>
          <p:cNvPr id="28" name="Group 27">
            <a:extLst>
              <a:ext uri="{FF2B5EF4-FFF2-40B4-BE49-F238E27FC236}">
                <a16:creationId xmlns:a16="http://schemas.microsoft.com/office/drawing/2014/main" id="{ED5F82C5-5AFE-AB2F-AB06-4393E0A04FB5}"/>
              </a:ext>
            </a:extLst>
          </p:cNvPr>
          <p:cNvGrpSpPr/>
          <p:nvPr/>
        </p:nvGrpSpPr>
        <p:grpSpPr>
          <a:xfrm>
            <a:off x="6022479" y="3293149"/>
            <a:ext cx="1910610" cy="904836"/>
            <a:chOff x="5749206" y="2862307"/>
            <a:chExt cx="1910610" cy="904836"/>
          </a:xfrm>
        </p:grpSpPr>
        <p:sp>
          <p:nvSpPr>
            <p:cNvPr id="29" name="object 28">
              <a:extLst>
                <a:ext uri="{FF2B5EF4-FFF2-40B4-BE49-F238E27FC236}">
                  <a16:creationId xmlns:a16="http://schemas.microsoft.com/office/drawing/2014/main" id="{35E0432F-5B07-CD80-DBE3-BFD60121B78C}"/>
                </a:ext>
              </a:extLst>
            </p:cNvPr>
            <p:cNvSpPr txBox="1"/>
            <p:nvPr/>
          </p:nvSpPr>
          <p:spPr>
            <a:xfrm>
              <a:off x="5749206" y="3556189"/>
              <a:ext cx="1910610" cy="210954"/>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Book" panose="020B0503020102020204" pitchFamily="34" charset="0"/>
                  <a:cs typeface="Franklin Gothic ATF"/>
                </a:rPr>
                <a:t>Green Bonds </a:t>
              </a:r>
              <a:r>
                <a:rPr lang="en-GB" sz="1000" i="1" spc="-10">
                  <a:solidFill>
                    <a:schemeClr val="bg1">
                      <a:lumMod val="50000"/>
                    </a:schemeClr>
                  </a:solidFill>
                  <a:latin typeface="Franklin Gothic Book" panose="020B0503020102020204" pitchFamily="34" charset="0"/>
                  <a:cs typeface="Franklin Gothic ATF"/>
                </a:rPr>
                <a:t>(2024)</a:t>
              </a:r>
              <a:endParaRPr lang="en-GB" sz="1200" i="1">
                <a:solidFill>
                  <a:schemeClr val="bg1">
                    <a:lumMod val="50000"/>
                  </a:schemeClr>
                </a:solidFill>
                <a:latin typeface="Franklin Gothic Book" panose="020B0503020102020204" pitchFamily="34" charset="0"/>
                <a:cs typeface="Franklin Gothic ATF"/>
              </a:endParaRPr>
            </a:p>
          </p:txBody>
        </p:sp>
        <p:pic>
          <p:nvPicPr>
            <p:cNvPr id="30" name="Graphic 29">
              <a:extLst>
                <a:ext uri="{FF2B5EF4-FFF2-40B4-BE49-F238E27FC236}">
                  <a16:creationId xmlns:a16="http://schemas.microsoft.com/office/drawing/2014/main" id="{199635E9-EA55-FCDA-71D5-C9B996E0CEA2}"/>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5910251" y="2862307"/>
              <a:ext cx="825862" cy="825862"/>
            </a:xfrm>
            <a:prstGeom prst="rect">
              <a:avLst/>
            </a:prstGeom>
          </p:spPr>
        </p:pic>
      </p:grpSp>
      <p:grpSp>
        <p:nvGrpSpPr>
          <p:cNvPr id="31" name="Group 30">
            <a:extLst>
              <a:ext uri="{FF2B5EF4-FFF2-40B4-BE49-F238E27FC236}">
                <a16:creationId xmlns:a16="http://schemas.microsoft.com/office/drawing/2014/main" id="{AB7EF719-4489-7C4A-B16C-992D95F70B2B}"/>
              </a:ext>
            </a:extLst>
          </p:cNvPr>
          <p:cNvGrpSpPr/>
          <p:nvPr/>
        </p:nvGrpSpPr>
        <p:grpSpPr>
          <a:xfrm>
            <a:off x="9148991" y="1554843"/>
            <a:ext cx="2367268" cy="1172347"/>
            <a:chOff x="7534138" y="1880903"/>
            <a:chExt cx="2367268" cy="1172347"/>
          </a:xfrm>
        </p:grpSpPr>
        <p:sp>
          <p:nvSpPr>
            <p:cNvPr id="32" name="object 28">
              <a:extLst>
                <a:ext uri="{FF2B5EF4-FFF2-40B4-BE49-F238E27FC236}">
                  <a16:creationId xmlns:a16="http://schemas.microsoft.com/office/drawing/2014/main" id="{5D22925E-9B2F-544B-C70D-5F2AAD0B8649}"/>
                </a:ext>
              </a:extLst>
            </p:cNvPr>
            <p:cNvSpPr txBox="1"/>
            <p:nvPr/>
          </p:nvSpPr>
          <p:spPr>
            <a:xfrm>
              <a:off x="7534138" y="2842296"/>
              <a:ext cx="2367268" cy="210954"/>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Book" panose="020B0503020102020204" pitchFamily="34" charset="0"/>
                  <a:cs typeface="Franklin Gothic ATF"/>
                </a:rPr>
                <a:t>Evaluation of GET 2.1 </a:t>
              </a:r>
              <a:r>
                <a:rPr lang="en-GB" sz="1000" i="1" spc="-10">
                  <a:solidFill>
                    <a:schemeClr val="bg1">
                      <a:lumMod val="50000"/>
                    </a:schemeClr>
                  </a:solidFill>
                  <a:latin typeface="Franklin Gothic Book" panose="020B0503020102020204" pitchFamily="34" charset="0"/>
                  <a:cs typeface="Franklin Gothic ATF"/>
                </a:rPr>
                <a:t>(2025)</a:t>
              </a:r>
              <a:endParaRPr lang="en-GB" sz="1000" i="1">
                <a:solidFill>
                  <a:schemeClr val="bg1">
                    <a:lumMod val="50000"/>
                  </a:schemeClr>
                </a:solidFill>
                <a:latin typeface="Franklin Gothic Book" panose="020B0503020102020204" pitchFamily="34" charset="0"/>
                <a:cs typeface="Franklin Gothic ATF"/>
              </a:endParaRPr>
            </a:p>
          </p:txBody>
        </p:sp>
        <p:pic>
          <p:nvPicPr>
            <p:cNvPr id="33" name="Graphic 32">
              <a:extLst>
                <a:ext uri="{FF2B5EF4-FFF2-40B4-BE49-F238E27FC236}">
                  <a16:creationId xmlns:a16="http://schemas.microsoft.com/office/drawing/2014/main" id="{47A415EE-54E1-87A9-0F6E-929BA06FEFD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7716343" y="1880903"/>
              <a:ext cx="1055387" cy="977211"/>
            </a:xfrm>
            <a:prstGeom prst="rect">
              <a:avLst/>
            </a:prstGeom>
          </p:spPr>
        </p:pic>
      </p:grpSp>
      <p:grpSp>
        <p:nvGrpSpPr>
          <p:cNvPr id="34" name="Group 33">
            <a:extLst>
              <a:ext uri="{FF2B5EF4-FFF2-40B4-BE49-F238E27FC236}">
                <a16:creationId xmlns:a16="http://schemas.microsoft.com/office/drawing/2014/main" id="{9518264D-F9B7-09C3-1AA6-C90A1A417DE7}"/>
              </a:ext>
            </a:extLst>
          </p:cNvPr>
          <p:cNvGrpSpPr/>
          <p:nvPr/>
        </p:nvGrpSpPr>
        <p:grpSpPr>
          <a:xfrm>
            <a:off x="6713438" y="1513384"/>
            <a:ext cx="1132200" cy="884560"/>
            <a:chOff x="3028344" y="3394140"/>
            <a:chExt cx="1132200" cy="884560"/>
          </a:xfrm>
        </p:grpSpPr>
        <p:sp>
          <p:nvSpPr>
            <p:cNvPr id="35" name="object 28">
              <a:extLst>
                <a:ext uri="{FF2B5EF4-FFF2-40B4-BE49-F238E27FC236}">
                  <a16:creationId xmlns:a16="http://schemas.microsoft.com/office/drawing/2014/main" id="{E51E6A9C-9827-EAFB-1924-C243A6F9F543}"/>
                </a:ext>
              </a:extLst>
            </p:cNvPr>
            <p:cNvSpPr txBox="1"/>
            <p:nvPr/>
          </p:nvSpPr>
          <p:spPr>
            <a:xfrm>
              <a:off x="3028344" y="4067746"/>
              <a:ext cx="1132200" cy="210954"/>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Book" panose="020B0503020102020204" pitchFamily="34" charset="0"/>
                  <a:cs typeface="Franklin Gothic ATF"/>
                </a:rPr>
                <a:t>MREL </a:t>
              </a:r>
              <a:r>
                <a:rPr lang="en-GB" sz="1000" i="1" spc="-10">
                  <a:solidFill>
                    <a:schemeClr val="bg1">
                      <a:lumMod val="50000"/>
                    </a:schemeClr>
                  </a:solidFill>
                  <a:latin typeface="Franklin Gothic Book" panose="020B0503020102020204" pitchFamily="34" charset="0"/>
                  <a:cs typeface="Franklin Gothic ATF"/>
                </a:rPr>
                <a:t>(2024)</a:t>
              </a:r>
              <a:endParaRPr lang="en-GB" sz="1200" i="1">
                <a:solidFill>
                  <a:schemeClr val="bg1">
                    <a:lumMod val="50000"/>
                  </a:schemeClr>
                </a:solidFill>
                <a:latin typeface="Franklin Gothic Book" panose="020B0503020102020204" pitchFamily="34" charset="0"/>
                <a:cs typeface="Franklin Gothic ATF"/>
              </a:endParaRPr>
            </a:p>
          </p:txBody>
        </p:sp>
        <p:pic>
          <p:nvPicPr>
            <p:cNvPr id="36" name="Graphic 35">
              <a:extLst>
                <a:ext uri="{FF2B5EF4-FFF2-40B4-BE49-F238E27FC236}">
                  <a16:creationId xmlns:a16="http://schemas.microsoft.com/office/drawing/2014/main" id="{096D994E-0956-2431-2B5D-F4F035393E67}"/>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3190874" y="3394140"/>
              <a:ext cx="682451" cy="682451"/>
            </a:xfrm>
            <a:prstGeom prst="rect">
              <a:avLst/>
            </a:prstGeom>
          </p:spPr>
        </p:pic>
      </p:grpSp>
      <p:grpSp>
        <p:nvGrpSpPr>
          <p:cNvPr id="37" name="Group 36">
            <a:extLst>
              <a:ext uri="{FF2B5EF4-FFF2-40B4-BE49-F238E27FC236}">
                <a16:creationId xmlns:a16="http://schemas.microsoft.com/office/drawing/2014/main" id="{FC68E253-03B1-E97A-DBF4-0F0C1D07054A}"/>
              </a:ext>
            </a:extLst>
          </p:cNvPr>
          <p:cNvGrpSpPr/>
          <p:nvPr/>
        </p:nvGrpSpPr>
        <p:grpSpPr>
          <a:xfrm>
            <a:off x="4440074" y="1513424"/>
            <a:ext cx="1298908" cy="1011743"/>
            <a:chOff x="6672207" y="990574"/>
            <a:chExt cx="1298908" cy="1011743"/>
          </a:xfrm>
        </p:grpSpPr>
        <p:pic>
          <p:nvPicPr>
            <p:cNvPr id="38" name="Graphic 37">
              <a:extLst>
                <a:ext uri="{FF2B5EF4-FFF2-40B4-BE49-F238E27FC236}">
                  <a16:creationId xmlns:a16="http://schemas.microsoft.com/office/drawing/2014/main" id="{9B7EF6C9-3D19-9B5A-F240-E72E7CEADDB1}"/>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6834797" y="990574"/>
              <a:ext cx="682732" cy="682732"/>
            </a:xfrm>
            <a:prstGeom prst="rect">
              <a:avLst/>
            </a:prstGeom>
          </p:spPr>
        </p:pic>
        <p:sp>
          <p:nvSpPr>
            <p:cNvPr id="39" name="object 28">
              <a:extLst>
                <a:ext uri="{FF2B5EF4-FFF2-40B4-BE49-F238E27FC236}">
                  <a16:creationId xmlns:a16="http://schemas.microsoft.com/office/drawing/2014/main" id="{C3B3F45B-4135-1C40-78C1-503EA0EFB8B2}"/>
                </a:ext>
              </a:extLst>
            </p:cNvPr>
            <p:cNvSpPr txBox="1"/>
            <p:nvPr/>
          </p:nvSpPr>
          <p:spPr>
            <a:xfrm>
              <a:off x="6672207" y="1606697"/>
              <a:ext cx="1298908"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Demi" panose="020B0703020102020204" pitchFamily="34" charset="0"/>
                  <a:cs typeface="Franklin Gothic ATF"/>
                </a:rPr>
                <a:t>Solar Power </a:t>
              </a:r>
              <a:br>
                <a:rPr lang="en-GB" sz="1200" spc="-10">
                  <a:solidFill>
                    <a:srgbClr val="231F20"/>
                  </a:solidFill>
                  <a:latin typeface="Franklin Gothic Demi" panose="020B0703020102020204" pitchFamily="34" charset="0"/>
                  <a:cs typeface="Franklin Gothic ATF"/>
                </a:rPr>
              </a:br>
              <a:r>
                <a:rPr lang="en-GB" sz="1200" spc="-10">
                  <a:solidFill>
                    <a:srgbClr val="231F20"/>
                  </a:solidFill>
                  <a:latin typeface="Franklin Gothic Demi" panose="020B0703020102020204" pitchFamily="34" charset="0"/>
                  <a:cs typeface="Franklin Gothic ATF"/>
                </a:rPr>
                <a:t>Operations </a:t>
              </a:r>
              <a:r>
                <a:rPr lang="en-GB" sz="1000" spc="-10">
                  <a:solidFill>
                    <a:srgbClr val="231F20"/>
                  </a:solidFill>
                  <a:latin typeface="Franklin Gothic Demi" panose="020B0703020102020204" pitchFamily="34" charset="0"/>
                  <a:cs typeface="Franklin Gothic ATF"/>
                </a:rPr>
                <a:t>(2022)</a:t>
              </a:r>
              <a:endParaRPr sz="1200">
                <a:latin typeface="Franklin Gothic Demi" panose="020B0703020102020204" pitchFamily="34" charset="0"/>
                <a:cs typeface="Franklin Gothic ATF"/>
              </a:endParaRPr>
            </a:p>
          </p:txBody>
        </p:sp>
      </p:grpSp>
      <p:grpSp>
        <p:nvGrpSpPr>
          <p:cNvPr id="43" name="Group 42">
            <a:extLst>
              <a:ext uri="{FF2B5EF4-FFF2-40B4-BE49-F238E27FC236}">
                <a16:creationId xmlns:a16="http://schemas.microsoft.com/office/drawing/2014/main" id="{522169BE-68FF-9FDF-CF36-F8742C2973A2}"/>
              </a:ext>
            </a:extLst>
          </p:cNvPr>
          <p:cNvGrpSpPr/>
          <p:nvPr/>
        </p:nvGrpSpPr>
        <p:grpSpPr>
          <a:xfrm>
            <a:off x="7085050" y="2536253"/>
            <a:ext cx="964501" cy="1122762"/>
            <a:chOff x="5564549" y="635812"/>
            <a:chExt cx="964501" cy="1122762"/>
          </a:xfrm>
        </p:grpSpPr>
        <p:pic>
          <p:nvPicPr>
            <p:cNvPr id="44" name="Graphic 43">
              <a:extLst>
                <a:ext uri="{FF2B5EF4-FFF2-40B4-BE49-F238E27FC236}">
                  <a16:creationId xmlns:a16="http://schemas.microsoft.com/office/drawing/2014/main" id="{AB22B616-5393-1DA6-9EC9-82E755FF7A2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5584328" y="635812"/>
              <a:ext cx="810122" cy="810122"/>
            </a:xfrm>
            <a:prstGeom prst="rect">
              <a:avLst/>
            </a:prstGeom>
          </p:spPr>
        </p:pic>
        <p:sp>
          <p:nvSpPr>
            <p:cNvPr id="45" name="object 28">
              <a:extLst>
                <a:ext uri="{FF2B5EF4-FFF2-40B4-BE49-F238E27FC236}">
                  <a16:creationId xmlns:a16="http://schemas.microsoft.com/office/drawing/2014/main" id="{2CA7B688-697C-4FA9-E0DC-98B172F8650D}"/>
                </a:ext>
              </a:extLst>
            </p:cNvPr>
            <p:cNvSpPr txBox="1"/>
            <p:nvPr/>
          </p:nvSpPr>
          <p:spPr>
            <a:xfrm>
              <a:off x="5564549" y="1362954"/>
              <a:ext cx="964501"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Book" panose="020B0503020102020204" pitchFamily="34" charset="0"/>
                  <a:cs typeface="Franklin Gothic ATF"/>
                </a:rPr>
                <a:t>Transport </a:t>
              </a:r>
              <a:br>
                <a:rPr lang="en-GB" sz="1200" spc="-10">
                  <a:solidFill>
                    <a:srgbClr val="231F20"/>
                  </a:solidFill>
                  <a:latin typeface="Franklin Gothic Book" panose="020B0503020102020204" pitchFamily="34" charset="0"/>
                  <a:cs typeface="Franklin Gothic ATF"/>
                </a:rPr>
              </a:br>
              <a:r>
                <a:rPr lang="en-GB" sz="1200" spc="-10">
                  <a:solidFill>
                    <a:srgbClr val="231F20"/>
                  </a:solidFill>
                  <a:latin typeface="Franklin Gothic Book" panose="020B0503020102020204" pitchFamily="34" charset="0"/>
                  <a:cs typeface="Franklin Gothic ATF"/>
                </a:rPr>
                <a:t> </a:t>
              </a:r>
              <a:r>
                <a:rPr lang="en-GB" sz="1000" i="1" spc="-10">
                  <a:solidFill>
                    <a:schemeClr val="bg1">
                      <a:lumMod val="50000"/>
                    </a:schemeClr>
                  </a:solidFill>
                  <a:latin typeface="Franklin Gothic Book" panose="020B0503020102020204" pitchFamily="34" charset="0"/>
                  <a:cs typeface="Franklin Gothic ATF"/>
                </a:rPr>
                <a:t>(2024)</a:t>
              </a:r>
              <a:endParaRPr lang="en-GB" sz="1200" i="1">
                <a:solidFill>
                  <a:schemeClr val="bg1">
                    <a:lumMod val="50000"/>
                  </a:schemeClr>
                </a:solidFill>
                <a:latin typeface="Franklin Gothic Book" panose="020B0503020102020204" pitchFamily="34" charset="0"/>
                <a:cs typeface="Franklin Gothic ATF"/>
              </a:endParaRPr>
            </a:p>
          </p:txBody>
        </p:sp>
      </p:grpSp>
      <p:grpSp>
        <p:nvGrpSpPr>
          <p:cNvPr id="46" name="Group 45">
            <a:extLst>
              <a:ext uri="{FF2B5EF4-FFF2-40B4-BE49-F238E27FC236}">
                <a16:creationId xmlns:a16="http://schemas.microsoft.com/office/drawing/2014/main" id="{17D94618-CD15-8BC1-E8D7-4305E7211E02}"/>
              </a:ext>
            </a:extLst>
          </p:cNvPr>
          <p:cNvGrpSpPr/>
          <p:nvPr/>
        </p:nvGrpSpPr>
        <p:grpSpPr>
          <a:xfrm>
            <a:off x="8271988" y="5337300"/>
            <a:ext cx="2628000" cy="421908"/>
            <a:chOff x="8324143" y="5446194"/>
            <a:chExt cx="2628000" cy="421908"/>
          </a:xfrm>
        </p:grpSpPr>
        <p:sp>
          <p:nvSpPr>
            <p:cNvPr id="47" name="object 28">
              <a:extLst>
                <a:ext uri="{FF2B5EF4-FFF2-40B4-BE49-F238E27FC236}">
                  <a16:creationId xmlns:a16="http://schemas.microsoft.com/office/drawing/2014/main" id="{7F2ADA89-1CB1-E25C-7B5C-C99CDA86D724}"/>
                </a:ext>
              </a:extLst>
            </p:cNvPr>
            <p:cNvSpPr txBox="1"/>
            <p:nvPr/>
          </p:nvSpPr>
          <p:spPr>
            <a:xfrm>
              <a:off x="8324143" y="5446194"/>
              <a:ext cx="2628000" cy="210954"/>
            </a:xfrm>
            <a:prstGeom prst="rect">
              <a:avLst/>
            </a:prstGeom>
            <a:solidFill>
              <a:schemeClr val="bg1"/>
            </a:solidFill>
            <a:ln>
              <a:solidFill>
                <a:schemeClr val="accent1"/>
              </a:solidFill>
            </a:ln>
          </p:spPr>
          <p:txBody>
            <a:bodyPr vert="horz" wrap="square" lIns="180000" tIns="26034" rIns="0" bIns="0" rtlCol="0" anchor="ctr">
              <a:spAutoFit/>
            </a:bodyPr>
            <a:lstStyle/>
            <a:p>
              <a:pPr marL="12700" algn="l">
                <a:lnSpc>
                  <a:spcPct val="100000"/>
                </a:lnSpc>
                <a:spcBef>
                  <a:spcPts val="204"/>
                </a:spcBef>
              </a:pPr>
              <a:r>
                <a:rPr lang="en-GB" sz="1200" spc="-10">
                  <a:solidFill>
                    <a:srgbClr val="231F20"/>
                  </a:solidFill>
                  <a:latin typeface="Franklin Gothic Demi" panose="020B0703020102020204" pitchFamily="34" charset="0"/>
                  <a:cs typeface="Franklin Gothic ATF"/>
                </a:rPr>
                <a:t>Evaluations delivered</a:t>
              </a:r>
              <a:endParaRPr sz="1200">
                <a:solidFill>
                  <a:schemeClr val="tx1"/>
                </a:solidFill>
                <a:latin typeface="Franklin Gothic Demi" panose="020B0703020102020204" pitchFamily="34" charset="0"/>
                <a:cs typeface="Franklin Gothic ATF"/>
              </a:endParaRPr>
            </a:p>
          </p:txBody>
        </p:sp>
        <p:sp>
          <p:nvSpPr>
            <p:cNvPr id="48" name="object 28">
              <a:extLst>
                <a:ext uri="{FF2B5EF4-FFF2-40B4-BE49-F238E27FC236}">
                  <a16:creationId xmlns:a16="http://schemas.microsoft.com/office/drawing/2014/main" id="{39B6588A-EA33-710E-D856-17625F2F300D}"/>
                </a:ext>
              </a:extLst>
            </p:cNvPr>
            <p:cNvSpPr txBox="1"/>
            <p:nvPr/>
          </p:nvSpPr>
          <p:spPr>
            <a:xfrm>
              <a:off x="8324143" y="5657148"/>
              <a:ext cx="2628000" cy="210954"/>
            </a:xfrm>
            <a:prstGeom prst="rect">
              <a:avLst/>
            </a:prstGeom>
            <a:solidFill>
              <a:schemeClr val="bg1"/>
            </a:solidFill>
            <a:ln>
              <a:solidFill>
                <a:schemeClr val="accent1"/>
              </a:solidFill>
            </a:ln>
          </p:spPr>
          <p:txBody>
            <a:bodyPr vert="horz" wrap="square" lIns="180000" tIns="26034" rIns="0" bIns="0" rtlCol="0" anchor="ctr">
              <a:spAutoFit/>
            </a:bodyPr>
            <a:lstStyle/>
            <a:p>
              <a:pPr marL="12700" algn="l">
                <a:lnSpc>
                  <a:spcPct val="100000"/>
                </a:lnSpc>
                <a:spcBef>
                  <a:spcPts val="204"/>
                </a:spcBef>
              </a:pPr>
              <a:r>
                <a:rPr lang="en-GB" sz="1200" spc="-10">
                  <a:solidFill>
                    <a:srgbClr val="231F20"/>
                  </a:solidFill>
                  <a:latin typeface="Franklin Gothic Book" panose="020B0503020102020204" pitchFamily="34" charset="0"/>
                  <a:cs typeface="Franklin Gothic ATF"/>
                </a:rPr>
                <a:t>Evaluations to be delivered in 2024</a:t>
              </a:r>
              <a:endParaRPr sz="1200">
                <a:solidFill>
                  <a:schemeClr val="tx1"/>
                </a:solidFill>
                <a:latin typeface="Franklin Gothic Book" panose="020B0503020102020204" pitchFamily="34" charset="0"/>
                <a:cs typeface="Franklin Gothic ATF"/>
              </a:endParaRPr>
            </a:p>
          </p:txBody>
        </p:sp>
      </p:grpSp>
      <p:sp>
        <p:nvSpPr>
          <p:cNvPr id="49" name="Free-form: Shape 48">
            <a:extLst>
              <a:ext uri="{FF2B5EF4-FFF2-40B4-BE49-F238E27FC236}">
                <a16:creationId xmlns:a16="http://schemas.microsoft.com/office/drawing/2014/main" id="{7C713892-183C-3B53-5DAD-D9133A4C94E9}"/>
              </a:ext>
            </a:extLst>
          </p:cNvPr>
          <p:cNvSpPr/>
          <p:nvPr/>
        </p:nvSpPr>
        <p:spPr>
          <a:xfrm>
            <a:off x="5699164" y="1379495"/>
            <a:ext cx="543843" cy="313882"/>
          </a:xfrm>
          <a:custGeom>
            <a:avLst/>
            <a:gdLst>
              <a:gd name="connsiteX0" fmla="*/ 126838 w 432651"/>
              <a:gd name="connsiteY0" fmla="*/ 230296 h 249707"/>
              <a:gd name="connsiteX1" fmla="*/ 33684 w 432651"/>
              <a:gd name="connsiteY1" fmla="*/ 176479 h 249707"/>
              <a:gd name="connsiteX2" fmla="*/ 47686 w 432651"/>
              <a:gd name="connsiteY2" fmla="*/ 64180 h 249707"/>
              <a:gd name="connsiteX3" fmla="*/ 111217 w 432651"/>
              <a:gd name="connsiteY3" fmla="*/ 27508 h 249707"/>
              <a:gd name="connsiteX4" fmla="*/ 305813 w 432651"/>
              <a:gd name="connsiteY4" fmla="*/ 19412 h 249707"/>
              <a:gd name="connsiteX5" fmla="*/ 398968 w 432651"/>
              <a:gd name="connsiteY5" fmla="*/ 73228 h 249707"/>
              <a:gd name="connsiteX6" fmla="*/ 384966 w 432651"/>
              <a:gd name="connsiteY6" fmla="*/ 185528 h 249707"/>
              <a:gd name="connsiteX7" fmla="*/ 321434 w 432651"/>
              <a:gd name="connsiteY7" fmla="*/ 222199 h 249707"/>
              <a:gd name="connsiteX8" fmla="*/ 126838 w 432651"/>
              <a:gd name="connsiteY8" fmla="*/ 230296 h 249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2651" h="249707">
                <a:moveTo>
                  <a:pt x="126838" y="230296"/>
                </a:moveTo>
                <a:lnTo>
                  <a:pt x="33684" y="176479"/>
                </a:lnTo>
                <a:cubicBezTo>
                  <a:pt x="-16227" y="147714"/>
                  <a:pt x="-9941" y="97422"/>
                  <a:pt x="47686" y="64180"/>
                </a:cubicBezTo>
                <a:lnTo>
                  <a:pt x="111217" y="27508"/>
                </a:lnTo>
                <a:cubicBezTo>
                  <a:pt x="168844" y="-5734"/>
                  <a:pt x="255902" y="-9353"/>
                  <a:pt x="305813" y="19412"/>
                </a:cubicBezTo>
                <a:lnTo>
                  <a:pt x="398968" y="73228"/>
                </a:lnTo>
                <a:cubicBezTo>
                  <a:pt x="448879" y="101994"/>
                  <a:pt x="442592" y="152286"/>
                  <a:pt x="384966" y="185528"/>
                </a:cubicBezTo>
                <a:lnTo>
                  <a:pt x="321434" y="222199"/>
                </a:lnTo>
                <a:cubicBezTo>
                  <a:pt x="263808" y="255442"/>
                  <a:pt x="176749" y="259061"/>
                  <a:pt x="126838" y="230296"/>
                </a:cubicBezTo>
                <a:close/>
              </a:path>
            </a:pathLst>
          </a:custGeom>
          <a:solidFill>
            <a:srgbClr val="F2F2F3"/>
          </a:solidFill>
          <a:ln w="28575" cap="flat">
            <a:solidFill>
              <a:srgbClr val="00A48D"/>
            </a:solidFill>
            <a:prstDash val="solid"/>
            <a:miter/>
          </a:ln>
        </p:spPr>
        <p:txBody>
          <a:bodyPr rtlCol="0" anchor="ctr"/>
          <a:lstStyle/>
          <a:p>
            <a:endParaRPr lang="en-GB"/>
          </a:p>
        </p:txBody>
      </p:sp>
      <p:sp>
        <p:nvSpPr>
          <p:cNvPr id="50" name="Free-form: Shape 49">
            <a:extLst>
              <a:ext uri="{FF2B5EF4-FFF2-40B4-BE49-F238E27FC236}">
                <a16:creationId xmlns:a16="http://schemas.microsoft.com/office/drawing/2014/main" id="{00DEEFC4-5477-95DF-E182-7561DCA46CE2}"/>
              </a:ext>
            </a:extLst>
          </p:cNvPr>
          <p:cNvSpPr/>
          <p:nvPr/>
        </p:nvSpPr>
        <p:spPr>
          <a:xfrm>
            <a:off x="5989884" y="1552525"/>
            <a:ext cx="79845" cy="46290"/>
          </a:xfrm>
          <a:custGeom>
            <a:avLst/>
            <a:gdLst>
              <a:gd name="connsiteX0" fmla="*/ 9382 w 63520"/>
              <a:gd name="connsiteY0" fmla="*/ 5394 h 36826"/>
              <a:gd name="connsiteX1" fmla="*/ 9192 w 63520"/>
              <a:gd name="connsiteY1" fmla="*/ 31397 h 36826"/>
              <a:gd name="connsiteX2" fmla="*/ 54150 w 63520"/>
              <a:gd name="connsiteY2" fmla="*/ 31397 h 36826"/>
              <a:gd name="connsiteX3" fmla="*/ 54245 w 63520"/>
              <a:gd name="connsiteY3" fmla="*/ 5394 h 36826"/>
              <a:gd name="connsiteX4" fmla="*/ 9287 w 63520"/>
              <a:gd name="connsiteY4" fmla="*/ 5394 h 36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520" h="36826">
                <a:moveTo>
                  <a:pt x="9382" y="5394"/>
                </a:moveTo>
                <a:cubicBezTo>
                  <a:pt x="-3095" y="12537"/>
                  <a:pt x="-3095" y="24253"/>
                  <a:pt x="9192" y="31397"/>
                </a:cubicBezTo>
                <a:cubicBezTo>
                  <a:pt x="21574" y="38636"/>
                  <a:pt x="41672" y="38636"/>
                  <a:pt x="54150" y="31397"/>
                </a:cubicBezTo>
                <a:cubicBezTo>
                  <a:pt x="66628" y="24158"/>
                  <a:pt x="66628" y="12537"/>
                  <a:pt x="54245" y="5394"/>
                </a:cubicBezTo>
                <a:cubicBezTo>
                  <a:pt x="41863" y="-1750"/>
                  <a:pt x="21765" y="-1845"/>
                  <a:pt x="9287" y="5394"/>
                </a:cubicBezTo>
                <a:close/>
              </a:path>
            </a:pathLst>
          </a:custGeom>
          <a:solidFill>
            <a:srgbClr val="FFFFFF">
              <a:alpha val="30000"/>
            </a:srgbClr>
          </a:solidFill>
          <a:ln w="9525" cap="flat">
            <a:noFill/>
            <a:prstDash val="solid"/>
            <a:round/>
          </a:ln>
        </p:spPr>
        <p:txBody>
          <a:bodyPr rtlCol="0" anchor="ctr"/>
          <a:lstStyle/>
          <a:p>
            <a:endParaRPr lang="en-GB"/>
          </a:p>
        </p:txBody>
      </p:sp>
      <p:sp>
        <p:nvSpPr>
          <p:cNvPr id="51" name="Free-form: Shape 50">
            <a:extLst>
              <a:ext uri="{FF2B5EF4-FFF2-40B4-BE49-F238E27FC236}">
                <a16:creationId xmlns:a16="http://schemas.microsoft.com/office/drawing/2014/main" id="{A700FC92-5D01-939A-5043-06B5D7837771}"/>
              </a:ext>
            </a:extLst>
          </p:cNvPr>
          <p:cNvSpPr/>
          <p:nvPr/>
        </p:nvSpPr>
        <p:spPr>
          <a:xfrm>
            <a:off x="5916549" y="1437899"/>
            <a:ext cx="90656" cy="51843"/>
          </a:xfrm>
          <a:custGeom>
            <a:avLst/>
            <a:gdLst>
              <a:gd name="connsiteX0" fmla="*/ 0 w 72121"/>
              <a:gd name="connsiteY0" fmla="*/ 41243 h 41243"/>
              <a:gd name="connsiteX1" fmla="*/ 51054 w 72121"/>
              <a:gd name="connsiteY1" fmla="*/ 15431 h 41243"/>
              <a:gd name="connsiteX2" fmla="*/ 68294 w 72121"/>
              <a:gd name="connsiteY2" fmla="*/ 14764 h 41243"/>
              <a:gd name="connsiteX3" fmla="*/ 69723 w 72121"/>
              <a:gd name="connsiteY3" fmla="*/ 4953 h 41243"/>
              <a:gd name="connsiteX4" fmla="*/ 72104 w 72121"/>
              <a:gd name="connsiteY4" fmla="*/ 3524 h 41243"/>
              <a:gd name="connsiteX5" fmla="*/ 69152 w 72121"/>
              <a:gd name="connsiteY5" fmla="*/ 1810 h 41243"/>
              <a:gd name="connsiteX6" fmla="*/ 66580 w 72121"/>
              <a:gd name="connsiteY6" fmla="*/ 3143 h 41243"/>
              <a:gd name="connsiteX7" fmla="*/ 56102 w 72121"/>
              <a:gd name="connsiteY7" fmla="*/ 1905 h 41243"/>
              <a:gd name="connsiteX8" fmla="*/ 52864 w 72121"/>
              <a:gd name="connsiteY8" fmla="*/ 0 h 41243"/>
              <a:gd name="connsiteX9" fmla="*/ 43339 w 72121"/>
              <a:gd name="connsiteY9" fmla="*/ 5524 h 41243"/>
              <a:gd name="connsiteX10" fmla="*/ 46387 w 72121"/>
              <a:gd name="connsiteY10" fmla="*/ 7334 h 41243"/>
              <a:gd name="connsiteX11" fmla="*/ 48006 w 72121"/>
              <a:gd name="connsiteY11" fmla="*/ 13526 h 41243"/>
              <a:gd name="connsiteX12" fmla="*/ 95 w 72121"/>
              <a:gd name="connsiteY12" fmla="*/ 41243 h 4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121" h="41243">
                <a:moveTo>
                  <a:pt x="0" y="41243"/>
                </a:moveTo>
                <a:lnTo>
                  <a:pt x="51054" y="15431"/>
                </a:lnTo>
                <a:cubicBezTo>
                  <a:pt x="56198" y="17717"/>
                  <a:pt x="63627" y="17526"/>
                  <a:pt x="68294" y="14764"/>
                </a:cubicBezTo>
                <a:cubicBezTo>
                  <a:pt x="72866" y="12097"/>
                  <a:pt x="73343" y="8001"/>
                  <a:pt x="69723" y="4953"/>
                </a:cubicBezTo>
                <a:lnTo>
                  <a:pt x="72104" y="3524"/>
                </a:lnTo>
                <a:lnTo>
                  <a:pt x="69152" y="1810"/>
                </a:lnTo>
                <a:lnTo>
                  <a:pt x="66580" y="3143"/>
                </a:lnTo>
                <a:cubicBezTo>
                  <a:pt x="63437" y="1905"/>
                  <a:pt x="59627" y="1429"/>
                  <a:pt x="56102" y="1905"/>
                </a:cubicBezTo>
                <a:lnTo>
                  <a:pt x="52864" y="0"/>
                </a:lnTo>
                <a:lnTo>
                  <a:pt x="43339" y="5524"/>
                </a:lnTo>
                <a:lnTo>
                  <a:pt x="46387" y="7334"/>
                </a:lnTo>
                <a:cubicBezTo>
                  <a:pt x="45434" y="9430"/>
                  <a:pt x="45911" y="11716"/>
                  <a:pt x="48006" y="13526"/>
                </a:cubicBezTo>
                <a:lnTo>
                  <a:pt x="95" y="41243"/>
                </a:lnTo>
                <a:close/>
              </a:path>
            </a:pathLst>
          </a:custGeom>
          <a:solidFill>
            <a:srgbClr val="FFFFFF">
              <a:alpha val="30000"/>
            </a:srgbClr>
          </a:solidFill>
          <a:ln w="9525" cap="flat">
            <a:noFill/>
            <a:prstDash val="solid"/>
            <a:round/>
          </a:ln>
        </p:spPr>
        <p:txBody>
          <a:bodyPr rtlCol="0" anchor="ctr"/>
          <a:lstStyle/>
          <a:p>
            <a:endParaRPr lang="en-GB"/>
          </a:p>
        </p:txBody>
      </p:sp>
      <p:sp>
        <p:nvSpPr>
          <p:cNvPr id="52" name="Free-form: Shape 51">
            <a:extLst>
              <a:ext uri="{FF2B5EF4-FFF2-40B4-BE49-F238E27FC236}">
                <a16:creationId xmlns:a16="http://schemas.microsoft.com/office/drawing/2014/main" id="{4EA3C6EF-CF76-C322-CB92-9497E7BCA964}"/>
              </a:ext>
            </a:extLst>
          </p:cNvPr>
          <p:cNvSpPr/>
          <p:nvPr/>
        </p:nvSpPr>
        <p:spPr>
          <a:xfrm>
            <a:off x="5762697" y="1533922"/>
            <a:ext cx="98536" cy="54357"/>
          </a:xfrm>
          <a:custGeom>
            <a:avLst/>
            <a:gdLst>
              <a:gd name="connsiteX0" fmla="*/ 10763 w 78390"/>
              <a:gd name="connsiteY0" fmla="*/ 36290 h 43243"/>
              <a:gd name="connsiteX1" fmla="*/ 1238 w 78390"/>
              <a:gd name="connsiteY1" fmla="*/ 41815 h 43243"/>
              <a:gd name="connsiteX2" fmla="*/ 3715 w 78390"/>
              <a:gd name="connsiteY2" fmla="*/ 43244 h 43243"/>
              <a:gd name="connsiteX3" fmla="*/ 13811 w 78390"/>
              <a:gd name="connsiteY3" fmla="*/ 38195 h 43243"/>
              <a:gd name="connsiteX4" fmla="*/ 31051 w 78390"/>
              <a:gd name="connsiteY4" fmla="*/ 37529 h 43243"/>
              <a:gd name="connsiteX5" fmla="*/ 32480 w 78390"/>
              <a:gd name="connsiteY5" fmla="*/ 27813 h 43243"/>
              <a:gd name="connsiteX6" fmla="*/ 78391 w 78390"/>
              <a:gd name="connsiteY6" fmla="*/ 0 h 43243"/>
              <a:gd name="connsiteX7" fmla="*/ 29432 w 78390"/>
              <a:gd name="connsiteY7" fmla="*/ 26099 h 43243"/>
              <a:gd name="connsiteX8" fmla="*/ 18860 w 78390"/>
              <a:gd name="connsiteY8" fmla="*/ 24860 h 43243"/>
              <a:gd name="connsiteX9" fmla="*/ 9525 w 78390"/>
              <a:gd name="connsiteY9" fmla="*/ 19526 h 43243"/>
              <a:gd name="connsiteX10" fmla="*/ 0 w 78390"/>
              <a:gd name="connsiteY10" fmla="*/ 25051 h 43243"/>
              <a:gd name="connsiteX11" fmla="*/ 9144 w 78390"/>
              <a:gd name="connsiteY11" fmla="*/ 30290 h 43243"/>
              <a:gd name="connsiteX12" fmla="*/ 10763 w 78390"/>
              <a:gd name="connsiteY12" fmla="*/ 36481 h 43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390" h="43243">
                <a:moveTo>
                  <a:pt x="10763" y="36290"/>
                </a:moveTo>
                <a:lnTo>
                  <a:pt x="1238" y="41815"/>
                </a:lnTo>
                <a:lnTo>
                  <a:pt x="3715" y="43244"/>
                </a:lnTo>
                <a:lnTo>
                  <a:pt x="13811" y="38195"/>
                </a:lnTo>
                <a:cubicBezTo>
                  <a:pt x="18955" y="40481"/>
                  <a:pt x="26384" y="40291"/>
                  <a:pt x="31051" y="37529"/>
                </a:cubicBezTo>
                <a:cubicBezTo>
                  <a:pt x="35624" y="34862"/>
                  <a:pt x="36100" y="30766"/>
                  <a:pt x="32480" y="27813"/>
                </a:cubicBezTo>
                <a:lnTo>
                  <a:pt x="78391" y="0"/>
                </a:lnTo>
                <a:lnTo>
                  <a:pt x="29432" y="26099"/>
                </a:lnTo>
                <a:cubicBezTo>
                  <a:pt x="26289" y="24765"/>
                  <a:pt x="22479" y="24384"/>
                  <a:pt x="18860" y="24860"/>
                </a:cubicBezTo>
                <a:lnTo>
                  <a:pt x="9525" y="19526"/>
                </a:lnTo>
                <a:lnTo>
                  <a:pt x="0" y="25051"/>
                </a:lnTo>
                <a:lnTo>
                  <a:pt x="9144" y="30290"/>
                </a:lnTo>
                <a:cubicBezTo>
                  <a:pt x="8096" y="32385"/>
                  <a:pt x="8668" y="34671"/>
                  <a:pt x="10763" y="36481"/>
                </a:cubicBezTo>
                <a:close/>
              </a:path>
            </a:pathLst>
          </a:custGeom>
          <a:solidFill>
            <a:srgbClr val="FFFFFF">
              <a:alpha val="30000"/>
            </a:srgbClr>
          </a:solidFill>
          <a:ln w="9525" cap="flat">
            <a:noFill/>
            <a:prstDash val="solid"/>
            <a:round/>
          </a:ln>
        </p:spPr>
        <p:txBody>
          <a:bodyPr rtlCol="0" anchor="ctr"/>
          <a:lstStyle/>
          <a:p>
            <a:endParaRPr lang="en-GB"/>
          </a:p>
        </p:txBody>
      </p:sp>
      <p:grpSp>
        <p:nvGrpSpPr>
          <p:cNvPr id="53" name="Graphic 1544">
            <a:extLst>
              <a:ext uri="{FF2B5EF4-FFF2-40B4-BE49-F238E27FC236}">
                <a16:creationId xmlns:a16="http://schemas.microsoft.com/office/drawing/2014/main" id="{A60A5CD2-015F-AD81-8137-69827BC466F9}"/>
              </a:ext>
            </a:extLst>
          </p:cNvPr>
          <p:cNvGrpSpPr/>
          <p:nvPr/>
        </p:nvGrpSpPr>
        <p:grpSpPr>
          <a:xfrm>
            <a:off x="5764972" y="1410959"/>
            <a:ext cx="50166" cy="183066"/>
            <a:chOff x="5226899" y="1264560"/>
            <a:chExt cx="39909" cy="145637"/>
          </a:xfrm>
          <a:solidFill>
            <a:schemeClr val="accent2"/>
          </a:solidFill>
        </p:grpSpPr>
        <p:grpSp>
          <p:nvGrpSpPr>
            <p:cNvPr id="54" name="Graphic 1544">
              <a:extLst>
                <a:ext uri="{FF2B5EF4-FFF2-40B4-BE49-F238E27FC236}">
                  <a16:creationId xmlns:a16="http://schemas.microsoft.com/office/drawing/2014/main" id="{19B27C1E-FB2A-398C-F3B6-96FEDC703A85}"/>
                </a:ext>
              </a:extLst>
            </p:cNvPr>
            <p:cNvGrpSpPr/>
            <p:nvPr/>
          </p:nvGrpSpPr>
          <p:grpSpPr>
            <a:xfrm>
              <a:off x="5226899" y="1376956"/>
              <a:ext cx="39909" cy="33242"/>
              <a:chOff x="5226899" y="1376956"/>
              <a:chExt cx="39909" cy="33242"/>
            </a:xfrm>
            <a:grpFill/>
          </p:grpSpPr>
          <p:grpSp>
            <p:nvGrpSpPr>
              <p:cNvPr id="78" name="Graphic 1544">
                <a:extLst>
                  <a:ext uri="{FF2B5EF4-FFF2-40B4-BE49-F238E27FC236}">
                    <a16:creationId xmlns:a16="http://schemas.microsoft.com/office/drawing/2014/main" id="{CF189AEC-624F-3430-0986-4B4FABE4FCB2}"/>
                  </a:ext>
                </a:extLst>
              </p:cNvPr>
              <p:cNvGrpSpPr/>
              <p:nvPr/>
            </p:nvGrpSpPr>
            <p:grpSpPr>
              <a:xfrm>
                <a:off x="5226899" y="1382956"/>
                <a:ext cx="39814" cy="27241"/>
                <a:chOff x="5226899" y="1382956"/>
                <a:chExt cx="39814" cy="27241"/>
              </a:xfrm>
              <a:grpFill/>
            </p:grpSpPr>
            <p:sp>
              <p:nvSpPr>
                <p:cNvPr id="82" name="Free-form: Shape 81">
                  <a:extLst>
                    <a:ext uri="{FF2B5EF4-FFF2-40B4-BE49-F238E27FC236}">
                      <a16:creationId xmlns:a16="http://schemas.microsoft.com/office/drawing/2014/main" id="{319A87A1-1DB4-03FA-A64D-2E06E410D0B2}"/>
                    </a:ext>
                  </a:extLst>
                </p:cNvPr>
                <p:cNvSpPr/>
                <p:nvPr/>
              </p:nvSpPr>
              <p:spPr>
                <a:xfrm>
                  <a:off x="5231756" y="1387814"/>
                  <a:ext cx="30384" cy="17716"/>
                </a:xfrm>
                <a:custGeom>
                  <a:avLst/>
                  <a:gdLst>
                    <a:gd name="connsiteX0" fmla="*/ 15145 w 30384"/>
                    <a:gd name="connsiteY0" fmla="*/ 17717 h 17716"/>
                    <a:gd name="connsiteX1" fmla="*/ 5429 w 30384"/>
                    <a:gd name="connsiteY1" fmla="*/ 15335 h 17716"/>
                    <a:gd name="connsiteX2" fmla="*/ 0 w 30384"/>
                    <a:gd name="connsiteY2" fmla="*/ 6953 h 17716"/>
                    <a:gd name="connsiteX3" fmla="*/ 0 w 30384"/>
                    <a:gd name="connsiteY3" fmla="*/ 4763 h 17716"/>
                    <a:gd name="connsiteX4" fmla="*/ 4763 w 30384"/>
                    <a:gd name="connsiteY4" fmla="*/ 0 h 17716"/>
                    <a:gd name="connsiteX5" fmla="*/ 25622 w 30384"/>
                    <a:gd name="connsiteY5" fmla="*/ 0 h 17716"/>
                    <a:gd name="connsiteX6" fmla="*/ 30385 w 30384"/>
                    <a:gd name="connsiteY6" fmla="*/ 4763 h 17716"/>
                    <a:gd name="connsiteX7" fmla="*/ 30385 w 30384"/>
                    <a:gd name="connsiteY7" fmla="*/ 6953 h 17716"/>
                    <a:gd name="connsiteX8" fmla="*/ 24956 w 30384"/>
                    <a:gd name="connsiteY8" fmla="*/ 15335 h 17716"/>
                    <a:gd name="connsiteX9" fmla="*/ 15240 w 30384"/>
                    <a:gd name="connsiteY9" fmla="*/ 17717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84" h="17716">
                      <a:moveTo>
                        <a:pt x="15145" y="17717"/>
                      </a:moveTo>
                      <a:cubicBezTo>
                        <a:pt x="11525" y="17717"/>
                        <a:pt x="8096" y="16859"/>
                        <a:pt x="5429" y="15335"/>
                      </a:cubicBezTo>
                      <a:cubicBezTo>
                        <a:pt x="2000" y="13335"/>
                        <a:pt x="0" y="10287"/>
                        <a:pt x="0" y="6953"/>
                      </a:cubicBezTo>
                      <a:lnTo>
                        <a:pt x="0" y="4763"/>
                      </a:lnTo>
                      <a:cubicBezTo>
                        <a:pt x="0" y="2096"/>
                        <a:pt x="2096" y="0"/>
                        <a:pt x="4763" y="0"/>
                      </a:cubicBezTo>
                      <a:lnTo>
                        <a:pt x="25622" y="0"/>
                      </a:lnTo>
                      <a:cubicBezTo>
                        <a:pt x="28289" y="0"/>
                        <a:pt x="30385" y="2096"/>
                        <a:pt x="30385" y="4763"/>
                      </a:cubicBezTo>
                      <a:lnTo>
                        <a:pt x="30385" y="6953"/>
                      </a:lnTo>
                      <a:cubicBezTo>
                        <a:pt x="30385" y="10287"/>
                        <a:pt x="28385" y="13335"/>
                        <a:pt x="24956" y="15335"/>
                      </a:cubicBezTo>
                      <a:cubicBezTo>
                        <a:pt x="22289" y="16859"/>
                        <a:pt x="18764" y="17717"/>
                        <a:pt x="15240" y="17717"/>
                      </a:cubicBezTo>
                      <a:close/>
                    </a:path>
                  </a:pathLst>
                </a:custGeom>
                <a:grpFill/>
                <a:ln w="0" cap="flat">
                  <a:noFill/>
                  <a:prstDash val="solid"/>
                  <a:miter/>
                </a:ln>
              </p:spPr>
              <p:txBody>
                <a:bodyPr rtlCol="0" anchor="ctr"/>
                <a:lstStyle/>
                <a:p>
                  <a:endParaRPr lang="en-GB"/>
                </a:p>
              </p:txBody>
            </p:sp>
            <p:sp>
              <p:nvSpPr>
                <p:cNvPr id="83" name="Free-form: Shape 82">
                  <a:extLst>
                    <a:ext uri="{FF2B5EF4-FFF2-40B4-BE49-F238E27FC236}">
                      <a16:creationId xmlns:a16="http://schemas.microsoft.com/office/drawing/2014/main" id="{F7747B7A-5AD7-34DD-C397-1E46E3B4790C}"/>
                    </a:ext>
                  </a:extLst>
                </p:cNvPr>
                <p:cNvSpPr/>
                <p:nvPr/>
              </p:nvSpPr>
              <p:spPr>
                <a:xfrm>
                  <a:off x="5226899" y="1382956"/>
                  <a:ext cx="39814" cy="27241"/>
                </a:xfrm>
                <a:custGeom>
                  <a:avLst/>
                  <a:gdLst>
                    <a:gd name="connsiteX0" fmla="*/ 30385 w 39814"/>
                    <a:gd name="connsiteY0" fmla="*/ 9525 h 27241"/>
                    <a:gd name="connsiteX1" fmla="*/ 30385 w 39814"/>
                    <a:gd name="connsiteY1" fmla="*/ 11716 h 27241"/>
                    <a:gd name="connsiteX2" fmla="*/ 27337 w 39814"/>
                    <a:gd name="connsiteY2" fmla="*/ 16002 h 27241"/>
                    <a:gd name="connsiteX3" fmla="*/ 20003 w 39814"/>
                    <a:gd name="connsiteY3" fmla="*/ 17812 h 27241"/>
                    <a:gd name="connsiteX4" fmla="*/ 12668 w 39814"/>
                    <a:gd name="connsiteY4" fmla="*/ 16002 h 27241"/>
                    <a:gd name="connsiteX5" fmla="*/ 9620 w 39814"/>
                    <a:gd name="connsiteY5" fmla="*/ 11716 h 27241"/>
                    <a:gd name="connsiteX6" fmla="*/ 9620 w 39814"/>
                    <a:gd name="connsiteY6" fmla="*/ 9525 h 27241"/>
                    <a:gd name="connsiteX7" fmla="*/ 30480 w 39814"/>
                    <a:gd name="connsiteY7" fmla="*/ 9525 h 27241"/>
                    <a:gd name="connsiteX8" fmla="*/ 30385 w 39814"/>
                    <a:gd name="connsiteY8" fmla="*/ 0 h 27241"/>
                    <a:gd name="connsiteX9" fmla="*/ 9525 w 39814"/>
                    <a:gd name="connsiteY9" fmla="*/ 0 h 27241"/>
                    <a:gd name="connsiteX10" fmla="*/ 0 w 39814"/>
                    <a:gd name="connsiteY10" fmla="*/ 9525 h 27241"/>
                    <a:gd name="connsiteX11" fmla="*/ 0 w 39814"/>
                    <a:gd name="connsiteY11" fmla="*/ 11716 h 27241"/>
                    <a:gd name="connsiteX12" fmla="*/ 7811 w 39814"/>
                    <a:gd name="connsiteY12" fmla="*/ 24194 h 27241"/>
                    <a:gd name="connsiteX13" fmla="*/ 19907 w 39814"/>
                    <a:gd name="connsiteY13" fmla="*/ 27242 h 27241"/>
                    <a:gd name="connsiteX14" fmla="*/ 32004 w 39814"/>
                    <a:gd name="connsiteY14" fmla="*/ 24194 h 27241"/>
                    <a:gd name="connsiteX15" fmla="*/ 39815 w 39814"/>
                    <a:gd name="connsiteY15" fmla="*/ 11716 h 27241"/>
                    <a:gd name="connsiteX16" fmla="*/ 39815 w 39814"/>
                    <a:gd name="connsiteY16" fmla="*/ 9525 h 27241"/>
                    <a:gd name="connsiteX17" fmla="*/ 30289 w 39814"/>
                    <a:gd name="connsiteY17" fmla="*/ 0 h 27241"/>
                    <a:gd name="connsiteX18" fmla="*/ 30289 w 39814"/>
                    <a:gd name="connsiteY18" fmla="*/ 0 h 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14" h="27241">
                      <a:moveTo>
                        <a:pt x="30385" y="9525"/>
                      </a:moveTo>
                      <a:lnTo>
                        <a:pt x="30385" y="11716"/>
                      </a:lnTo>
                      <a:cubicBezTo>
                        <a:pt x="30385" y="13240"/>
                        <a:pt x="29337" y="14764"/>
                        <a:pt x="27337" y="16002"/>
                      </a:cubicBezTo>
                      <a:cubicBezTo>
                        <a:pt x="25337" y="17145"/>
                        <a:pt x="22670" y="17812"/>
                        <a:pt x="20003" y="17812"/>
                      </a:cubicBezTo>
                      <a:cubicBezTo>
                        <a:pt x="17336" y="17812"/>
                        <a:pt x="14669" y="17240"/>
                        <a:pt x="12668" y="16002"/>
                      </a:cubicBezTo>
                      <a:cubicBezTo>
                        <a:pt x="10668" y="14859"/>
                        <a:pt x="9620" y="13240"/>
                        <a:pt x="9620" y="11716"/>
                      </a:cubicBezTo>
                      <a:lnTo>
                        <a:pt x="9620" y="9525"/>
                      </a:lnTo>
                      <a:lnTo>
                        <a:pt x="30480" y="9525"/>
                      </a:lnTo>
                      <a:moveTo>
                        <a:pt x="30385" y="0"/>
                      </a:moveTo>
                      <a:lnTo>
                        <a:pt x="9525" y="0"/>
                      </a:lnTo>
                      <a:cubicBezTo>
                        <a:pt x="4286" y="0"/>
                        <a:pt x="0" y="4286"/>
                        <a:pt x="0" y="9525"/>
                      </a:cubicBezTo>
                      <a:lnTo>
                        <a:pt x="0" y="11716"/>
                      </a:lnTo>
                      <a:cubicBezTo>
                        <a:pt x="0" y="16764"/>
                        <a:pt x="2858" y="21336"/>
                        <a:pt x="7811" y="24194"/>
                      </a:cubicBezTo>
                      <a:cubicBezTo>
                        <a:pt x="11239" y="26194"/>
                        <a:pt x="15526" y="27242"/>
                        <a:pt x="19907" y="27242"/>
                      </a:cubicBezTo>
                      <a:cubicBezTo>
                        <a:pt x="24289" y="27242"/>
                        <a:pt x="28670" y="26194"/>
                        <a:pt x="32004" y="24194"/>
                      </a:cubicBezTo>
                      <a:cubicBezTo>
                        <a:pt x="36957" y="21336"/>
                        <a:pt x="39815" y="16764"/>
                        <a:pt x="39815" y="11716"/>
                      </a:cubicBezTo>
                      <a:lnTo>
                        <a:pt x="39815" y="9525"/>
                      </a:lnTo>
                      <a:cubicBezTo>
                        <a:pt x="39815" y="4286"/>
                        <a:pt x="35528" y="0"/>
                        <a:pt x="30289" y="0"/>
                      </a:cubicBezTo>
                      <a:lnTo>
                        <a:pt x="30289" y="0"/>
                      </a:lnTo>
                      <a:close/>
                    </a:path>
                  </a:pathLst>
                </a:custGeom>
                <a:grpFill/>
                <a:ln w="0" cap="flat">
                  <a:noFill/>
                  <a:prstDash val="solid"/>
                  <a:miter/>
                </a:ln>
              </p:spPr>
              <p:txBody>
                <a:bodyPr rtlCol="0" anchor="ctr"/>
                <a:lstStyle/>
                <a:p>
                  <a:endParaRPr lang="en-GB"/>
                </a:p>
              </p:txBody>
            </p:sp>
          </p:grpSp>
          <p:grpSp>
            <p:nvGrpSpPr>
              <p:cNvPr id="79" name="Graphic 1544">
                <a:extLst>
                  <a:ext uri="{FF2B5EF4-FFF2-40B4-BE49-F238E27FC236}">
                    <a16:creationId xmlns:a16="http://schemas.microsoft.com/office/drawing/2014/main" id="{ED620F47-0C1A-A3B9-2317-D5FFD643FA2E}"/>
                  </a:ext>
                </a:extLst>
              </p:cNvPr>
              <p:cNvGrpSpPr/>
              <p:nvPr/>
            </p:nvGrpSpPr>
            <p:grpSpPr>
              <a:xfrm>
                <a:off x="5226994" y="1376956"/>
                <a:ext cx="39814" cy="31051"/>
                <a:chOff x="5226994" y="1376956"/>
                <a:chExt cx="39814" cy="31051"/>
              </a:xfrm>
              <a:grpFill/>
            </p:grpSpPr>
            <p:sp>
              <p:nvSpPr>
                <p:cNvPr id="80" name="Free-form: Shape 79">
                  <a:extLst>
                    <a:ext uri="{FF2B5EF4-FFF2-40B4-BE49-F238E27FC236}">
                      <a16:creationId xmlns:a16="http://schemas.microsoft.com/office/drawing/2014/main" id="{AEE9A3DB-69BA-905A-1092-2D2A1B2D62BE}"/>
                    </a:ext>
                  </a:extLst>
                </p:cNvPr>
                <p:cNvSpPr/>
                <p:nvPr/>
              </p:nvSpPr>
              <p:spPr>
                <a:xfrm>
                  <a:off x="5231756" y="1381718"/>
                  <a:ext cx="30289" cy="21526"/>
                </a:xfrm>
                <a:custGeom>
                  <a:avLst/>
                  <a:gdLst>
                    <a:gd name="connsiteX0" fmla="*/ 15145 w 30289"/>
                    <a:gd name="connsiteY0" fmla="*/ 21526 h 21526"/>
                    <a:gd name="connsiteX1" fmla="*/ 5429 w 30289"/>
                    <a:gd name="connsiteY1" fmla="*/ 19145 h 21526"/>
                    <a:gd name="connsiteX2" fmla="*/ 0 w 30289"/>
                    <a:gd name="connsiteY2" fmla="*/ 10763 h 21526"/>
                    <a:gd name="connsiteX3" fmla="*/ 5429 w 30289"/>
                    <a:gd name="connsiteY3" fmla="*/ 2381 h 21526"/>
                    <a:gd name="connsiteX4" fmla="*/ 15145 w 30289"/>
                    <a:gd name="connsiteY4" fmla="*/ 0 h 21526"/>
                    <a:gd name="connsiteX5" fmla="*/ 24860 w 30289"/>
                    <a:gd name="connsiteY5" fmla="*/ 2381 h 21526"/>
                    <a:gd name="connsiteX6" fmla="*/ 30290 w 30289"/>
                    <a:gd name="connsiteY6" fmla="*/ 10763 h 21526"/>
                    <a:gd name="connsiteX7" fmla="*/ 24860 w 30289"/>
                    <a:gd name="connsiteY7" fmla="*/ 19145 h 21526"/>
                    <a:gd name="connsiteX8" fmla="*/ 15050 w 30289"/>
                    <a:gd name="connsiteY8" fmla="*/ 21526 h 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 h="21526">
                      <a:moveTo>
                        <a:pt x="15145" y="21526"/>
                      </a:moveTo>
                      <a:cubicBezTo>
                        <a:pt x="11525" y="21526"/>
                        <a:pt x="8096" y="20669"/>
                        <a:pt x="5429" y="19145"/>
                      </a:cubicBezTo>
                      <a:cubicBezTo>
                        <a:pt x="2000" y="17145"/>
                        <a:pt x="0" y="14097"/>
                        <a:pt x="0" y="10763"/>
                      </a:cubicBezTo>
                      <a:cubicBezTo>
                        <a:pt x="0" y="7429"/>
                        <a:pt x="2000" y="4381"/>
                        <a:pt x="5429" y="2381"/>
                      </a:cubicBezTo>
                      <a:cubicBezTo>
                        <a:pt x="8096" y="857"/>
                        <a:pt x="11621" y="0"/>
                        <a:pt x="15145" y="0"/>
                      </a:cubicBezTo>
                      <a:cubicBezTo>
                        <a:pt x="18669" y="0"/>
                        <a:pt x="22193" y="857"/>
                        <a:pt x="24860" y="2381"/>
                      </a:cubicBezTo>
                      <a:cubicBezTo>
                        <a:pt x="28289" y="4381"/>
                        <a:pt x="30290" y="7429"/>
                        <a:pt x="30290" y="10763"/>
                      </a:cubicBezTo>
                      <a:cubicBezTo>
                        <a:pt x="30290" y="14097"/>
                        <a:pt x="28289" y="17145"/>
                        <a:pt x="24860" y="19145"/>
                      </a:cubicBezTo>
                      <a:cubicBezTo>
                        <a:pt x="22193" y="20669"/>
                        <a:pt x="18669" y="21526"/>
                        <a:pt x="15050" y="21526"/>
                      </a:cubicBezTo>
                      <a:close/>
                    </a:path>
                  </a:pathLst>
                </a:custGeom>
                <a:grpFill/>
                <a:ln w="0" cap="flat">
                  <a:noFill/>
                  <a:prstDash val="solid"/>
                  <a:miter/>
                </a:ln>
              </p:spPr>
              <p:txBody>
                <a:bodyPr rtlCol="0" anchor="ctr"/>
                <a:lstStyle/>
                <a:p>
                  <a:endParaRPr lang="en-GB"/>
                </a:p>
              </p:txBody>
            </p:sp>
            <p:sp>
              <p:nvSpPr>
                <p:cNvPr id="81" name="Free-form: Shape 80">
                  <a:extLst>
                    <a:ext uri="{FF2B5EF4-FFF2-40B4-BE49-F238E27FC236}">
                      <a16:creationId xmlns:a16="http://schemas.microsoft.com/office/drawing/2014/main" id="{AC628036-29CB-A38D-FCC5-3371998966EE}"/>
                    </a:ext>
                  </a:extLst>
                </p:cNvPr>
                <p:cNvSpPr/>
                <p:nvPr/>
              </p:nvSpPr>
              <p:spPr>
                <a:xfrm>
                  <a:off x="5226994" y="1376956"/>
                  <a:ext cx="39814" cy="31051"/>
                </a:xfrm>
                <a:custGeom>
                  <a:avLst/>
                  <a:gdLst>
                    <a:gd name="connsiteX0" fmla="*/ 19907 w 39814"/>
                    <a:gd name="connsiteY0" fmla="*/ 9525 h 31051"/>
                    <a:gd name="connsiteX1" fmla="*/ 27242 w 39814"/>
                    <a:gd name="connsiteY1" fmla="*/ 11335 h 31051"/>
                    <a:gd name="connsiteX2" fmla="*/ 27242 w 39814"/>
                    <a:gd name="connsiteY2" fmla="*/ 19812 h 31051"/>
                    <a:gd name="connsiteX3" fmla="*/ 19907 w 39814"/>
                    <a:gd name="connsiteY3" fmla="*/ 21622 h 31051"/>
                    <a:gd name="connsiteX4" fmla="*/ 12573 w 39814"/>
                    <a:gd name="connsiteY4" fmla="*/ 19812 h 31051"/>
                    <a:gd name="connsiteX5" fmla="*/ 12573 w 39814"/>
                    <a:gd name="connsiteY5" fmla="*/ 11335 h 31051"/>
                    <a:gd name="connsiteX6" fmla="*/ 19907 w 39814"/>
                    <a:gd name="connsiteY6" fmla="*/ 9525 h 31051"/>
                    <a:gd name="connsiteX7" fmla="*/ 19907 w 39814"/>
                    <a:gd name="connsiteY7" fmla="*/ 0 h 31051"/>
                    <a:gd name="connsiteX8" fmla="*/ 7811 w 39814"/>
                    <a:gd name="connsiteY8" fmla="*/ 3048 h 31051"/>
                    <a:gd name="connsiteX9" fmla="*/ 0 w 39814"/>
                    <a:gd name="connsiteY9" fmla="*/ 15526 h 31051"/>
                    <a:gd name="connsiteX10" fmla="*/ 7811 w 39814"/>
                    <a:gd name="connsiteY10" fmla="*/ 28003 h 31051"/>
                    <a:gd name="connsiteX11" fmla="*/ 19907 w 39814"/>
                    <a:gd name="connsiteY11" fmla="*/ 31051 h 31051"/>
                    <a:gd name="connsiteX12" fmla="*/ 32004 w 39814"/>
                    <a:gd name="connsiteY12" fmla="*/ 28003 h 31051"/>
                    <a:gd name="connsiteX13" fmla="*/ 39815 w 39814"/>
                    <a:gd name="connsiteY13" fmla="*/ 15526 h 31051"/>
                    <a:gd name="connsiteX14" fmla="*/ 32004 w 39814"/>
                    <a:gd name="connsiteY14" fmla="*/ 3048 h 31051"/>
                    <a:gd name="connsiteX15" fmla="*/ 19907 w 39814"/>
                    <a:gd name="connsiteY15" fmla="*/ 0 h 31051"/>
                    <a:gd name="connsiteX16" fmla="*/ 19907 w 39814"/>
                    <a:gd name="connsiteY16" fmla="*/ 0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14" h="31051">
                      <a:moveTo>
                        <a:pt x="19907" y="9525"/>
                      </a:moveTo>
                      <a:cubicBezTo>
                        <a:pt x="22574" y="9525"/>
                        <a:pt x="25241" y="10096"/>
                        <a:pt x="27242" y="11335"/>
                      </a:cubicBezTo>
                      <a:cubicBezTo>
                        <a:pt x="31337" y="13716"/>
                        <a:pt x="31337" y="17526"/>
                        <a:pt x="27242" y="19812"/>
                      </a:cubicBezTo>
                      <a:cubicBezTo>
                        <a:pt x="25241" y="20955"/>
                        <a:pt x="22574" y="21622"/>
                        <a:pt x="19907" y="21622"/>
                      </a:cubicBezTo>
                      <a:cubicBezTo>
                        <a:pt x="17240" y="21622"/>
                        <a:pt x="14573" y="21050"/>
                        <a:pt x="12573" y="19812"/>
                      </a:cubicBezTo>
                      <a:cubicBezTo>
                        <a:pt x="8477" y="17431"/>
                        <a:pt x="8477" y="13621"/>
                        <a:pt x="12573" y="11335"/>
                      </a:cubicBezTo>
                      <a:cubicBezTo>
                        <a:pt x="14573" y="10192"/>
                        <a:pt x="17240" y="9525"/>
                        <a:pt x="19907" y="9525"/>
                      </a:cubicBezTo>
                      <a:moveTo>
                        <a:pt x="19907" y="0"/>
                      </a:moveTo>
                      <a:cubicBezTo>
                        <a:pt x="15431" y="0"/>
                        <a:pt x="11144" y="1048"/>
                        <a:pt x="7811" y="3048"/>
                      </a:cubicBezTo>
                      <a:cubicBezTo>
                        <a:pt x="2857" y="5905"/>
                        <a:pt x="0" y="10477"/>
                        <a:pt x="0" y="15526"/>
                      </a:cubicBezTo>
                      <a:cubicBezTo>
                        <a:pt x="0" y="20574"/>
                        <a:pt x="2857" y="25146"/>
                        <a:pt x="7811" y="28003"/>
                      </a:cubicBezTo>
                      <a:cubicBezTo>
                        <a:pt x="11239" y="30004"/>
                        <a:pt x="15526" y="31051"/>
                        <a:pt x="19907" y="31051"/>
                      </a:cubicBezTo>
                      <a:cubicBezTo>
                        <a:pt x="24289" y="31051"/>
                        <a:pt x="28670" y="30004"/>
                        <a:pt x="32004" y="28003"/>
                      </a:cubicBezTo>
                      <a:cubicBezTo>
                        <a:pt x="36957" y="25146"/>
                        <a:pt x="39815" y="20574"/>
                        <a:pt x="39815" y="15526"/>
                      </a:cubicBezTo>
                      <a:cubicBezTo>
                        <a:pt x="39815" y="10477"/>
                        <a:pt x="36957" y="5905"/>
                        <a:pt x="32004" y="3048"/>
                      </a:cubicBezTo>
                      <a:cubicBezTo>
                        <a:pt x="28575" y="1048"/>
                        <a:pt x="24289" y="0"/>
                        <a:pt x="19907" y="0"/>
                      </a:cubicBezTo>
                      <a:lnTo>
                        <a:pt x="19907" y="0"/>
                      </a:lnTo>
                      <a:close/>
                    </a:path>
                  </a:pathLst>
                </a:custGeom>
                <a:grpFill/>
                <a:ln w="0" cap="flat">
                  <a:noFill/>
                  <a:prstDash val="solid"/>
                  <a:miter/>
                </a:ln>
              </p:spPr>
              <p:txBody>
                <a:bodyPr rtlCol="0" anchor="ctr"/>
                <a:lstStyle/>
                <a:p>
                  <a:endParaRPr lang="en-GB"/>
                </a:p>
              </p:txBody>
            </p:sp>
          </p:grpSp>
        </p:grpSp>
        <p:grpSp>
          <p:nvGrpSpPr>
            <p:cNvPr id="55" name="Graphic 1544">
              <a:extLst>
                <a:ext uri="{FF2B5EF4-FFF2-40B4-BE49-F238E27FC236}">
                  <a16:creationId xmlns:a16="http://schemas.microsoft.com/office/drawing/2014/main" id="{D33FCEA3-0057-9317-661D-62C2DEF25220}"/>
                </a:ext>
              </a:extLst>
            </p:cNvPr>
            <p:cNvGrpSpPr/>
            <p:nvPr/>
          </p:nvGrpSpPr>
          <p:grpSpPr>
            <a:xfrm>
              <a:off x="5230020" y="1338951"/>
              <a:ext cx="33571" cy="67246"/>
              <a:chOff x="5230020" y="1338951"/>
              <a:chExt cx="33571" cy="67246"/>
            </a:xfrm>
            <a:grpFill/>
          </p:grpSpPr>
          <p:sp>
            <p:nvSpPr>
              <p:cNvPr id="76" name="Free-form: Shape 75">
                <a:extLst>
                  <a:ext uri="{FF2B5EF4-FFF2-40B4-BE49-F238E27FC236}">
                    <a16:creationId xmlns:a16="http://schemas.microsoft.com/office/drawing/2014/main" id="{56A42D1C-C933-FE33-584F-E3C0BF318FAC}"/>
                  </a:ext>
                </a:extLst>
              </p:cNvPr>
              <p:cNvSpPr/>
              <p:nvPr/>
            </p:nvSpPr>
            <p:spPr>
              <a:xfrm>
                <a:off x="5234885" y="1343713"/>
                <a:ext cx="24032" cy="57721"/>
              </a:xfrm>
              <a:custGeom>
                <a:avLst/>
                <a:gdLst>
                  <a:gd name="connsiteX0" fmla="*/ 12017 w 24032"/>
                  <a:gd name="connsiteY0" fmla="*/ 57722 h 57721"/>
                  <a:gd name="connsiteX1" fmla="*/ 4492 w 24032"/>
                  <a:gd name="connsiteY1" fmla="*/ 55817 h 57721"/>
                  <a:gd name="connsiteX2" fmla="*/ 15 w 24032"/>
                  <a:gd name="connsiteY2" fmla="*/ 48292 h 57721"/>
                  <a:gd name="connsiteX3" fmla="*/ 396 w 24032"/>
                  <a:gd name="connsiteY3" fmla="*/ 48292 h 57721"/>
                  <a:gd name="connsiteX4" fmla="*/ 2777 w 24032"/>
                  <a:gd name="connsiteY4" fmla="*/ 4477 h 57721"/>
                  <a:gd name="connsiteX5" fmla="*/ 7540 w 24032"/>
                  <a:gd name="connsiteY5" fmla="*/ 0 h 57721"/>
                  <a:gd name="connsiteX6" fmla="*/ 16493 w 24032"/>
                  <a:gd name="connsiteY6" fmla="*/ 0 h 57721"/>
                  <a:gd name="connsiteX7" fmla="*/ 21256 w 24032"/>
                  <a:gd name="connsiteY7" fmla="*/ 4477 h 57721"/>
                  <a:gd name="connsiteX8" fmla="*/ 24018 w 24032"/>
                  <a:gd name="connsiteY8" fmla="*/ 48292 h 57721"/>
                  <a:gd name="connsiteX9" fmla="*/ 19541 w 24032"/>
                  <a:gd name="connsiteY9" fmla="*/ 55817 h 57721"/>
                  <a:gd name="connsiteX10" fmla="*/ 12017 w 24032"/>
                  <a:gd name="connsiteY10" fmla="*/ 57722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32" h="57721">
                    <a:moveTo>
                      <a:pt x="12017" y="57722"/>
                    </a:moveTo>
                    <a:cubicBezTo>
                      <a:pt x="9254" y="57722"/>
                      <a:pt x="6587" y="57055"/>
                      <a:pt x="4492" y="55817"/>
                    </a:cubicBezTo>
                    <a:cubicBezTo>
                      <a:pt x="1444" y="54102"/>
                      <a:pt x="-175" y="51245"/>
                      <a:pt x="15" y="48292"/>
                    </a:cubicBezTo>
                    <a:lnTo>
                      <a:pt x="396" y="48292"/>
                    </a:lnTo>
                    <a:cubicBezTo>
                      <a:pt x="396" y="43910"/>
                      <a:pt x="968" y="33147"/>
                      <a:pt x="2777" y="4477"/>
                    </a:cubicBezTo>
                    <a:cubicBezTo>
                      <a:pt x="2968" y="2000"/>
                      <a:pt x="5063" y="0"/>
                      <a:pt x="7540" y="0"/>
                    </a:cubicBezTo>
                    <a:cubicBezTo>
                      <a:pt x="7540" y="0"/>
                      <a:pt x="16493" y="0"/>
                      <a:pt x="16493" y="0"/>
                    </a:cubicBezTo>
                    <a:cubicBezTo>
                      <a:pt x="18970" y="0"/>
                      <a:pt x="21065" y="2000"/>
                      <a:pt x="21256" y="4477"/>
                    </a:cubicBezTo>
                    <a:lnTo>
                      <a:pt x="24018" y="48292"/>
                    </a:lnTo>
                    <a:cubicBezTo>
                      <a:pt x="24209" y="51340"/>
                      <a:pt x="22494" y="54102"/>
                      <a:pt x="19541" y="55817"/>
                    </a:cubicBezTo>
                    <a:cubicBezTo>
                      <a:pt x="17446" y="57055"/>
                      <a:pt x="14779" y="57722"/>
                      <a:pt x="12017" y="57722"/>
                    </a:cubicBezTo>
                    <a:close/>
                  </a:path>
                </a:pathLst>
              </a:custGeom>
              <a:grpFill/>
              <a:ln w="0" cap="flat">
                <a:noFill/>
                <a:prstDash val="solid"/>
                <a:miter/>
              </a:ln>
            </p:spPr>
            <p:txBody>
              <a:bodyPr rtlCol="0" anchor="ctr"/>
              <a:lstStyle/>
              <a:p>
                <a:endParaRPr lang="en-GB"/>
              </a:p>
            </p:txBody>
          </p:sp>
          <p:sp>
            <p:nvSpPr>
              <p:cNvPr id="77" name="Free-form: Shape 76">
                <a:extLst>
                  <a:ext uri="{FF2B5EF4-FFF2-40B4-BE49-F238E27FC236}">
                    <a16:creationId xmlns:a16="http://schemas.microsoft.com/office/drawing/2014/main" id="{FCDD8D1D-8602-C5D7-F2BE-A70217980EDC}"/>
                  </a:ext>
                </a:extLst>
              </p:cNvPr>
              <p:cNvSpPr/>
              <p:nvPr/>
            </p:nvSpPr>
            <p:spPr>
              <a:xfrm>
                <a:off x="5230020" y="1338951"/>
                <a:ext cx="33571" cy="67246"/>
              </a:xfrm>
              <a:custGeom>
                <a:avLst/>
                <a:gdLst>
                  <a:gd name="connsiteX0" fmla="*/ 12404 w 33571"/>
                  <a:gd name="connsiteY0" fmla="*/ 9525 h 67246"/>
                  <a:gd name="connsiteX1" fmla="*/ 21358 w 33571"/>
                  <a:gd name="connsiteY1" fmla="*/ 9525 h 67246"/>
                  <a:gd name="connsiteX2" fmla="*/ 24120 w 33571"/>
                  <a:gd name="connsiteY2" fmla="*/ 53340 h 67246"/>
                  <a:gd name="connsiteX3" fmla="*/ 22024 w 33571"/>
                  <a:gd name="connsiteY3" fmla="*/ 56483 h 67246"/>
                  <a:gd name="connsiteX4" fmla="*/ 16881 w 33571"/>
                  <a:gd name="connsiteY4" fmla="*/ 57722 h 67246"/>
                  <a:gd name="connsiteX5" fmla="*/ 11737 w 33571"/>
                  <a:gd name="connsiteY5" fmla="*/ 56483 h 67246"/>
                  <a:gd name="connsiteX6" fmla="*/ 9642 w 33571"/>
                  <a:gd name="connsiteY6" fmla="*/ 53340 h 67246"/>
                  <a:gd name="connsiteX7" fmla="*/ 12404 w 33571"/>
                  <a:gd name="connsiteY7" fmla="*/ 9525 h 67246"/>
                  <a:gd name="connsiteX8" fmla="*/ 12404 w 33571"/>
                  <a:gd name="connsiteY8" fmla="*/ 0 h 67246"/>
                  <a:gd name="connsiteX9" fmla="*/ 2879 w 33571"/>
                  <a:gd name="connsiteY9" fmla="*/ 8954 h 67246"/>
                  <a:gd name="connsiteX10" fmla="*/ 1450 w 33571"/>
                  <a:gd name="connsiteY10" fmla="*/ 30861 h 67246"/>
                  <a:gd name="connsiteX11" fmla="*/ 307 w 33571"/>
                  <a:gd name="connsiteY11" fmla="*/ 52769 h 67246"/>
                  <a:gd name="connsiteX12" fmla="*/ 22 w 33571"/>
                  <a:gd name="connsiteY12" fmla="*/ 52769 h 67246"/>
                  <a:gd name="connsiteX13" fmla="*/ 6880 w 33571"/>
                  <a:gd name="connsiteY13" fmla="*/ 64770 h 67246"/>
                  <a:gd name="connsiteX14" fmla="*/ 16786 w 33571"/>
                  <a:gd name="connsiteY14" fmla="*/ 67247 h 67246"/>
                  <a:gd name="connsiteX15" fmla="*/ 26692 w 33571"/>
                  <a:gd name="connsiteY15" fmla="*/ 64770 h 67246"/>
                  <a:gd name="connsiteX16" fmla="*/ 33550 w 33571"/>
                  <a:gd name="connsiteY16" fmla="*/ 52864 h 67246"/>
                  <a:gd name="connsiteX17" fmla="*/ 30787 w 33571"/>
                  <a:gd name="connsiteY17" fmla="*/ 8954 h 67246"/>
                  <a:gd name="connsiteX18" fmla="*/ 21262 w 33571"/>
                  <a:gd name="connsiteY18" fmla="*/ 0 h 67246"/>
                  <a:gd name="connsiteX19" fmla="*/ 12309 w 33571"/>
                  <a:gd name="connsiteY19" fmla="*/ 0 h 67246"/>
                  <a:gd name="connsiteX20" fmla="*/ 12309 w 33571"/>
                  <a:gd name="connsiteY20" fmla="*/ 0 h 67246"/>
                  <a:gd name="connsiteX21" fmla="*/ 12309 w 33571"/>
                  <a:gd name="connsiteY21" fmla="*/ 0 h 6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71" h="67246">
                    <a:moveTo>
                      <a:pt x="12404" y="9525"/>
                    </a:moveTo>
                    <a:lnTo>
                      <a:pt x="21358" y="9525"/>
                    </a:lnTo>
                    <a:cubicBezTo>
                      <a:pt x="21358" y="9525"/>
                      <a:pt x="24120" y="53340"/>
                      <a:pt x="24120" y="53340"/>
                    </a:cubicBezTo>
                    <a:cubicBezTo>
                      <a:pt x="24120" y="54483"/>
                      <a:pt x="23453" y="55626"/>
                      <a:pt x="22024" y="56483"/>
                    </a:cubicBezTo>
                    <a:cubicBezTo>
                      <a:pt x="20596" y="57341"/>
                      <a:pt x="18691" y="57722"/>
                      <a:pt x="16881" y="57722"/>
                    </a:cubicBezTo>
                    <a:cubicBezTo>
                      <a:pt x="15071" y="57722"/>
                      <a:pt x="13166" y="57341"/>
                      <a:pt x="11737" y="56483"/>
                    </a:cubicBezTo>
                    <a:cubicBezTo>
                      <a:pt x="10213" y="55626"/>
                      <a:pt x="9547" y="54483"/>
                      <a:pt x="9642" y="53340"/>
                    </a:cubicBezTo>
                    <a:cubicBezTo>
                      <a:pt x="9642" y="53340"/>
                      <a:pt x="12404" y="9525"/>
                      <a:pt x="12404" y="9525"/>
                    </a:cubicBezTo>
                    <a:moveTo>
                      <a:pt x="12404" y="0"/>
                    </a:moveTo>
                    <a:cubicBezTo>
                      <a:pt x="7356" y="0"/>
                      <a:pt x="3260" y="3905"/>
                      <a:pt x="2879" y="8954"/>
                    </a:cubicBezTo>
                    <a:lnTo>
                      <a:pt x="1450" y="30861"/>
                    </a:lnTo>
                    <a:cubicBezTo>
                      <a:pt x="688" y="42577"/>
                      <a:pt x="307" y="48958"/>
                      <a:pt x="307" y="52769"/>
                    </a:cubicBezTo>
                    <a:lnTo>
                      <a:pt x="22" y="52769"/>
                    </a:lnTo>
                    <a:cubicBezTo>
                      <a:pt x="-264" y="57626"/>
                      <a:pt x="2308" y="62103"/>
                      <a:pt x="6880" y="64770"/>
                    </a:cubicBezTo>
                    <a:cubicBezTo>
                      <a:pt x="9737" y="66389"/>
                      <a:pt x="13166" y="67247"/>
                      <a:pt x="16786" y="67247"/>
                    </a:cubicBezTo>
                    <a:cubicBezTo>
                      <a:pt x="20405" y="67247"/>
                      <a:pt x="23834" y="66389"/>
                      <a:pt x="26692" y="64770"/>
                    </a:cubicBezTo>
                    <a:cubicBezTo>
                      <a:pt x="31264" y="62103"/>
                      <a:pt x="33835" y="57626"/>
                      <a:pt x="33550" y="52864"/>
                    </a:cubicBezTo>
                    <a:lnTo>
                      <a:pt x="30787" y="8954"/>
                    </a:lnTo>
                    <a:cubicBezTo>
                      <a:pt x="30502" y="3905"/>
                      <a:pt x="26311" y="95"/>
                      <a:pt x="21262" y="0"/>
                    </a:cubicBezTo>
                    <a:lnTo>
                      <a:pt x="12309" y="0"/>
                    </a:lnTo>
                    <a:cubicBezTo>
                      <a:pt x="12309" y="0"/>
                      <a:pt x="12309" y="0"/>
                      <a:pt x="12309" y="0"/>
                    </a:cubicBezTo>
                    <a:lnTo>
                      <a:pt x="12309" y="0"/>
                    </a:lnTo>
                    <a:close/>
                  </a:path>
                </a:pathLst>
              </a:custGeom>
              <a:grpFill/>
              <a:ln w="0" cap="flat">
                <a:noFill/>
                <a:prstDash val="solid"/>
                <a:miter/>
              </a:ln>
            </p:spPr>
            <p:txBody>
              <a:bodyPr rtlCol="0" anchor="ctr"/>
              <a:lstStyle/>
              <a:p>
                <a:endParaRPr lang="en-GB"/>
              </a:p>
            </p:txBody>
          </p:sp>
        </p:grpSp>
        <p:grpSp>
          <p:nvGrpSpPr>
            <p:cNvPr id="56" name="Graphic 1544">
              <a:extLst>
                <a:ext uri="{FF2B5EF4-FFF2-40B4-BE49-F238E27FC236}">
                  <a16:creationId xmlns:a16="http://schemas.microsoft.com/office/drawing/2014/main" id="{1F3E04C5-B36E-AF62-A60C-5D040715A533}"/>
                </a:ext>
              </a:extLst>
            </p:cNvPr>
            <p:cNvGrpSpPr/>
            <p:nvPr/>
          </p:nvGrpSpPr>
          <p:grpSpPr>
            <a:xfrm>
              <a:off x="5230020" y="1338951"/>
              <a:ext cx="25172" cy="66960"/>
              <a:chOff x="5230020" y="1338951"/>
              <a:chExt cx="25172" cy="66960"/>
            </a:xfrm>
            <a:grpFill/>
          </p:grpSpPr>
          <p:sp>
            <p:nvSpPr>
              <p:cNvPr id="74" name="Free-form: Shape 73">
                <a:extLst>
                  <a:ext uri="{FF2B5EF4-FFF2-40B4-BE49-F238E27FC236}">
                    <a16:creationId xmlns:a16="http://schemas.microsoft.com/office/drawing/2014/main" id="{0F211989-D859-2307-8B45-43EF21E4EDC8}"/>
                  </a:ext>
                </a:extLst>
              </p:cNvPr>
              <p:cNvSpPr/>
              <p:nvPr/>
            </p:nvSpPr>
            <p:spPr>
              <a:xfrm>
                <a:off x="5234789" y="1343808"/>
                <a:ext cx="15548" cy="57435"/>
              </a:xfrm>
              <a:custGeom>
                <a:avLst/>
                <a:gdLst>
                  <a:gd name="connsiteX0" fmla="*/ 9445 w 15548"/>
                  <a:gd name="connsiteY0" fmla="*/ 57341 h 57435"/>
                  <a:gd name="connsiteX1" fmla="*/ 8397 w 15548"/>
                  <a:gd name="connsiteY1" fmla="*/ 57245 h 57435"/>
                  <a:gd name="connsiteX2" fmla="*/ 4492 w 15548"/>
                  <a:gd name="connsiteY2" fmla="*/ 55816 h 57435"/>
                  <a:gd name="connsiteX3" fmla="*/ 15 w 15548"/>
                  <a:gd name="connsiteY3" fmla="*/ 48196 h 57435"/>
                  <a:gd name="connsiteX4" fmla="*/ 396 w 15548"/>
                  <a:gd name="connsiteY4" fmla="*/ 48196 h 57435"/>
                  <a:gd name="connsiteX5" fmla="*/ 2777 w 15548"/>
                  <a:gd name="connsiteY5" fmla="*/ 4382 h 57435"/>
                  <a:gd name="connsiteX6" fmla="*/ 5540 w 15548"/>
                  <a:gd name="connsiteY6" fmla="*/ 381 h 57435"/>
                  <a:gd name="connsiteX7" fmla="*/ 7445 w 15548"/>
                  <a:gd name="connsiteY7" fmla="*/ 0 h 57435"/>
                  <a:gd name="connsiteX8" fmla="*/ 10397 w 15548"/>
                  <a:gd name="connsiteY8" fmla="*/ 1048 h 57435"/>
                  <a:gd name="connsiteX9" fmla="*/ 13731 w 15548"/>
                  <a:gd name="connsiteY9" fmla="*/ 3620 h 57435"/>
                  <a:gd name="connsiteX10" fmla="*/ 15541 w 15548"/>
                  <a:gd name="connsiteY10" fmla="*/ 7525 h 57435"/>
                  <a:gd name="connsiteX11" fmla="*/ 14112 w 15548"/>
                  <a:gd name="connsiteY11" fmla="*/ 52864 h 57435"/>
                  <a:gd name="connsiteX12" fmla="*/ 12302 w 15548"/>
                  <a:gd name="connsiteY12" fmla="*/ 56483 h 57435"/>
                  <a:gd name="connsiteX13" fmla="*/ 9350 w 15548"/>
                  <a:gd name="connsiteY13" fmla="*/ 57436 h 5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8" h="57435">
                    <a:moveTo>
                      <a:pt x="9445" y="57341"/>
                    </a:moveTo>
                    <a:cubicBezTo>
                      <a:pt x="9445" y="57341"/>
                      <a:pt x="8778" y="57341"/>
                      <a:pt x="8397" y="57245"/>
                    </a:cubicBezTo>
                    <a:cubicBezTo>
                      <a:pt x="6968" y="56960"/>
                      <a:pt x="5635" y="56388"/>
                      <a:pt x="4492" y="55816"/>
                    </a:cubicBezTo>
                    <a:cubicBezTo>
                      <a:pt x="1444" y="54102"/>
                      <a:pt x="-175" y="51244"/>
                      <a:pt x="15" y="48196"/>
                    </a:cubicBezTo>
                    <a:lnTo>
                      <a:pt x="396" y="48196"/>
                    </a:lnTo>
                    <a:cubicBezTo>
                      <a:pt x="396" y="43815"/>
                      <a:pt x="968" y="33052"/>
                      <a:pt x="2777" y="4382"/>
                    </a:cubicBezTo>
                    <a:cubicBezTo>
                      <a:pt x="2873" y="2572"/>
                      <a:pt x="3920" y="1048"/>
                      <a:pt x="5540" y="381"/>
                    </a:cubicBezTo>
                    <a:cubicBezTo>
                      <a:pt x="6206" y="95"/>
                      <a:pt x="6778" y="0"/>
                      <a:pt x="7445" y="0"/>
                    </a:cubicBezTo>
                    <a:cubicBezTo>
                      <a:pt x="8492" y="0"/>
                      <a:pt x="9540" y="381"/>
                      <a:pt x="10397" y="1048"/>
                    </a:cubicBezTo>
                    <a:lnTo>
                      <a:pt x="13731" y="3620"/>
                    </a:lnTo>
                    <a:cubicBezTo>
                      <a:pt x="14874" y="4572"/>
                      <a:pt x="15636" y="6001"/>
                      <a:pt x="15541" y="7525"/>
                    </a:cubicBezTo>
                    <a:lnTo>
                      <a:pt x="14112" y="52864"/>
                    </a:lnTo>
                    <a:cubicBezTo>
                      <a:pt x="14112" y="54292"/>
                      <a:pt x="13350" y="55626"/>
                      <a:pt x="12302" y="56483"/>
                    </a:cubicBezTo>
                    <a:cubicBezTo>
                      <a:pt x="11445" y="57150"/>
                      <a:pt x="10397" y="57436"/>
                      <a:pt x="9350" y="57436"/>
                    </a:cubicBezTo>
                    <a:close/>
                  </a:path>
                </a:pathLst>
              </a:custGeom>
              <a:grpFill/>
              <a:ln w="0" cap="flat">
                <a:noFill/>
                <a:prstDash val="solid"/>
                <a:miter/>
              </a:ln>
            </p:spPr>
            <p:txBody>
              <a:bodyPr rtlCol="0" anchor="ctr"/>
              <a:lstStyle/>
              <a:p>
                <a:endParaRPr lang="en-GB"/>
              </a:p>
            </p:txBody>
          </p:sp>
          <p:sp>
            <p:nvSpPr>
              <p:cNvPr id="75" name="Free-form: Shape 74">
                <a:extLst>
                  <a:ext uri="{FF2B5EF4-FFF2-40B4-BE49-F238E27FC236}">
                    <a16:creationId xmlns:a16="http://schemas.microsoft.com/office/drawing/2014/main" id="{0C438CA4-644B-DEED-3A32-56B485A99ADF}"/>
                  </a:ext>
                </a:extLst>
              </p:cNvPr>
              <p:cNvSpPr/>
              <p:nvPr/>
            </p:nvSpPr>
            <p:spPr>
              <a:xfrm>
                <a:off x="5230020" y="1338951"/>
                <a:ext cx="25172" cy="66960"/>
              </a:xfrm>
              <a:custGeom>
                <a:avLst/>
                <a:gdLst>
                  <a:gd name="connsiteX0" fmla="*/ 12404 w 25172"/>
                  <a:gd name="connsiteY0" fmla="*/ 9525 h 66960"/>
                  <a:gd name="connsiteX1" fmla="*/ 15738 w 25172"/>
                  <a:gd name="connsiteY1" fmla="*/ 12097 h 66960"/>
                  <a:gd name="connsiteX2" fmla="*/ 14309 w 25172"/>
                  <a:gd name="connsiteY2" fmla="*/ 57436 h 66960"/>
                  <a:gd name="connsiteX3" fmla="*/ 11737 w 25172"/>
                  <a:gd name="connsiteY3" fmla="*/ 56483 h 66960"/>
                  <a:gd name="connsiteX4" fmla="*/ 9642 w 25172"/>
                  <a:gd name="connsiteY4" fmla="*/ 53340 h 66960"/>
                  <a:gd name="connsiteX5" fmla="*/ 12404 w 25172"/>
                  <a:gd name="connsiteY5" fmla="*/ 9525 h 66960"/>
                  <a:gd name="connsiteX6" fmla="*/ 12404 w 25172"/>
                  <a:gd name="connsiteY6" fmla="*/ 0 h 66960"/>
                  <a:gd name="connsiteX7" fmla="*/ 8499 w 25172"/>
                  <a:gd name="connsiteY7" fmla="*/ 857 h 66960"/>
                  <a:gd name="connsiteX8" fmla="*/ 2879 w 25172"/>
                  <a:gd name="connsiteY8" fmla="*/ 8954 h 66960"/>
                  <a:gd name="connsiteX9" fmla="*/ 1450 w 25172"/>
                  <a:gd name="connsiteY9" fmla="*/ 30861 h 66960"/>
                  <a:gd name="connsiteX10" fmla="*/ 307 w 25172"/>
                  <a:gd name="connsiteY10" fmla="*/ 52769 h 66960"/>
                  <a:gd name="connsiteX11" fmla="*/ 22 w 25172"/>
                  <a:gd name="connsiteY11" fmla="*/ 52769 h 66960"/>
                  <a:gd name="connsiteX12" fmla="*/ 6880 w 25172"/>
                  <a:gd name="connsiteY12" fmla="*/ 64770 h 66960"/>
                  <a:gd name="connsiteX13" fmla="*/ 12118 w 25172"/>
                  <a:gd name="connsiteY13" fmla="*/ 66770 h 66960"/>
                  <a:gd name="connsiteX14" fmla="*/ 14214 w 25172"/>
                  <a:gd name="connsiteY14" fmla="*/ 66961 h 66960"/>
                  <a:gd name="connsiteX15" fmla="*/ 20024 w 25172"/>
                  <a:gd name="connsiteY15" fmla="*/ 64960 h 66960"/>
                  <a:gd name="connsiteX16" fmla="*/ 23739 w 25172"/>
                  <a:gd name="connsiteY16" fmla="*/ 57722 h 66960"/>
                  <a:gd name="connsiteX17" fmla="*/ 25168 w 25172"/>
                  <a:gd name="connsiteY17" fmla="*/ 12382 h 66960"/>
                  <a:gd name="connsiteX18" fmla="*/ 21548 w 25172"/>
                  <a:gd name="connsiteY18" fmla="*/ 4572 h 66960"/>
                  <a:gd name="connsiteX19" fmla="*/ 18214 w 25172"/>
                  <a:gd name="connsiteY19" fmla="*/ 2000 h 66960"/>
                  <a:gd name="connsiteX20" fmla="*/ 12309 w 25172"/>
                  <a:gd name="connsiteY20" fmla="*/ 0 h 66960"/>
                  <a:gd name="connsiteX21" fmla="*/ 12309 w 25172"/>
                  <a:gd name="connsiteY21" fmla="*/ 0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72" h="66960">
                    <a:moveTo>
                      <a:pt x="12404" y="9525"/>
                    </a:moveTo>
                    <a:lnTo>
                      <a:pt x="15738" y="12097"/>
                    </a:lnTo>
                    <a:lnTo>
                      <a:pt x="14309" y="57436"/>
                    </a:lnTo>
                    <a:cubicBezTo>
                      <a:pt x="13357" y="57245"/>
                      <a:pt x="12499" y="56959"/>
                      <a:pt x="11737" y="56483"/>
                    </a:cubicBezTo>
                    <a:cubicBezTo>
                      <a:pt x="10213" y="55626"/>
                      <a:pt x="9547" y="54483"/>
                      <a:pt x="9642" y="53340"/>
                    </a:cubicBezTo>
                    <a:cubicBezTo>
                      <a:pt x="9642" y="53340"/>
                      <a:pt x="12404" y="9525"/>
                      <a:pt x="12404" y="9525"/>
                    </a:cubicBezTo>
                    <a:moveTo>
                      <a:pt x="12404" y="0"/>
                    </a:moveTo>
                    <a:cubicBezTo>
                      <a:pt x="11071" y="0"/>
                      <a:pt x="9737" y="286"/>
                      <a:pt x="8499" y="857"/>
                    </a:cubicBezTo>
                    <a:cubicBezTo>
                      <a:pt x="5260" y="2286"/>
                      <a:pt x="3070" y="5429"/>
                      <a:pt x="2879" y="8954"/>
                    </a:cubicBezTo>
                    <a:lnTo>
                      <a:pt x="1450" y="30861"/>
                    </a:lnTo>
                    <a:cubicBezTo>
                      <a:pt x="688" y="42577"/>
                      <a:pt x="307" y="48958"/>
                      <a:pt x="307" y="52769"/>
                    </a:cubicBezTo>
                    <a:lnTo>
                      <a:pt x="22" y="52769"/>
                    </a:lnTo>
                    <a:cubicBezTo>
                      <a:pt x="-264" y="57626"/>
                      <a:pt x="2308" y="62103"/>
                      <a:pt x="6880" y="64770"/>
                    </a:cubicBezTo>
                    <a:cubicBezTo>
                      <a:pt x="8404" y="65627"/>
                      <a:pt x="10213" y="66389"/>
                      <a:pt x="12118" y="66770"/>
                    </a:cubicBezTo>
                    <a:cubicBezTo>
                      <a:pt x="12785" y="66961"/>
                      <a:pt x="13452" y="66961"/>
                      <a:pt x="14214" y="66961"/>
                    </a:cubicBezTo>
                    <a:cubicBezTo>
                      <a:pt x="16309" y="66961"/>
                      <a:pt x="18405" y="66294"/>
                      <a:pt x="20024" y="64960"/>
                    </a:cubicBezTo>
                    <a:cubicBezTo>
                      <a:pt x="22310" y="63246"/>
                      <a:pt x="23644" y="60579"/>
                      <a:pt x="23739" y="57722"/>
                    </a:cubicBezTo>
                    <a:lnTo>
                      <a:pt x="25168" y="12382"/>
                    </a:lnTo>
                    <a:cubicBezTo>
                      <a:pt x="25263" y="9334"/>
                      <a:pt x="23929" y="6477"/>
                      <a:pt x="21548" y="4572"/>
                    </a:cubicBezTo>
                    <a:lnTo>
                      <a:pt x="18214" y="2000"/>
                    </a:lnTo>
                    <a:cubicBezTo>
                      <a:pt x="16500" y="667"/>
                      <a:pt x="14404" y="0"/>
                      <a:pt x="12309" y="0"/>
                    </a:cubicBezTo>
                    <a:lnTo>
                      <a:pt x="12309" y="0"/>
                    </a:lnTo>
                    <a:close/>
                  </a:path>
                </a:pathLst>
              </a:custGeom>
              <a:grpFill/>
              <a:ln w="0" cap="flat">
                <a:noFill/>
                <a:prstDash val="solid"/>
                <a:miter/>
              </a:ln>
            </p:spPr>
            <p:txBody>
              <a:bodyPr rtlCol="0" anchor="ctr"/>
              <a:lstStyle/>
              <a:p>
                <a:endParaRPr lang="en-GB"/>
              </a:p>
            </p:txBody>
          </p:sp>
        </p:grpSp>
        <p:grpSp>
          <p:nvGrpSpPr>
            <p:cNvPr id="57" name="Graphic 1544">
              <a:extLst>
                <a:ext uri="{FF2B5EF4-FFF2-40B4-BE49-F238E27FC236}">
                  <a16:creationId xmlns:a16="http://schemas.microsoft.com/office/drawing/2014/main" id="{F0E12E25-F2F0-09D6-88FD-1F1B664E6448}"/>
                </a:ext>
              </a:extLst>
            </p:cNvPr>
            <p:cNvGrpSpPr/>
            <p:nvPr/>
          </p:nvGrpSpPr>
          <p:grpSpPr>
            <a:xfrm>
              <a:off x="5232940" y="1336474"/>
              <a:ext cx="28058" cy="24288"/>
              <a:chOff x="5232940" y="1336474"/>
              <a:chExt cx="28058" cy="24288"/>
            </a:xfrm>
            <a:grpFill/>
          </p:grpSpPr>
          <p:sp>
            <p:nvSpPr>
              <p:cNvPr id="72" name="Free-form: Shape 71">
                <a:extLst>
                  <a:ext uri="{FF2B5EF4-FFF2-40B4-BE49-F238E27FC236}">
                    <a16:creationId xmlns:a16="http://schemas.microsoft.com/office/drawing/2014/main" id="{A8F7EEB5-0C42-1C93-0AED-7C4A0612CCAC}"/>
                  </a:ext>
                </a:extLst>
              </p:cNvPr>
              <p:cNvSpPr/>
              <p:nvPr/>
            </p:nvSpPr>
            <p:spPr>
              <a:xfrm>
                <a:off x="5237671" y="1341332"/>
                <a:ext cx="18469" cy="14668"/>
              </a:xfrm>
              <a:custGeom>
                <a:avLst/>
                <a:gdLst>
                  <a:gd name="connsiteX0" fmla="*/ 9231 w 18469"/>
                  <a:gd name="connsiteY0" fmla="*/ 14669 h 14668"/>
                  <a:gd name="connsiteX1" fmla="*/ 3706 w 18469"/>
                  <a:gd name="connsiteY1" fmla="*/ 13240 h 14668"/>
                  <a:gd name="connsiteX2" fmla="*/ 1039 w 18469"/>
                  <a:gd name="connsiteY2" fmla="*/ 10763 h 14668"/>
                  <a:gd name="connsiteX3" fmla="*/ 753 w 18469"/>
                  <a:gd name="connsiteY3" fmla="*/ 4286 h 14668"/>
                  <a:gd name="connsiteX4" fmla="*/ 9326 w 18469"/>
                  <a:gd name="connsiteY4" fmla="*/ 0 h 14668"/>
                  <a:gd name="connsiteX5" fmla="*/ 14755 w 18469"/>
                  <a:gd name="connsiteY5" fmla="*/ 1429 h 14668"/>
                  <a:gd name="connsiteX6" fmla="*/ 18470 w 18469"/>
                  <a:gd name="connsiteY6" fmla="*/ 7334 h 14668"/>
                  <a:gd name="connsiteX7" fmla="*/ 14755 w 18469"/>
                  <a:gd name="connsiteY7" fmla="*/ 13240 h 14668"/>
                  <a:gd name="connsiteX8" fmla="*/ 9231 w 18469"/>
                  <a:gd name="connsiteY8" fmla="*/ 14669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9" h="14668">
                    <a:moveTo>
                      <a:pt x="9231" y="14669"/>
                    </a:moveTo>
                    <a:cubicBezTo>
                      <a:pt x="7802" y="14669"/>
                      <a:pt x="5706" y="14383"/>
                      <a:pt x="3706" y="13240"/>
                    </a:cubicBezTo>
                    <a:cubicBezTo>
                      <a:pt x="2563" y="12573"/>
                      <a:pt x="1706" y="11716"/>
                      <a:pt x="1039" y="10763"/>
                    </a:cubicBezTo>
                    <a:cubicBezTo>
                      <a:pt x="-294" y="8668"/>
                      <a:pt x="-294" y="6286"/>
                      <a:pt x="753" y="4286"/>
                    </a:cubicBezTo>
                    <a:cubicBezTo>
                      <a:pt x="2182" y="1715"/>
                      <a:pt x="5516" y="0"/>
                      <a:pt x="9326" y="0"/>
                    </a:cubicBezTo>
                    <a:cubicBezTo>
                      <a:pt x="11326" y="0"/>
                      <a:pt x="13231" y="476"/>
                      <a:pt x="14755" y="1429"/>
                    </a:cubicBezTo>
                    <a:cubicBezTo>
                      <a:pt x="17136" y="2762"/>
                      <a:pt x="18470" y="4953"/>
                      <a:pt x="18470" y="7334"/>
                    </a:cubicBezTo>
                    <a:cubicBezTo>
                      <a:pt x="18470" y="9716"/>
                      <a:pt x="17136" y="11906"/>
                      <a:pt x="14755" y="13240"/>
                    </a:cubicBezTo>
                    <a:cubicBezTo>
                      <a:pt x="12755" y="14383"/>
                      <a:pt x="10659" y="14669"/>
                      <a:pt x="9231" y="14669"/>
                    </a:cubicBezTo>
                    <a:close/>
                  </a:path>
                </a:pathLst>
              </a:custGeom>
              <a:grpFill/>
              <a:ln w="0" cap="flat">
                <a:noFill/>
                <a:prstDash val="solid"/>
                <a:miter/>
              </a:ln>
            </p:spPr>
            <p:txBody>
              <a:bodyPr rtlCol="0" anchor="ctr"/>
              <a:lstStyle/>
              <a:p>
                <a:endParaRPr lang="en-GB"/>
              </a:p>
            </p:txBody>
          </p:sp>
          <p:sp>
            <p:nvSpPr>
              <p:cNvPr id="73" name="Free-form: Shape 72">
                <a:extLst>
                  <a:ext uri="{FF2B5EF4-FFF2-40B4-BE49-F238E27FC236}">
                    <a16:creationId xmlns:a16="http://schemas.microsoft.com/office/drawing/2014/main" id="{517587B2-F7DE-E1BE-F39D-AB76B94249DD}"/>
                  </a:ext>
                </a:extLst>
              </p:cNvPr>
              <p:cNvSpPr/>
              <p:nvPr/>
            </p:nvSpPr>
            <p:spPr>
              <a:xfrm>
                <a:off x="5232940" y="1336474"/>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6 h 24288"/>
                  <a:gd name="connsiteX4" fmla="*/ 13961 w 28058"/>
                  <a:gd name="connsiteY4" fmla="*/ 14669 h 24288"/>
                  <a:gd name="connsiteX5" fmla="*/ 10818 w 28058"/>
                  <a:gd name="connsiteY5" fmla="*/ 13906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5"/>
                      <a:pt x="17105" y="10287"/>
                    </a:cubicBezTo>
                    <a:cubicBezTo>
                      <a:pt x="17962" y="10763"/>
                      <a:pt x="18438" y="11430"/>
                      <a:pt x="18438" y="12097"/>
                    </a:cubicBezTo>
                    <a:cubicBezTo>
                      <a:pt x="18438" y="12764"/>
                      <a:pt x="17962" y="13430"/>
                      <a:pt x="17105" y="13906"/>
                    </a:cubicBezTo>
                    <a:cubicBezTo>
                      <a:pt x="16247" y="14383"/>
                      <a:pt x="15104" y="14669"/>
                      <a:pt x="13961" y="14669"/>
                    </a:cubicBezTo>
                    <a:cubicBezTo>
                      <a:pt x="12818" y="14669"/>
                      <a:pt x="11675" y="14383"/>
                      <a:pt x="10818" y="13906"/>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grpFill/>
              <a:ln w="0" cap="flat">
                <a:noFill/>
                <a:prstDash val="solid"/>
                <a:miter/>
              </a:ln>
            </p:spPr>
            <p:txBody>
              <a:bodyPr rtlCol="0" anchor="ctr"/>
              <a:lstStyle/>
              <a:p>
                <a:endParaRPr lang="en-GB"/>
              </a:p>
            </p:txBody>
          </p:sp>
        </p:grpSp>
        <p:grpSp>
          <p:nvGrpSpPr>
            <p:cNvPr id="58" name="Graphic 1544">
              <a:extLst>
                <a:ext uri="{FF2B5EF4-FFF2-40B4-BE49-F238E27FC236}">
                  <a16:creationId xmlns:a16="http://schemas.microsoft.com/office/drawing/2014/main" id="{A74D8DA9-6D0A-B205-E237-C937A0DB29F3}"/>
                </a:ext>
              </a:extLst>
            </p:cNvPr>
            <p:cNvGrpSpPr/>
            <p:nvPr/>
          </p:nvGrpSpPr>
          <p:grpSpPr>
            <a:xfrm>
              <a:off x="5232900" y="1264560"/>
              <a:ext cx="28098" cy="96202"/>
              <a:chOff x="5232900" y="1264560"/>
              <a:chExt cx="28098" cy="96202"/>
            </a:xfrm>
            <a:grpFill/>
          </p:grpSpPr>
          <p:grpSp>
            <p:nvGrpSpPr>
              <p:cNvPr id="59" name="Graphic 1544">
                <a:extLst>
                  <a:ext uri="{FF2B5EF4-FFF2-40B4-BE49-F238E27FC236}">
                    <a16:creationId xmlns:a16="http://schemas.microsoft.com/office/drawing/2014/main" id="{4B1E72BC-5E6E-3610-77FF-8B8DF2EDF090}"/>
                  </a:ext>
                </a:extLst>
              </p:cNvPr>
              <p:cNvGrpSpPr/>
              <p:nvPr/>
            </p:nvGrpSpPr>
            <p:grpSpPr>
              <a:xfrm>
                <a:off x="5232900" y="1264560"/>
                <a:ext cx="28003" cy="96202"/>
                <a:chOff x="5232900" y="1264560"/>
                <a:chExt cx="28003" cy="96202"/>
              </a:xfrm>
              <a:grpFill/>
            </p:grpSpPr>
            <p:grpSp>
              <p:nvGrpSpPr>
                <p:cNvPr id="63" name="Graphic 1544">
                  <a:extLst>
                    <a:ext uri="{FF2B5EF4-FFF2-40B4-BE49-F238E27FC236}">
                      <a16:creationId xmlns:a16="http://schemas.microsoft.com/office/drawing/2014/main" id="{E911EA90-C07C-1ACC-F859-7C18DF420546}"/>
                    </a:ext>
                  </a:extLst>
                </p:cNvPr>
                <p:cNvGrpSpPr/>
                <p:nvPr/>
              </p:nvGrpSpPr>
              <p:grpSpPr>
                <a:xfrm>
                  <a:off x="5232900" y="1264560"/>
                  <a:ext cx="28003" cy="96107"/>
                  <a:chOff x="5232900" y="1264560"/>
                  <a:chExt cx="28003" cy="96107"/>
                </a:xfrm>
                <a:grpFill/>
              </p:grpSpPr>
              <p:sp>
                <p:nvSpPr>
                  <p:cNvPr id="70" name="Free-form: Shape 69">
                    <a:extLst>
                      <a:ext uri="{FF2B5EF4-FFF2-40B4-BE49-F238E27FC236}">
                        <a16:creationId xmlns:a16="http://schemas.microsoft.com/office/drawing/2014/main" id="{6D83FB67-4E98-1B20-4A5A-5CF778F75081}"/>
                      </a:ext>
                    </a:extLst>
                  </p:cNvPr>
                  <p:cNvSpPr/>
                  <p:nvPr/>
                </p:nvSpPr>
                <p:spPr>
                  <a:xfrm>
                    <a:off x="5237662" y="1269418"/>
                    <a:ext cx="18478" cy="86582"/>
                  </a:xfrm>
                  <a:custGeom>
                    <a:avLst/>
                    <a:gdLst>
                      <a:gd name="connsiteX0" fmla="*/ 9239 w 18478"/>
                      <a:gd name="connsiteY0" fmla="*/ 86582 h 86582"/>
                      <a:gd name="connsiteX1" fmla="*/ 3715 w 18478"/>
                      <a:gd name="connsiteY1" fmla="*/ 85249 h 86582"/>
                      <a:gd name="connsiteX2" fmla="*/ 952 w 18478"/>
                      <a:gd name="connsiteY2" fmla="*/ 82677 h 86582"/>
                      <a:gd name="connsiteX3" fmla="*/ 0 w 18478"/>
                      <a:gd name="connsiteY3" fmla="*/ 79343 h 86582"/>
                      <a:gd name="connsiteX4" fmla="*/ 0 w 18478"/>
                      <a:gd name="connsiteY4" fmla="*/ 7430 h 86582"/>
                      <a:gd name="connsiteX5" fmla="*/ 3715 w 18478"/>
                      <a:gd name="connsiteY5" fmla="*/ 1429 h 86582"/>
                      <a:gd name="connsiteX6" fmla="*/ 9239 w 18478"/>
                      <a:gd name="connsiteY6" fmla="*/ 0 h 86582"/>
                      <a:gd name="connsiteX7" fmla="*/ 14764 w 18478"/>
                      <a:gd name="connsiteY7" fmla="*/ 1429 h 86582"/>
                      <a:gd name="connsiteX8" fmla="*/ 18478 w 18478"/>
                      <a:gd name="connsiteY8" fmla="*/ 7334 h 86582"/>
                      <a:gd name="connsiteX9" fmla="*/ 18478 w 18478"/>
                      <a:gd name="connsiteY9" fmla="*/ 79248 h 86582"/>
                      <a:gd name="connsiteX10" fmla="*/ 14764 w 18478"/>
                      <a:gd name="connsiteY10" fmla="*/ 85153 h 86582"/>
                      <a:gd name="connsiteX11" fmla="*/ 9239 w 18478"/>
                      <a:gd name="connsiteY11"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 h="86582">
                        <a:moveTo>
                          <a:pt x="9239" y="86582"/>
                        </a:moveTo>
                        <a:cubicBezTo>
                          <a:pt x="7239" y="86582"/>
                          <a:pt x="5334" y="86106"/>
                          <a:pt x="3715" y="85249"/>
                        </a:cubicBezTo>
                        <a:cubicBezTo>
                          <a:pt x="2572" y="84582"/>
                          <a:pt x="1619" y="83725"/>
                          <a:pt x="952" y="82677"/>
                        </a:cubicBezTo>
                        <a:cubicBezTo>
                          <a:pt x="476" y="81915"/>
                          <a:pt x="0" y="80200"/>
                          <a:pt x="0" y="79343"/>
                        </a:cubicBezTo>
                        <a:lnTo>
                          <a:pt x="0" y="7430"/>
                        </a:lnTo>
                        <a:cubicBezTo>
                          <a:pt x="0" y="5048"/>
                          <a:pt x="1429" y="2762"/>
                          <a:pt x="3715" y="1429"/>
                        </a:cubicBezTo>
                        <a:cubicBezTo>
                          <a:pt x="5715" y="286"/>
                          <a:pt x="7810" y="0"/>
                          <a:pt x="9239" y="0"/>
                        </a:cubicBezTo>
                        <a:cubicBezTo>
                          <a:pt x="10668" y="0"/>
                          <a:pt x="12763" y="286"/>
                          <a:pt x="14764" y="1429"/>
                        </a:cubicBezTo>
                        <a:cubicBezTo>
                          <a:pt x="17050" y="2762"/>
                          <a:pt x="18478" y="4953"/>
                          <a:pt x="18478" y="7334"/>
                        </a:cubicBezTo>
                        <a:lnTo>
                          <a:pt x="18478" y="79248"/>
                        </a:lnTo>
                        <a:cubicBezTo>
                          <a:pt x="18478" y="81629"/>
                          <a:pt x="17145" y="83820"/>
                          <a:pt x="14764" y="85153"/>
                        </a:cubicBezTo>
                        <a:cubicBezTo>
                          <a:pt x="13144" y="86106"/>
                          <a:pt x="11239" y="86582"/>
                          <a:pt x="9239" y="86582"/>
                        </a:cubicBezTo>
                        <a:close/>
                      </a:path>
                    </a:pathLst>
                  </a:custGeom>
                  <a:grpFill/>
                  <a:ln w="0" cap="flat">
                    <a:noFill/>
                    <a:prstDash val="solid"/>
                    <a:miter/>
                  </a:ln>
                </p:spPr>
                <p:txBody>
                  <a:bodyPr rtlCol="0" anchor="ctr"/>
                  <a:lstStyle/>
                  <a:p>
                    <a:endParaRPr lang="en-GB"/>
                  </a:p>
                </p:txBody>
              </p:sp>
              <p:sp>
                <p:nvSpPr>
                  <p:cNvPr id="71" name="Free-form: Shape 70">
                    <a:extLst>
                      <a:ext uri="{FF2B5EF4-FFF2-40B4-BE49-F238E27FC236}">
                        <a16:creationId xmlns:a16="http://schemas.microsoft.com/office/drawing/2014/main" id="{EFA3A618-5FC8-ABD9-F5E7-9A6D9D7A3391}"/>
                      </a:ext>
                    </a:extLst>
                  </p:cNvPr>
                  <p:cNvSpPr/>
                  <p:nvPr/>
                </p:nvSpPr>
                <p:spPr>
                  <a:xfrm>
                    <a:off x="5232900" y="1264560"/>
                    <a:ext cx="28003" cy="96107"/>
                  </a:xfrm>
                  <a:custGeom>
                    <a:avLst/>
                    <a:gdLst>
                      <a:gd name="connsiteX0" fmla="*/ 14002 w 28003"/>
                      <a:gd name="connsiteY0" fmla="*/ 9525 h 96107"/>
                      <a:gd name="connsiteX1" fmla="*/ 17145 w 28003"/>
                      <a:gd name="connsiteY1" fmla="*/ 10287 h 96107"/>
                      <a:gd name="connsiteX2" fmla="*/ 18478 w 28003"/>
                      <a:gd name="connsiteY2" fmla="*/ 12097 h 96107"/>
                      <a:gd name="connsiteX3" fmla="*/ 18478 w 28003"/>
                      <a:gd name="connsiteY3" fmla="*/ 84011 h 96107"/>
                      <a:gd name="connsiteX4" fmla="*/ 17145 w 28003"/>
                      <a:gd name="connsiteY4" fmla="*/ 85820 h 96107"/>
                      <a:gd name="connsiteX5" fmla="*/ 14002 w 28003"/>
                      <a:gd name="connsiteY5" fmla="*/ 86582 h 96107"/>
                      <a:gd name="connsiteX6" fmla="*/ 10858 w 28003"/>
                      <a:gd name="connsiteY6" fmla="*/ 85820 h 96107"/>
                      <a:gd name="connsiteX7" fmla="*/ 9811 w 28003"/>
                      <a:gd name="connsiteY7" fmla="*/ 84868 h 96107"/>
                      <a:gd name="connsiteX8" fmla="*/ 9525 w 28003"/>
                      <a:gd name="connsiteY8" fmla="*/ 84011 h 96107"/>
                      <a:gd name="connsiteX9" fmla="*/ 9525 w 28003"/>
                      <a:gd name="connsiteY9" fmla="*/ 12097 h 96107"/>
                      <a:gd name="connsiteX10" fmla="*/ 10858 w 28003"/>
                      <a:gd name="connsiteY10" fmla="*/ 10287 h 96107"/>
                      <a:gd name="connsiteX11" fmla="*/ 14002 w 28003"/>
                      <a:gd name="connsiteY11" fmla="*/ 9525 h 96107"/>
                      <a:gd name="connsiteX12" fmla="*/ 14002 w 28003"/>
                      <a:gd name="connsiteY12" fmla="*/ 0 h 96107"/>
                      <a:gd name="connsiteX13" fmla="*/ 6096 w 28003"/>
                      <a:gd name="connsiteY13" fmla="*/ 2000 h 96107"/>
                      <a:gd name="connsiteX14" fmla="*/ 0 w 28003"/>
                      <a:gd name="connsiteY14" fmla="*/ 12097 h 96107"/>
                      <a:gd name="connsiteX15" fmla="*/ 0 w 28003"/>
                      <a:gd name="connsiteY15" fmla="*/ 84011 h 96107"/>
                      <a:gd name="connsiteX16" fmla="*/ 1810 w 28003"/>
                      <a:gd name="connsiteY16" fmla="*/ 90011 h 96107"/>
                      <a:gd name="connsiteX17" fmla="*/ 6096 w 28003"/>
                      <a:gd name="connsiteY17" fmla="*/ 94107 h 96107"/>
                      <a:gd name="connsiteX18" fmla="*/ 14002 w 28003"/>
                      <a:gd name="connsiteY18" fmla="*/ 96107 h 96107"/>
                      <a:gd name="connsiteX19" fmla="*/ 21907 w 28003"/>
                      <a:gd name="connsiteY19" fmla="*/ 94107 h 96107"/>
                      <a:gd name="connsiteX20" fmla="*/ 28003 w 28003"/>
                      <a:gd name="connsiteY20" fmla="*/ 84011 h 96107"/>
                      <a:gd name="connsiteX21" fmla="*/ 28003 w 28003"/>
                      <a:gd name="connsiteY21" fmla="*/ 12097 h 96107"/>
                      <a:gd name="connsiteX22" fmla="*/ 21907 w 28003"/>
                      <a:gd name="connsiteY22" fmla="*/ 2000 h 96107"/>
                      <a:gd name="connsiteX23" fmla="*/ 14002 w 28003"/>
                      <a:gd name="connsiteY23" fmla="*/ 0 h 96107"/>
                      <a:gd name="connsiteX24" fmla="*/ 14002 w 28003"/>
                      <a:gd name="connsiteY24"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03" h="96107">
                        <a:moveTo>
                          <a:pt x="14002" y="9525"/>
                        </a:moveTo>
                        <a:cubicBezTo>
                          <a:pt x="15145" y="9525"/>
                          <a:pt x="16288" y="9811"/>
                          <a:pt x="17145" y="10287"/>
                        </a:cubicBezTo>
                        <a:cubicBezTo>
                          <a:pt x="18002" y="10763"/>
                          <a:pt x="18478" y="11430"/>
                          <a:pt x="18478" y="12097"/>
                        </a:cubicBezTo>
                        <a:lnTo>
                          <a:pt x="18478" y="84011"/>
                        </a:lnTo>
                        <a:cubicBezTo>
                          <a:pt x="18478" y="84677"/>
                          <a:pt x="18002" y="85344"/>
                          <a:pt x="17145" y="85820"/>
                        </a:cubicBezTo>
                        <a:cubicBezTo>
                          <a:pt x="16288" y="86296"/>
                          <a:pt x="15145" y="86582"/>
                          <a:pt x="14002" y="86582"/>
                        </a:cubicBezTo>
                        <a:cubicBezTo>
                          <a:pt x="12859" y="86582"/>
                          <a:pt x="11716" y="86296"/>
                          <a:pt x="10858" y="85820"/>
                        </a:cubicBezTo>
                        <a:cubicBezTo>
                          <a:pt x="10382" y="85535"/>
                          <a:pt x="10001" y="85249"/>
                          <a:pt x="9811" y="84868"/>
                        </a:cubicBezTo>
                        <a:cubicBezTo>
                          <a:pt x="9620" y="84582"/>
                          <a:pt x="9525" y="84296"/>
                          <a:pt x="9525" y="84011"/>
                        </a:cubicBezTo>
                        <a:lnTo>
                          <a:pt x="9525" y="12097"/>
                        </a:lnTo>
                        <a:cubicBezTo>
                          <a:pt x="9525" y="11430"/>
                          <a:pt x="10001" y="10763"/>
                          <a:pt x="10858" y="10287"/>
                        </a:cubicBezTo>
                        <a:cubicBezTo>
                          <a:pt x="11716" y="9811"/>
                          <a:pt x="12859" y="9525"/>
                          <a:pt x="14002" y="9525"/>
                        </a:cubicBezTo>
                        <a:moveTo>
                          <a:pt x="14002" y="0"/>
                        </a:moveTo>
                        <a:cubicBezTo>
                          <a:pt x="11144" y="0"/>
                          <a:pt x="8382" y="667"/>
                          <a:pt x="6096" y="2000"/>
                        </a:cubicBezTo>
                        <a:cubicBezTo>
                          <a:pt x="2286" y="4191"/>
                          <a:pt x="0" y="8001"/>
                          <a:pt x="0" y="12097"/>
                        </a:cubicBezTo>
                        <a:lnTo>
                          <a:pt x="0" y="84011"/>
                        </a:lnTo>
                        <a:cubicBezTo>
                          <a:pt x="0" y="86106"/>
                          <a:pt x="571" y="88202"/>
                          <a:pt x="1810" y="90011"/>
                        </a:cubicBezTo>
                        <a:cubicBezTo>
                          <a:pt x="2762" y="91535"/>
                          <a:pt x="4286" y="93059"/>
                          <a:pt x="6096" y="94107"/>
                        </a:cubicBezTo>
                        <a:cubicBezTo>
                          <a:pt x="8382" y="95440"/>
                          <a:pt x="11144" y="96107"/>
                          <a:pt x="14002" y="96107"/>
                        </a:cubicBezTo>
                        <a:cubicBezTo>
                          <a:pt x="16859" y="96107"/>
                          <a:pt x="19621" y="95440"/>
                          <a:pt x="21907" y="94107"/>
                        </a:cubicBezTo>
                        <a:cubicBezTo>
                          <a:pt x="25717" y="91916"/>
                          <a:pt x="28003" y="88106"/>
                          <a:pt x="28003" y="84011"/>
                        </a:cubicBezTo>
                        <a:lnTo>
                          <a:pt x="28003" y="12097"/>
                        </a:lnTo>
                        <a:cubicBezTo>
                          <a:pt x="28003" y="8001"/>
                          <a:pt x="25717" y="4191"/>
                          <a:pt x="21907" y="2000"/>
                        </a:cubicBezTo>
                        <a:cubicBezTo>
                          <a:pt x="19621" y="667"/>
                          <a:pt x="16859" y="0"/>
                          <a:pt x="14002" y="0"/>
                        </a:cubicBezTo>
                        <a:lnTo>
                          <a:pt x="14002" y="0"/>
                        </a:lnTo>
                        <a:close/>
                      </a:path>
                    </a:pathLst>
                  </a:custGeom>
                  <a:grpFill/>
                  <a:ln w="0" cap="flat">
                    <a:noFill/>
                    <a:prstDash val="solid"/>
                    <a:miter/>
                  </a:ln>
                </p:spPr>
                <p:txBody>
                  <a:bodyPr rtlCol="0" anchor="ctr"/>
                  <a:lstStyle/>
                  <a:p>
                    <a:endParaRPr lang="en-GB"/>
                  </a:p>
                </p:txBody>
              </p:sp>
            </p:grpSp>
            <p:grpSp>
              <p:nvGrpSpPr>
                <p:cNvPr id="64" name="Graphic 1544">
                  <a:extLst>
                    <a:ext uri="{FF2B5EF4-FFF2-40B4-BE49-F238E27FC236}">
                      <a16:creationId xmlns:a16="http://schemas.microsoft.com/office/drawing/2014/main" id="{BCE632F2-AEA0-0FC7-E776-5A0FF87D03B2}"/>
                    </a:ext>
                  </a:extLst>
                </p:cNvPr>
                <p:cNvGrpSpPr/>
                <p:nvPr/>
              </p:nvGrpSpPr>
              <p:grpSpPr>
                <a:xfrm>
                  <a:off x="5236233" y="1264656"/>
                  <a:ext cx="24669" cy="96107"/>
                  <a:chOff x="5236233" y="1264656"/>
                  <a:chExt cx="24669" cy="96107"/>
                </a:xfrm>
                <a:grpFill/>
              </p:grpSpPr>
              <p:sp>
                <p:nvSpPr>
                  <p:cNvPr id="68" name="Free-form: Shape 67">
                    <a:extLst>
                      <a:ext uri="{FF2B5EF4-FFF2-40B4-BE49-F238E27FC236}">
                        <a16:creationId xmlns:a16="http://schemas.microsoft.com/office/drawing/2014/main" id="{6C758EB9-EFFA-8AAF-2B74-2EE8DF5256CA}"/>
                      </a:ext>
                    </a:extLst>
                  </p:cNvPr>
                  <p:cNvSpPr/>
                  <p:nvPr/>
                </p:nvSpPr>
                <p:spPr>
                  <a:xfrm>
                    <a:off x="5240900" y="1269323"/>
                    <a:ext cx="15240" cy="86582"/>
                  </a:xfrm>
                  <a:custGeom>
                    <a:avLst/>
                    <a:gdLst>
                      <a:gd name="connsiteX0" fmla="*/ 6001 w 15240"/>
                      <a:gd name="connsiteY0" fmla="*/ 86582 h 86582"/>
                      <a:gd name="connsiteX1" fmla="*/ 4001 w 15240"/>
                      <a:gd name="connsiteY1" fmla="*/ 86392 h 86582"/>
                      <a:gd name="connsiteX2" fmla="*/ 0 w 15240"/>
                      <a:gd name="connsiteY2" fmla="*/ 81725 h 86582"/>
                      <a:gd name="connsiteX3" fmla="*/ 0 w 15240"/>
                      <a:gd name="connsiteY3" fmla="*/ 4858 h 86582"/>
                      <a:gd name="connsiteX4" fmla="*/ 4001 w 15240"/>
                      <a:gd name="connsiteY4" fmla="*/ 191 h 86582"/>
                      <a:gd name="connsiteX5" fmla="*/ 6001 w 15240"/>
                      <a:gd name="connsiteY5" fmla="*/ 0 h 86582"/>
                      <a:gd name="connsiteX6" fmla="*/ 11525 w 15240"/>
                      <a:gd name="connsiteY6" fmla="*/ 1429 h 86582"/>
                      <a:gd name="connsiteX7" fmla="*/ 15240 w 15240"/>
                      <a:gd name="connsiteY7" fmla="*/ 7334 h 86582"/>
                      <a:gd name="connsiteX8" fmla="*/ 15240 w 15240"/>
                      <a:gd name="connsiteY8" fmla="*/ 79248 h 86582"/>
                      <a:gd name="connsiteX9" fmla="*/ 11525 w 15240"/>
                      <a:gd name="connsiteY9" fmla="*/ 85154 h 86582"/>
                      <a:gd name="connsiteX10" fmla="*/ 6001 w 15240"/>
                      <a:gd name="connsiteY10"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 h="86582">
                        <a:moveTo>
                          <a:pt x="6001" y="86582"/>
                        </a:moveTo>
                        <a:cubicBezTo>
                          <a:pt x="5334" y="86582"/>
                          <a:pt x="4667" y="86582"/>
                          <a:pt x="4001" y="86392"/>
                        </a:cubicBezTo>
                        <a:cubicBezTo>
                          <a:pt x="1715" y="86011"/>
                          <a:pt x="0" y="84011"/>
                          <a:pt x="0" y="81725"/>
                        </a:cubicBezTo>
                        <a:lnTo>
                          <a:pt x="0" y="4858"/>
                        </a:lnTo>
                        <a:cubicBezTo>
                          <a:pt x="0" y="2477"/>
                          <a:pt x="1715" y="476"/>
                          <a:pt x="4001" y="191"/>
                        </a:cubicBezTo>
                        <a:cubicBezTo>
                          <a:pt x="4667" y="95"/>
                          <a:pt x="5334" y="0"/>
                          <a:pt x="6001" y="0"/>
                        </a:cubicBezTo>
                        <a:cubicBezTo>
                          <a:pt x="8001" y="0"/>
                          <a:pt x="10001" y="476"/>
                          <a:pt x="11525" y="1429"/>
                        </a:cubicBezTo>
                        <a:cubicBezTo>
                          <a:pt x="13811" y="2762"/>
                          <a:pt x="15240" y="4953"/>
                          <a:pt x="15240" y="7334"/>
                        </a:cubicBezTo>
                        <a:lnTo>
                          <a:pt x="15240" y="79248"/>
                        </a:lnTo>
                        <a:cubicBezTo>
                          <a:pt x="15240" y="81629"/>
                          <a:pt x="13907" y="83820"/>
                          <a:pt x="11525" y="85154"/>
                        </a:cubicBezTo>
                        <a:cubicBezTo>
                          <a:pt x="9906" y="86106"/>
                          <a:pt x="8001" y="86582"/>
                          <a:pt x="6001" y="86582"/>
                        </a:cubicBezTo>
                        <a:close/>
                      </a:path>
                    </a:pathLst>
                  </a:custGeom>
                  <a:grpFill/>
                  <a:ln w="0" cap="flat">
                    <a:noFill/>
                    <a:prstDash val="solid"/>
                    <a:miter/>
                  </a:ln>
                </p:spPr>
                <p:txBody>
                  <a:bodyPr rtlCol="0" anchor="ctr"/>
                  <a:lstStyle/>
                  <a:p>
                    <a:endParaRPr lang="en-GB"/>
                  </a:p>
                </p:txBody>
              </p:sp>
              <p:sp>
                <p:nvSpPr>
                  <p:cNvPr id="69" name="Free-form: Shape 68">
                    <a:extLst>
                      <a:ext uri="{FF2B5EF4-FFF2-40B4-BE49-F238E27FC236}">
                        <a16:creationId xmlns:a16="http://schemas.microsoft.com/office/drawing/2014/main" id="{64221DC2-3A6B-9AE6-293A-D43DCCA58F92}"/>
                      </a:ext>
                    </a:extLst>
                  </p:cNvPr>
                  <p:cNvSpPr/>
                  <p:nvPr/>
                </p:nvSpPr>
                <p:spPr>
                  <a:xfrm>
                    <a:off x="5236233" y="1264656"/>
                    <a:ext cx="24669" cy="96107"/>
                  </a:xfrm>
                  <a:custGeom>
                    <a:avLst/>
                    <a:gdLst>
                      <a:gd name="connsiteX0" fmla="*/ 10668 w 24669"/>
                      <a:gd name="connsiteY0" fmla="*/ 9525 h 96107"/>
                      <a:gd name="connsiteX1" fmla="*/ 13811 w 24669"/>
                      <a:gd name="connsiteY1" fmla="*/ 10287 h 96107"/>
                      <a:gd name="connsiteX2" fmla="*/ 15145 w 24669"/>
                      <a:gd name="connsiteY2" fmla="*/ 12097 h 96107"/>
                      <a:gd name="connsiteX3" fmla="*/ 15145 w 24669"/>
                      <a:gd name="connsiteY3" fmla="*/ 84011 h 96107"/>
                      <a:gd name="connsiteX4" fmla="*/ 13811 w 24669"/>
                      <a:gd name="connsiteY4" fmla="*/ 85820 h 96107"/>
                      <a:gd name="connsiteX5" fmla="*/ 10668 w 24669"/>
                      <a:gd name="connsiteY5" fmla="*/ 86582 h 96107"/>
                      <a:gd name="connsiteX6" fmla="*/ 9430 w 24669"/>
                      <a:gd name="connsiteY6" fmla="*/ 86582 h 96107"/>
                      <a:gd name="connsiteX7" fmla="*/ 9430 w 24669"/>
                      <a:gd name="connsiteY7" fmla="*/ 9716 h 96107"/>
                      <a:gd name="connsiteX8" fmla="*/ 10668 w 24669"/>
                      <a:gd name="connsiteY8" fmla="*/ 9716 h 96107"/>
                      <a:gd name="connsiteX9" fmla="*/ 10668 w 24669"/>
                      <a:gd name="connsiteY9" fmla="*/ 0 h 96107"/>
                      <a:gd name="connsiteX10" fmla="*/ 8001 w 24669"/>
                      <a:gd name="connsiteY10" fmla="*/ 191 h 96107"/>
                      <a:gd name="connsiteX11" fmla="*/ 0 w 24669"/>
                      <a:gd name="connsiteY11" fmla="*/ 9620 h 96107"/>
                      <a:gd name="connsiteX12" fmla="*/ 0 w 24669"/>
                      <a:gd name="connsiteY12" fmla="*/ 86487 h 96107"/>
                      <a:gd name="connsiteX13" fmla="*/ 8001 w 24669"/>
                      <a:gd name="connsiteY13" fmla="*/ 95917 h 96107"/>
                      <a:gd name="connsiteX14" fmla="*/ 10668 w 24669"/>
                      <a:gd name="connsiteY14" fmla="*/ 96107 h 96107"/>
                      <a:gd name="connsiteX15" fmla="*/ 18574 w 24669"/>
                      <a:gd name="connsiteY15" fmla="*/ 94107 h 96107"/>
                      <a:gd name="connsiteX16" fmla="*/ 24670 w 24669"/>
                      <a:gd name="connsiteY16" fmla="*/ 84011 h 96107"/>
                      <a:gd name="connsiteX17" fmla="*/ 24670 w 24669"/>
                      <a:gd name="connsiteY17" fmla="*/ 12097 h 96107"/>
                      <a:gd name="connsiteX18" fmla="*/ 18574 w 24669"/>
                      <a:gd name="connsiteY18" fmla="*/ 2000 h 96107"/>
                      <a:gd name="connsiteX19" fmla="*/ 10668 w 24669"/>
                      <a:gd name="connsiteY19" fmla="*/ 0 h 96107"/>
                      <a:gd name="connsiteX20" fmla="*/ 10668 w 24669"/>
                      <a:gd name="connsiteY20"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69" h="96107">
                        <a:moveTo>
                          <a:pt x="10668" y="9525"/>
                        </a:moveTo>
                        <a:cubicBezTo>
                          <a:pt x="11811" y="9525"/>
                          <a:pt x="12954" y="9811"/>
                          <a:pt x="13811" y="10287"/>
                        </a:cubicBezTo>
                        <a:cubicBezTo>
                          <a:pt x="14669" y="10763"/>
                          <a:pt x="15145" y="11430"/>
                          <a:pt x="15145" y="12097"/>
                        </a:cubicBezTo>
                        <a:lnTo>
                          <a:pt x="15145" y="84011"/>
                        </a:lnTo>
                        <a:cubicBezTo>
                          <a:pt x="15145" y="84677"/>
                          <a:pt x="14669" y="85344"/>
                          <a:pt x="13811" y="85820"/>
                        </a:cubicBezTo>
                        <a:cubicBezTo>
                          <a:pt x="12954" y="86297"/>
                          <a:pt x="11811" y="86582"/>
                          <a:pt x="10668" y="86582"/>
                        </a:cubicBezTo>
                        <a:cubicBezTo>
                          <a:pt x="10287" y="86582"/>
                          <a:pt x="9811" y="86582"/>
                          <a:pt x="9430" y="86582"/>
                        </a:cubicBezTo>
                        <a:lnTo>
                          <a:pt x="9430" y="9716"/>
                        </a:lnTo>
                        <a:cubicBezTo>
                          <a:pt x="9430" y="9716"/>
                          <a:pt x="10192" y="9716"/>
                          <a:pt x="10668" y="9716"/>
                        </a:cubicBezTo>
                        <a:moveTo>
                          <a:pt x="10668" y="0"/>
                        </a:moveTo>
                        <a:cubicBezTo>
                          <a:pt x="9716" y="0"/>
                          <a:pt x="8858" y="0"/>
                          <a:pt x="8001" y="191"/>
                        </a:cubicBezTo>
                        <a:cubicBezTo>
                          <a:pt x="3334" y="953"/>
                          <a:pt x="0" y="4953"/>
                          <a:pt x="0" y="9620"/>
                        </a:cubicBezTo>
                        <a:lnTo>
                          <a:pt x="0" y="86487"/>
                        </a:lnTo>
                        <a:cubicBezTo>
                          <a:pt x="0" y="91154"/>
                          <a:pt x="3429" y="95155"/>
                          <a:pt x="8001" y="95917"/>
                        </a:cubicBezTo>
                        <a:cubicBezTo>
                          <a:pt x="8858" y="96012"/>
                          <a:pt x="9811" y="96107"/>
                          <a:pt x="10668" y="96107"/>
                        </a:cubicBezTo>
                        <a:cubicBezTo>
                          <a:pt x="13526" y="96107"/>
                          <a:pt x="16288" y="95441"/>
                          <a:pt x="18574" y="94107"/>
                        </a:cubicBezTo>
                        <a:cubicBezTo>
                          <a:pt x="22384" y="91916"/>
                          <a:pt x="24670" y="88106"/>
                          <a:pt x="24670" y="84011"/>
                        </a:cubicBezTo>
                        <a:lnTo>
                          <a:pt x="24670" y="12097"/>
                        </a:lnTo>
                        <a:cubicBezTo>
                          <a:pt x="24670" y="8001"/>
                          <a:pt x="22384" y="4191"/>
                          <a:pt x="18574" y="2000"/>
                        </a:cubicBezTo>
                        <a:cubicBezTo>
                          <a:pt x="16288" y="667"/>
                          <a:pt x="13526" y="0"/>
                          <a:pt x="10668" y="0"/>
                        </a:cubicBezTo>
                        <a:lnTo>
                          <a:pt x="10668" y="0"/>
                        </a:lnTo>
                        <a:close/>
                      </a:path>
                    </a:pathLst>
                  </a:custGeom>
                  <a:grpFill/>
                  <a:ln w="0" cap="flat">
                    <a:noFill/>
                    <a:prstDash val="solid"/>
                    <a:miter/>
                  </a:ln>
                </p:spPr>
                <p:txBody>
                  <a:bodyPr rtlCol="0" anchor="ctr"/>
                  <a:lstStyle/>
                  <a:p>
                    <a:endParaRPr lang="en-GB"/>
                  </a:p>
                </p:txBody>
              </p:sp>
            </p:grpSp>
            <p:grpSp>
              <p:nvGrpSpPr>
                <p:cNvPr id="65" name="Graphic 1544">
                  <a:extLst>
                    <a:ext uri="{FF2B5EF4-FFF2-40B4-BE49-F238E27FC236}">
                      <a16:creationId xmlns:a16="http://schemas.microsoft.com/office/drawing/2014/main" id="{39AFCB2E-0856-E978-2DDC-BBE252FC2FC4}"/>
                    </a:ext>
                  </a:extLst>
                </p:cNvPr>
                <p:cNvGrpSpPr/>
                <p:nvPr/>
              </p:nvGrpSpPr>
              <p:grpSpPr>
                <a:xfrm>
                  <a:off x="5232900" y="1264751"/>
                  <a:ext cx="22383" cy="95916"/>
                  <a:chOff x="5232900" y="1264751"/>
                  <a:chExt cx="22383" cy="95916"/>
                </a:xfrm>
                <a:grpFill/>
              </p:grpSpPr>
              <p:sp>
                <p:nvSpPr>
                  <p:cNvPr id="66" name="Free-form: Shape 65">
                    <a:extLst>
                      <a:ext uri="{FF2B5EF4-FFF2-40B4-BE49-F238E27FC236}">
                        <a16:creationId xmlns:a16="http://schemas.microsoft.com/office/drawing/2014/main" id="{BF16FD69-43D6-D884-C103-DE13BE738CA7}"/>
                      </a:ext>
                    </a:extLst>
                  </p:cNvPr>
                  <p:cNvSpPr/>
                  <p:nvPr/>
                </p:nvSpPr>
                <p:spPr>
                  <a:xfrm>
                    <a:off x="5237662" y="1269514"/>
                    <a:ext cx="12858" cy="86391"/>
                  </a:xfrm>
                  <a:custGeom>
                    <a:avLst/>
                    <a:gdLst>
                      <a:gd name="connsiteX0" fmla="*/ 7334 w 12858"/>
                      <a:gd name="connsiteY0" fmla="*/ 86296 h 86391"/>
                      <a:gd name="connsiteX1" fmla="*/ 3715 w 12858"/>
                      <a:gd name="connsiteY1" fmla="*/ 85058 h 86391"/>
                      <a:gd name="connsiteX2" fmla="*/ 952 w 12858"/>
                      <a:gd name="connsiteY2" fmla="*/ 82486 h 86391"/>
                      <a:gd name="connsiteX3" fmla="*/ 0 w 12858"/>
                      <a:gd name="connsiteY3" fmla="*/ 79153 h 86391"/>
                      <a:gd name="connsiteX4" fmla="*/ 0 w 12858"/>
                      <a:gd name="connsiteY4" fmla="*/ 7239 h 86391"/>
                      <a:gd name="connsiteX5" fmla="*/ 3715 w 12858"/>
                      <a:gd name="connsiteY5" fmla="*/ 1238 h 86391"/>
                      <a:gd name="connsiteX6" fmla="*/ 7334 w 12858"/>
                      <a:gd name="connsiteY6" fmla="*/ 0 h 86391"/>
                      <a:gd name="connsiteX7" fmla="*/ 8096 w 12858"/>
                      <a:gd name="connsiteY7" fmla="*/ 0 h 86391"/>
                      <a:gd name="connsiteX8" fmla="*/ 11144 w 12858"/>
                      <a:gd name="connsiteY8" fmla="*/ 1143 h 86391"/>
                      <a:gd name="connsiteX9" fmla="*/ 12859 w 12858"/>
                      <a:gd name="connsiteY9" fmla="*/ 4763 h 86391"/>
                      <a:gd name="connsiteX10" fmla="*/ 12859 w 12858"/>
                      <a:gd name="connsiteY10" fmla="*/ 81629 h 86391"/>
                      <a:gd name="connsiteX11" fmla="*/ 11239 w 12858"/>
                      <a:gd name="connsiteY11" fmla="*/ 85249 h 86391"/>
                      <a:gd name="connsiteX12" fmla="*/ 8096 w 12858"/>
                      <a:gd name="connsiteY12" fmla="*/ 86392 h 86391"/>
                      <a:gd name="connsiteX13" fmla="*/ 7334 w 12858"/>
                      <a:gd name="connsiteY13"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 h="86391">
                        <a:moveTo>
                          <a:pt x="7334" y="86296"/>
                        </a:moveTo>
                        <a:cubicBezTo>
                          <a:pt x="6001" y="86106"/>
                          <a:pt x="4763" y="85725"/>
                          <a:pt x="3715" y="85058"/>
                        </a:cubicBezTo>
                        <a:cubicBezTo>
                          <a:pt x="2476" y="84391"/>
                          <a:pt x="1619" y="83534"/>
                          <a:pt x="952" y="82486"/>
                        </a:cubicBezTo>
                        <a:cubicBezTo>
                          <a:pt x="476" y="81725"/>
                          <a:pt x="0" y="80010"/>
                          <a:pt x="0" y="79153"/>
                        </a:cubicBezTo>
                        <a:lnTo>
                          <a:pt x="0" y="7239"/>
                        </a:lnTo>
                        <a:cubicBezTo>
                          <a:pt x="0" y="4858"/>
                          <a:pt x="1429" y="2572"/>
                          <a:pt x="3715" y="1238"/>
                        </a:cubicBezTo>
                        <a:cubicBezTo>
                          <a:pt x="4763" y="667"/>
                          <a:pt x="5905" y="191"/>
                          <a:pt x="7334" y="0"/>
                        </a:cubicBezTo>
                        <a:cubicBezTo>
                          <a:pt x="7620" y="0"/>
                          <a:pt x="7810" y="0"/>
                          <a:pt x="8096" y="0"/>
                        </a:cubicBezTo>
                        <a:cubicBezTo>
                          <a:pt x="9239" y="0"/>
                          <a:pt x="10287" y="381"/>
                          <a:pt x="11144" y="1143"/>
                        </a:cubicBezTo>
                        <a:cubicBezTo>
                          <a:pt x="12192" y="2000"/>
                          <a:pt x="12859" y="3334"/>
                          <a:pt x="12859" y="4763"/>
                        </a:cubicBezTo>
                        <a:lnTo>
                          <a:pt x="12859" y="81629"/>
                        </a:lnTo>
                        <a:cubicBezTo>
                          <a:pt x="12859" y="83058"/>
                          <a:pt x="12287" y="84296"/>
                          <a:pt x="11239" y="85249"/>
                        </a:cubicBezTo>
                        <a:cubicBezTo>
                          <a:pt x="10382" y="86011"/>
                          <a:pt x="9239" y="86392"/>
                          <a:pt x="8096" y="86392"/>
                        </a:cubicBezTo>
                        <a:cubicBezTo>
                          <a:pt x="7810" y="86392"/>
                          <a:pt x="7620" y="86392"/>
                          <a:pt x="7334" y="86392"/>
                        </a:cubicBezTo>
                        <a:close/>
                      </a:path>
                    </a:pathLst>
                  </a:custGeom>
                  <a:grpFill/>
                  <a:ln w="0" cap="flat">
                    <a:noFill/>
                    <a:prstDash val="solid"/>
                    <a:miter/>
                  </a:ln>
                </p:spPr>
                <p:txBody>
                  <a:bodyPr rtlCol="0" anchor="ctr"/>
                  <a:lstStyle/>
                  <a:p>
                    <a:endParaRPr lang="en-GB"/>
                  </a:p>
                </p:txBody>
              </p:sp>
              <p:sp>
                <p:nvSpPr>
                  <p:cNvPr id="67" name="Free-form: Shape 66">
                    <a:extLst>
                      <a:ext uri="{FF2B5EF4-FFF2-40B4-BE49-F238E27FC236}">
                        <a16:creationId xmlns:a16="http://schemas.microsoft.com/office/drawing/2014/main" id="{A83D5E1F-2315-5CEF-B6DD-86F9BB577BDE}"/>
                      </a:ext>
                    </a:extLst>
                  </p:cNvPr>
                  <p:cNvSpPr/>
                  <p:nvPr/>
                </p:nvSpPr>
                <p:spPr>
                  <a:xfrm>
                    <a:off x="5232900" y="1264751"/>
                    <a:ext cx="22383" cy="95916"/>
                  </a:xfrm>
                  <a:custGeom>
                    <a:avLst/>
                    <a:gdLst>
                      <a:gd name="connsiteX0" fmla="*/ 12859 w 22383"/>
                      <a:gd name="connsiteY0" fmla="*/ 9525 h 95916"/>
                      <a:gd name="connsiteX1" fmla="*/ 12859 w 22383"/>
                      <a:gd name="connsiteY1" fmla="*/ 86392 h 95916"/>
                      <a:gd name="connsiteX2" fmla="*/ 10858 w 22383"/>
                      <a:gd name="connsiteY2" fmla="*/ 85725 h 95916"/>
                      <a:gd name="connsiteX3" fmla="*/ 9811 w 22383"/>
                      <a:gd name="connsiteY3" fmla="*/ 84773 h 95916"/>
                      <a:gd name="connsiteX4" fmla="*/ 9525 w 22383"/>
                      <a:gd name="connsiteY4" fmla="*/ 83915 h 95916"/>
                      <a:gd name="connsiteX5" fmla="*/ 9525 w 22383"/>
                      <a:gd name="connsiteY5" fmla="*/ 12002 h 95916"/>
                      <a:gd name="connsiteX6" fmla="*/ 10858 w 22383"/>
                      <a:gd name="connsiteY6" fmla="*/ 10192 h 95916"/>
                      <a:gd name="connsiteX7" fmla="*/ 12859 w 22383"/>
                      <a:gd name="connsiteY7" fmla="*/ 9525 h 95916"/>
                      <a:gd name="connsiteX8" fmla="*/ 12859 w 22383"/>
                      <a:gd name="connsiteY8" fmla="*/ 0 h 95916"/>
                      <a:gd name="connsiteX9" fmla="*/ 11335 w 22383"/>
                      <a:gd name="connsiteY9" fmla="*/ 95 h 95916"/>
                      <a:gd name="connsiteX10" fmla="*/ 6096 w 22383"/>
                      <a:gd name="connsiteY10" fmla="*/ 1905 h 95916"/>
                      <a:gd name="connsiteX11" fmla="*/ 0 w 22383"/>
                      <a:gd name="connsiteY11" fmla="*/ 12002 h 95916"/>
                      <a:gd name="connsiteX12" fmla="*/ 0 w 22383"/>
                      <a:gd name="connsiteY12" fmla="*/ 83915 h 95916"/>
                      <a:gd name="connsiteX13" fmla="*/ 1810 w 22383"/>
                      <a:gd name="connsiteY13" fmla="*/ 89916 h 95916"/>
                      <a:gd name="connsiteX14" fmla="*/ 6096 w 22383"/>
                      <a:gd name="connsiteY14" fmla="*/ 94012 h 95916"/>
                      <a:gd name="connsiteX15" fmla="*/ 11335 w 22383"/>
                      <a:gd name="connsiteY15" fmla="*/ 95821 h 95916"/>
                      <a:gd name="connsiteX16" fmla="*/ 12859 w 22383"/>
                      <a:gd name="connsiteY16" fmla="*/ 95917 h 95916"/>
                      <a:gd name="connsiteX17" fmla="*/ 19050 w 22383"/>
                      <a:gd name="connsiteY17" fmla="*/ 93631 h 95916"/>
                      <a:gd name="connsiteX18" fmla="*/ 22384 w 22383"/>
                      <a:gd name="connsiteY18" fmla="*/ 86392 h 95916"/>
                      <a:gd name="connsiteX19" fmla="*/ 22384 w 22383"/>
                      <a:gd name="connsiteY19" fmla="*/ 9525 h 95916"/>
                      <a:gd name="connsiteX20" fmla="*/ 19050 w 22383"/>
                      <a:gd name="connsiteY20" fmla="*/ 2286 h 95916"/>
                      <a:gd name="connsiteX21" fmla="*/ 12859 w 22383"/>
                      <a:gd name="connsiteY21" fmla="*/ 0 h 95916"/>
                      <a:gd name="connsiteX22" fmla="*/ 12859 w 22383"/>
                      <a:gd name="connsiteY22" fmla="*/ 0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 h="95916">
                        <a:moveTo>
                          <a:pt x="12859" y="9525"/>
                        </a:moveTo>
                        <a:lnTo>
                          <a:pt x="12859" y="86392"/>
                        </a:lnTo>
                        <a:cubicBezTo>
                          <a:pt x="12097" y="86296"/>
                          <a:pt x="11430" y="86106"/>
                          <a:pt x="10858" y="85725"/>
                        </a:cubicBezTo>
                        <a:cubicBezTo>
                          <a:pt x="10382" y="85439"/>
                          <a:pt x="10001" y="85154"/>
                          <a:pt x="9811" y="84773"/>
                        </a:cubicBezTo>
                        <a:cubicBezTo>
                          <a:pt x="9620" y="84487"/>
                          <a:pt x="9525" y="84201"/>
                          <a:pt x="9525" y="83915"/>
                        </a:cubicBezTo>
                        <a:lnTo>
                          <a:pt x="9525" y="12002"/>
                        </a:lnTo>
                        <a:cubicBezTo>
                          <a:pt x="9525" y="11335"/>
                          <a:pt x="10001" y="10668"/>
                          <a:pt x="10858" y="10192"/>
                        </a:cubicBezTo>
                        <a:cubicBezTo>
                          <a:pt x="11430" y="9906"/>
                          <a:pt x="12097" y="9620"/>
                          <a:pt x="12859" y="9525"/>
                        </a:cubicBezTo>
                        <a:moveTo>
                          <a:pt x="12859" y="0"/>
                        </a:moveTo>
                        <a:cubicBezTo>
                          <a:pt x="12382" y="0"/>
                          <a:pt x="11906" y="0"/>
                          <a:pt x="11335" y="95"/>
                        </a:cubicBezTo>
                        <a:cubicBezTo>
                          <a:pt x="9430" y="381"/>
                          <a:pt x="7620" y="1048"/>
                          <a:pt x="6096" y="1905"/>
                        </a:cubicBezTo>
                        <a:cubicBezTo>
                          <a:pt x="2286" y="4096"/>
                          <a:pt x="0" y="7906"/>
                          <a:pt x="0" y="12002"/>
                        </a:cubicBezTo>
                        <a:lnTo>
                          <a:pt x="0" y="83915"/>
                        </a:lnTo>
                        <a:cubicBezTo>
                          <a:pt x="0" y="86011"/>
                          <a:pt x="571" y="88106"/>
                          <a:pt x="1810" y="89916"/>
                        </a:cubicBezTo>
                        <a:cubicBezTo>
                          <a:pt x="2762" y="91440"/>
                          <a:pt x="4286" y="92964"/>
                          <a:pt x="6096" y="94012"/>
                        </a:cubicBezTo>
                        <a:cubicBezTo>
                          <a:pt x="7620" y="94869"/>
                          <a:pt x="9430" y="95536"/>
                          <a:pt x="11335" y="95821"/>
                        </a:cubicBezTo>
                        <a:cubicBezTo>
                          <a:pt x="11811" y="95821"/>
                          <a:pt x="12287" y="95917"/>
                          <a:pt x="12859" y="95917"/>
                        </a:cubicBezTo>
                        <a:cubicBezTo>
                          <a:pt x="15145" y="95917"/>
                          <a:pt x="17335" y="95155"/>
                          <a:pt x="19050" y="93631"/>
                        </a:cubicBezTo>
                        <a:cubicBezTo>
                          <a:pt x="21145" y="91821"/>
                          <a:pt x="22384" y="89154"/>
                          <a:pt x="22384" y="86392"/>
                        </a:cubicBezTo>
                        <a:lnTo>
                          <a:pt x="22384" y="9525"/>
                        </a:lnTo>
                        <a:cubicBezTo>
                          <a:pt x="22384" y="6763"/>
                          <a:pt x="21145" y="4096"/>
                          <a:pt x="19050" y="2286"/>
                        </a:cubicBezTo>
                        <a:cubicBezTo>
                          <a:pt x="17335" y="762"/>
                          <a:pt x="15145" y="0"/>
                          <a:pt x="12859" y="0"/>
                        </a:cubicBezTo>
                        <a:lnTo>
                          <a:pt x="12859" y="0"/>
                        </a:lnTo>
                        <a:close/>
                      </a:path>
                    </a:pathLst>
                  </a:custGeom>
                  <a:grpFill/>
                  <a:ln w="0" cap="flat">
                    <a:noFill/>
                    <a:prstDash val="solid"/>
                    <a:miter/>
                  </a:ln>
                </p:spPr>
                <p:txBody>
                  <a:bodyPr rtlCol="0" anchor="ctr"/>
                  <a:lstStyle/>
                  <a:p>
                    <a:endParaRPr lang="en-GB"/>
                  </a:p>
                </p:txBody>
              </p:sp>
            </p:grpSp>
          </p:grpSp>
          <p:grpSp>
            <p:nvGrpSpPr>
              <p:cNvPr id="60" name="Graphic 1544">
                <a:extLst>
                  <a:ext uri="{FF2B5EF4-FFF2-40B4-BE49-F238E27FC236}">
                    <a16:creationId xmlns:a16="http://schemas.microsoft.com/office/drawing/2014/main" id="{4F0633CD-73AC-0702-AA37-076C410B3EFC}"/>
                  </a:ext>
                </a:extLst>
              </p:cNvPr>
              <p:cNvGrpSpPr/>
              <p:nvPr/>
            </p:nvGrpSpPr>
            <p:grpSpPr>
              <a:xfrm>
                <a:off x="5232940" y="1264560"/>
                <a:ext cx="28058" cy="24288"/>
                <a:chOff x="5232940" y="1264560"/>
                <a:chExt cx="28058" cy="24288"/>
              </a:xfrm>
              <a:grpFill/>
            </p:grpSpPr>
            <p:sp>
              <p:nvSpPr>
                <p:cNvPr id="61" name="Free-form: Shape 60">
                  <a:extLst>
                    <a:ext uri="{FF2B5EF4-FFF2-40B4-BE49-F238E27FC236}">
                      <a16:creationId xmlns:a16="http://schemas.microsoft.com/office/drawing/2014/main" id="{932B5917-3A7A-FB14-4210-A40F26ABC627}"/>
                    </a:ext>
                  </a:extLst>
                </p:cNvPr>
                <p:cNvSpPr/>
                <p:nvPr/>
              </p:nvSpPr>
              <p:spPr>
                <a:xfrm>
                  <a:off x="5237671" y="1269323"/>
                  <a:ext cx="18565" cy="14763"/>
                </a:xfrm>
                <a:custGeom>
                  <a:avLst/>
                  <a:gdLst>
                    <a:gd name="connsiteX0" fmla="*/ 9231 w 18565"/>
                    <a:gd name="connsiteY0" fmla="*/ 14764 h 14763"/>
                    <a:gd name="connsiteX1" fmla="*/ 3706 w 18565"/>
                    <a:gd name="connsiteY1" fmla="*/ 13335 h 14763"/>
                    <a:gd name="connsiteX2" fmla="*/ 1039 w 18565"/>
                    <a:gd name="connsiteY2" fmla="*/ 10858 h 14763"/>
                    <a:gd name="connsiteX3" fmla="*/ 753 w 18565"/>
                    <a:gd name="connsiteY3" fmla="*/ 4286 h 14763"/>
                    <a:gd name="connsiteX4" fmla="*/ 9326 w 18565"/>
                    <a:gd name="connsiteY4" fmla="*/ 0 h 14763"/>
                    <a:gd name="connsiteX5" fmla="*/ 14850 w 18565"/>
                    <a:gd name="connsiteY5" fmla="*/ 1429 h 14763"/>
                    <a:gd name="connsiteX6" fmla="*/ 18565 w 18565"/>
                    <a:gd name="connsiteY6" fmla="*/ 7334 h 14763"/>
                    <a:gd name="connsiteX7" fmla="*/ 14850 w 18565"/>
                    <a:gd name="connsiteY7" fmla="*/ 13240 h 14763"/>
                    <a:gd name="connsiteX8" fmla="*/ 9326 w 18565"/>
                    <a:gd name="connsiteY8" fmla="*/ 14669 h 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65" h="14763">
                      <a:moveTo>
                        <a:pt x="9231" y="14764"/>
                      </a:moveTo>
                      <a:cubicBezTo>
                        <a:pt x="7802" y="14764"/>
                        <a:pt x="5706" y="14478"/>
                        <a:pt x="3706" y="13335"/>
                      </a:cubicBezTo>
                      <a:cubicBezTo>
                        <a:pt x="2563" y="12668"/>
                        <a:pt x="1706" y="11906"/>
                        <a:pt x="1039" y="10858"/>
                      </a:cubicBezTo>
                      <a:cubicBezTo>
                        <a:pt x="-294" y="8763"/>
                        <a:pt x="-294" y="6382"/>
                        <a:pt x="753" y="4286"/>
                      </a:cubicBezTo>
                      <a:cubicBezTo>
                        <a:pt x="2182" y="1715"/>
                        <a:pt x="5516" y="0"/>
                        <a:pt x="9326" y="0"/>
                      </a:cubicBezTo>
                      <a:cubicBezTo>
                        <a:pt x="11326" y="0"/>
                        <a:pt x="13231" y="476"/>
                        <a:pt x="14850" y="1429"/>
                      </a:cubicBezTo>
                      <a:cubicBezTo>
                        <a:pt x="17136" y="2762"/>
                        <a:pt x="18565" y="4953"/>
                        <a:pt x="18565" y="7334"/>
                      </a:cubicBezTo>
                      <a:cubicBezTo>
                        <a:pt x="18565" y="9716"/>
                        <a:pt x="17136" y="12002"/>
                        <a:pt x="14850" y="13240"/>
                      </a:cubicBezTo>
                      <a:cubicBezTo>
                        <a:pt x="12850" y="14383"/>
                        <a:pt x="10755" y="14669"/>
                        <a:pt x="9326" y="14669"/>
                      </a:cubicBezTo>
                      <a:close/>
                    </a:path>
                  </a:pathLst>
                </a:custGeom>
                <a:grpFill/>
                <a:ln w="0" cap="flat">
                  <a:noFill/>
                  <a:prstDash val="solid"/>
                  <a:miter/>
                </a:ln>
              </p:spPr>
              <p:txBody>
                <a:bodyPr rtlCol="0" anchor="ctr"/>
                <a:lstStyle/>
                <a:p>
                  <a:endParaRPr lang="en-GB"/>
                </a:p>
              </p:txBody>
            </p:sp>
            <p:sp>
              <p:nvSpPr>
                <p:cNvPr id="62" name="Free-form: Shape 61">
                  <a:extLst>
                    <a:ext uri="{FF2B5EF4-FFF2-40B4-BE49-F238E27FC236}">
                      <a16:creationId xmlns:a16="http://schemas.microsoft.com/office/drawing/2014/main" id="{15BD7E6B-9790-BA21-9893-6674A7CC5B1A}"/>
                    </a:ext>
                  </a:extLst>
                </p:cNvPr>
                <p:cNvSpPr/>
                <p:nvPr/>
              </p:nvSpPr>
              <p:spPr>
                <a:xfrm>
                  <a:off x="5232940" y="1264560"/>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7 h 24288"/>
                    <a:gd name="connsiteX4" fmla="*/ 13961 w 28058"/>
                    <a:gd name="connsiteY4" fmla="*/ 14669 h 24288"/>
                    <a:gd name="connsiteX5" fmla="*/ 10818 w 28058"/>
                    <a:gd name="connsiteY5" fmla="*/ 13907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6"/>
                        <a:pt x="17105" y="10287"/>
                      </a:cubicBezTo>
                      <a:cubicBezTo>
                        <a:pt x="17962" y="10763"/>
                        <a:pt x="18438" y="11430"/>
                        <a:pt x="18438" y="12097"/>
                      </a:cubicBezTo>
                      <a:cubicBezTo>
                        <a:pt x="18438" y="12764"/>
                        <a:pt x="17962" y="13430"/>
                        <a:pt x="17105" y="13907"/>
                      </a:cubicBezTo>
                      <a:cubicBezTo>
                        <a:pt x="16247" y="14383"/>
                        <a:pt x="15104" y="14669"/>
                        <a:pt x="13961" y="14669"/>
                      </a:cubicBezTo>
                      <a:cubicBezTo>
                        <a:pt x="12818" y="14669"/>
                        <a:pt x="11675" y="14383"/>
                        <a:pt x="10818" y="13907"/>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grpFill/>
                <a:ln w="0" cap="flat">
                  <a:noFill/>
                  <a:prstDash val="solid"/>
                  <a:miter/>
                </a:ln>
              </p:spPr>
              <p:txBody>
                <a:bodyPr rtlCol="0" anchor="ctr"/>
                <a:lstStyle/>
                <a:p>
                  <a:endParaRPr lang="en-GB"/>
                </a:p>
              </p:txBody>
            </p:sp>
          </p:grpSp>
        </p:grpSp>
      </p:grpSp>
      <p:grpSp>
        <p:nvGrpSpPr>
          <p:cNvPr id="84" name="Graphic 1544">
            <a:extLst>
              <a:ext uri="{FF2B5EF4-FFF2-40B4-BE49-F238E27FC236}">
                <a16:creationId xmlns:a16="http://schemas.microsoft.com/office/drawing/2014/main" id="{E4BC13FC-AB7C-76AE-2B6F-A2BD3CA8B034}"/>
              </a:ext>
            </a:extLst>
          </p:cNvPr>
          <p:cNvGrpSpPr/>
          <p:nvPr/>
        </p:nvGrpSpPr>
        <p:grpSpPr>
          <a:xfrm>
            <a:off x="5751996" y="1390367"/>
            <a:ext cx="62714" cy="54955"/>
            <a:chOff x="5216576" y="1248178"/>
            <a:chExt cx="49892" cy="43719"/>
          </a:xfrm>
          <a:solidFill>
            <a:schemeClr val="accent2"/>
          </a:solidFill>
        </p:grpSpPr>
        <p:grpSp>
          <p:nvGrpSpPr>
            <p:cNvPr id="85" name="Graphic 1544">
              <a:extLst>
                <a:ext uri="{FF2B5EF4-FFF2-40B4-BE49-F238E27FC236}">
                  <a16:creationId xmlns:a16="http://schemas.microsoft.com/office/drawing/2014/main" id="{3FF8D4FB-9EC1-A316-953C-E9F9D532000F}"/>
                </a:ext>
              </a:extLst>
            </p:cNvPr>
            <p:cNvGrpSpPr/>
            <p:nvPr/>
          </p:nvGrpSpPr>
          <p:grpSpPr>
            <a:xfrm>
              <a:off x="5216576" y="1248178"/>
              <a:ext cx="49892" cy="43719"/>
              <a:chOff x="5216576" y="1248178"/>
              <a:chExt cx="49892" cy="43719"/>
            </a:xfrm>
            <a:grpFill/>
          </p:grpSpPr>
          <p:grpSp>
            <p:nvGrpSpPr>
              <p:cNvPr id="89" name="Graphic 1544">
                <a:extLst>
                  <a:ext uri="{FF2B5EF4-FFF2-40B4-BE49-F238E27FC236}">
                    <a16:creationId xmlns:a16="http://schemas.microsoft.com/office/drawing/2014/main" id="{4654793B-59E4-57E3-547C-DF175608507A}"/>
                  </a:ext>
                </a:extLst>
              </p:cNvPr>
              <p:cNvGrpSpPr/>
              <p:nvPr/>
            </p:nvGrpSpPr>
            <p:grpSpPr>
              <a:xfrm>
                <a:off x="5239588" y="1261036"/>
                <a:ext cx="26881" cy="30860"/>
                <a:chOff x="5239588" y="1261036"/>
                <a:chExt cx="26881" cy="30860"/>
              </a:xfrm>
              <a:grpFill/>
            </p:grpSpPr>
            <p:sp>
              <p:nvSpPr>
                <p:cNvPr id="96" name="Free-form: Shape 95">
                  <a:extLst>
                    <a:ext uri="{FF2B5EF4-FFF2-40B4-BE49-F238E27FC236}">
                      <a16:creationId xmlns:a16="http://schemas.microsoft.com/office/drawing/2014/main" id="{65B7A6E0-9C55-4287-042E-00CA083E3483}"/>
                    </a:ext>
                  </a:extLst>
                </p:cNvPr>
                <p:cNvSpPr/>
                <p:nvPr/>
              </p:nvSpPr>
              <p:spPr>
                <a:xfrm>
                  <a:off x="5244286" y="1265799"/>
                  <a:ext cx="17451" cy="21240"/>
                </a:xfrm>
                <a:custGeom>
                  <a:avLst/>
                  <a:gdLst>
                    <a:gd name="connsiteX0" fmla="*/ 4806 w 17451"/>
                    <a:gd name="connsiteY0" fmla="*/ 21241 h 21240"/>
                    <a:gd name="connsiteX1" fmla="*/ 1568 w 17451"/>
                    <a:gd name="connsiteY1" fmla="*/ 20002 h 21240"/>
                    <a:gd name="connsiteX2" fmla="*/ 520 w 17451"/>
                    <a:gd name="connsiteY2" fmla="*/ 14478 h 21240"/>
                    <a:gd name="connsiteX3" fmla="*/ 329 w 17451"/>
                    <a:gd name="connsiteY3" fmla="*/ 10573 h 21240"/>
                    <a:gd name="connsiteX4" fmla="*/ 2425 w 17451"/>
                    <a:gd name="connsiteY4" fmla="*/ 4763 h 21240"/>
                    <a:gd name="connsiteX5" fmla="*/ 9473 w 17451"/>
                    <a:gd name="connsiteY5" fmla="*/ 667 h 21240"/>
                    <a:gd name="connsiteX6" fmla="*/ 11855 w 17451"/>
                    <a:gd name="connsiteY6" fmla="*/ 0 h 21240"/>
                    <a:gd name="connsiteX7" fmla="*/ 13474 w 17451"/>
                    <a:gd name="connsiteY7" fmla="*/ 286 h 21240"/>
                    <a:gd name="connsiteX8" fmla="*/ 16331 w 17451"/>
                    <a:gd name="connsiteY8" fmla="*/ 3048 h 21240"/>
                    <a:gd name="connsiteX9" fmla="*/ 16141 w 17451"/>
                    <a:gd name="connsiteY9" fmla="*/ 14478 h 21240"/>
                    <a:gd name="connsiteX10" fmla="*/ 14236 w 17451"/>
                    <a:gd name="connsiteY10" fmla="*/ 16478 h 21240"/>
                    <a:gd name="connsiteX11" fmla="*/ 7283 w 17451"/>
                    <a:gd name="connsiteY11" fmla="*/ 20574 h 21240"/>
                    <a:gd name="connsiteX12" fmla="*/ 4901 w 17451"/>
                    <a:gd name="connsiteY12" fmla="*/ 21241 h 21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51" h="21240">
                      <a:moveTo>
                        <a:pt x="4806" y="21241"/>
                      </a:moveTo>
                      <a:cubicBezTo>
                        <a:pt x="3663" y="21241"/>
                        <a:pt x="2425" y="20764"/>
                        <a:pt x="1568" y="20002"/>
                      </a:cubicBezTo>
                      <a:cubicBezTo>
                        <a:pt x="44" y="18574"/>
                        <a:pt x="-433" y="16288"/>
                        <a:pt x="520" y="14478"/>
                      </a:cubicBezTo>
                      <a:cubicBezTo>
                        <a:pt x="901" y="13716"/>
                        <a:pt x="1187" y="12668"/>
                        <a:pt x="329" y="10573"/>
                      </a:cubicBezTo>
                      <a:cubicBezTo>
                        <a:pt x="-528" y="8382"/>
                        <a:pt x="329" y="5905"/>
                        <a:pt x="2425" y="4763"/>
                      </a:cubicBezTo>
                      <a:lnTo>
                        <a:pt x="9473" y="667"/>
                      </a:lnTo>
                      <a:cubicBezTo>
                        <a:pt x="10235" y="286"/>
                        <a:pt x="10997" y="0"/>
                        <a:pt x="11855" y="0"/>
                      </a:cubicBezTo>
                      <a:cubicBezTo>
                        <a:pt x="12426" y="0"/>
                        <a:pt x="12902" y="0"/>
                        <a:pt x="13474" y="286"/>
                      </a:cubicBezTo>
                      <a:cubicBezTo>
                        <a:pt x="14807" y="762"/>
                        <a:pt x="15855" y="1810"/>
                        <a:pt x="16331" y="3048"/>
                      </a:cubicBezTo>
                      <a:cubicBezTo>
                        <a:pt x="17855" y="7144"/>
                        <a:pt x="17855" y="10954"/>
                        <a:pt x="16141" y="14478"/>
                      </a:cubicBezTo>
                      <a:cubicBezTo>
                        <a:pt x="15760" y="15335"/>
                        <a:pt x="15093" y="16002"/>
                        <a:pt x="14236" y="16478"/>
                      </a:cubicBezTo>
                      <a:lnTo>
                        <a:pt x="7283" y="20574"/>
                      </a:lnTo>
                      <a:cubicBezTo>
                        <a:pt x="6521" y="21050"/>
                        <a:pt x="5663" y="21241"/>
                        <a:pt x="4901" y="21241"/>
                      </a:cubicBezTo>
                      <a:close/>
                    </a:path>
                  </a:pathLst>
                </a:custGeom>
                <a:grpFill/>
                <a:ln w="0" cap="flat">
                  <a:noFill/>
                  <a:prstDash val="solid"/>
                  <a:miter/>
                </a:ln>
              </p:spPr>
              <p:txBody>
                <a:bodyPr rtlCol="0" anchor="ctr"/>
                <a:lstStyle/>
                <a:p>
                  <a:endParaRPr lang="en-GB"/>
                </a:p>
              </p:txBody>
            </p:sp>
            <p:sp>
              <p:nvSpPr>
                <p:cNvPr id="97" name="Free-form: Shape 96">
                  <a:extLst>
                    <a:ext uri="{FF2B5EF4-FFF2-40B4-BE49-F238E27FC236}">
                      <a16:creationId xmlns:a16="http://schemas.microsoft.com/office/drawing/2014/main" id="{91FA3145-05EE-29FD-2DA9-BAE034F9D00C}"/>
                    </a:ext>
                  </a:extLst>
                </p:cNvPr>
                <p:cNvSpPr/>
                <p:nvPr/>
              </p:nvSpPr>
              <p:spPr>
                <a:xfrm>
                  <a:off x="5239588" y="1261036"/>
                  <a:ext cx="26881" cy="30860"/>
                </a:xfrm>
                <a:custGeom>
                  <a:avLst/>
                  <a:gdLst>
                    <a:gd name="connsiteX0" fmla="*/ 16458 w 26881"/>
                    <a:gd name="connsiteY0" fmla="*/ 9525 h 30860"/>
                    <a:gd name="connsiteX1" fmla="*/ 16458 w 26881"/>
                    <a:gd name="connsiteY1" fmla="*/ 17145 h 30860"/>
                    <a:gd name="connsiteX2" fmla="*/ 9504 w 26881"/>
                    <a:gd name="connsiteY2" fmla="*/ 21241 h 30860"/>
                    <a:gd name="connsiteX3" fmla="*/ 9504 w 26881"/>
                    <a:gd name="connsiteY3" fmla="*/ 13621 h 30860"/>
                    <a:gd name="connsiteX4" fmla="*/ 16458 w 26881"/>
                    <a:gd name="connsiteY4" fmla="*/ 9525 h 30860"/>
                    <a:gd name="connsiteX5" fmla="*/ 16458 w 26881"/>
                    <a:gd name="connsiteY5" fmla="*/ 0 h 30860"/>
                    <a:gd name="connsiteX6" fmla="*/ 11695 w 26881"/>
                    <a:gd name="connsiteY6" fmla="*/ 1333 h 30860"/>
                    <a:gd name="connsiteX7" fmla="*/ 4742 w 26881"/>
                    <a:gd name="connsiteY7" fmla="*/ 5429 h 30860"/>
                    <a:gd name="connsiteX8" fmla="*/ 646 w 26881"/>
                    <a:gd name="connsiteY8" fmla="*/ 17050 h 30860"/>
                    <a:gd name="connsiteX9" fmla="*/ 837 w 26881"/>
                    <a:gd name="connsiteY9" fmla="*/ 17526 h 30860"/>
                    <a:gd name="connsiteX10" fmla="*/ 3123 w 26881"/>
                    <a:gd name="connsiteY10" fmla="*/ 28289 h 30860"/>
                    <a:gd name="connsiteX11" fmla="*/ 9600 w 26881"/>
                    <a:gd name="connsiteY11" fmla="*/ 30861 h 30860"/>
                    <a:gd name="connsiteX12" fmla="*/ 14362 w 26881"/>
                    <a:gd name="connsiteY12" fmla="*/ 29527 h 30860"/>
                    <a:gd name="connsiteX13" fmla="*/ 21315 w 26881"/>
                    <a:gd name="connsiteY13" fmla="*/ 25432 h 30860"/>
                    <a:gd name="connsiteX14" fmla="*/ 25125 w 26881"/>
                    <a:gd name="connsiteY14" fmla="*/ 21336 h 30860"/>
                    <a:gd name="connsiteX15" fmla="*/ 25506 w 26881"/>
                    <a:gd name="connsiteY15" fmla="*/ 6191 h 30860"/>
                    <a:gd name="connsiteX16" fmla="*/ 19791 w 26881"/>
                    <a:gd name="connsiteY16" fmla="*/ 571 h 30860"/>
                    <a:gd name="connsiteX17" fmla="*/ 16648 w 26881"/>
                    <a:gd name="connsiteY17" fmla="*/ 0 h 30860"/>
                    <a:gd name="connsiteX18" fmla="*/ 16648 w 26881"/>
                    <a:gd name="connsiteY18" fmla="*/ 0 h 3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81" h="30860">
                      <a:moveTo>
                        <a:pt x="16458" y="9525"/>
                      </a:moveTo>
                      <a:cubicBezTo>
                        <a:pt x="17696" y="12668"/>
                        <a:pt x="17410" y="15145"/>
                        <a:pt x="16458" y="17145"/>
                      </a:cubicBezTo>
                      <a:lnTo>
                        <a:pt x="9504" y="21241"/>
                      </a:lnTo>
                      <a:cubicBezTo>
                        <a:pt x="10457" y="19145"/>
                        <a:pt x="10743" y="16764"/>
                        <a:pt x="9504" y="13621"/>
                      </a:cubicBezTo>
                      <a:lnTo>
                        <a:pt x="16458" y="9525"/>
                      </a:lnTo>
                      <a:moveTo>
                        <a:pt x="16458" y="0"/>
                      </a:moveTo>
                      <a:cubicBezTo>
                        <a:pt x="14838" y="0"/>
                        <a:pt x="13124" y="476"/>
                        <a:pt x="11695" y="1333"/>
                      </a:cubicBezTo>
                      <a:lnTo>
                        <a:pt x="4742" y="5429"/>
                      </a:lnTo>
                      <a:cubicBezTo>
                        <a:pt x="741" y="7810"/>
                        <a:pt x="-1068" y="12668"/>
                        <a:pt x="646" y="17050"/>
                      </a:cubicBezTo>
                      <a:cubicBezTo>
                        <a:pt x="646" y="17240"/>
                        <a:pt x="741" y="17431"/>
                        <a:pt x="837" y="17526"/>
                      </a:cubicBezTo>
                      <a:cubicBezTo>
                        <a:pt x="-783" y="21241"/>
                        <a:pt x="75" y="25527"/>
                        <a:pt x="3123" y="28289"/>
                      </a:cubicBezTo>
                      <a:cubicBezTo>
                        <a:pt x="4932" y="30004"/>
                        <a:pt x="7218" y="30861"/>
                        <a:pt x="9600" y="30861"/>
                      </a:cubicBezTo>
                      <a:cubicBezTo>
                        <a:pt x="11219" y="30861"/>
                        <a:pt x="12933" y="30480"/>
                        <a:pt x="14362" y="29527"/>
                      </a:cubicBezTo>
                      <a:lnTo>
                        <a:pt x="21315" y="25432"/>
                      </a:lnTo>
                      <a:cubicBezTo>
                        <a:pt x="22935" y="24479"/>
                        <a:pt x="24268" y="23051"/>
                        <a:pt x="25125" y="21336"/>
                      </a:cubicBezTo>
                      <a:cubicBezTo>
                        <a:pt x="26649" y="18097"/>
                        <a:pt x="27983" y="12859"/>
                        <a:pt x="25506" y="6191"/>
                      </a:cubicBezTo>
                      <a:cubicBezTo>
                        <a:pt x="24554" y="3619"/>
                        <a:pt x="22458" y="1524"/>
                        <a:pt x="19791" y="571"/>
                      </a:cubicBezTo>
                      <a:cubicBezTo>
                        <a:pt x="18744" y="190"/>
                        <a:pt x="17696" y="0"/>
                        <a:pt x="16648" y="0"/>
                      </a:cubicBezTo>
                      <a:lnTo>
                        <a:pt x="16648" y="0"/>
                      </a:lnTo>
                      <a:close/>
                    </a:path>
                  </a:pathLst>
                </a:custGeom>
                <a:grpFill/>
                <a:ln w="0" cap="flat">
                  <a:noFill/>
                  <a:prstDash val="solid"/>
                  <a:miter/>
                </a:ln>
              </p:spPr>
              <p:txBody>
                <a:bodyPr rtlCol="0" anchor="ctr"/>
                <a:lstStyle/>
                <a:p>
                  <a:endParaRPr lang="en-GB"/>
                </a:p>
              </p:txBody>
            </p:sp>
          </p:grpSp>
          <p:grpSp>
            <p:nvGrpSpPr>
              <p:cNvPr id="90" name="Graphic 1544">
                <a:extLst>
                  <a:ext uri="{FF2B5EF4-FFF2-40B4-BE49-F238E27FC236}">
                    <a16:creationId xmlns:a16="http://schemas.microsoft.com/office/drawing/2014/main" id="{2B1EF47C-8FCB-E750-CE1E-A486E1300451}"/>
                  </a:ext>
                </a:extLst>
              </p:cNvPr>
              <p:cNvGrpSpPr/>
              <p:nvPr/>
            </p:nvGrpSpPr>
            <p:grpSpPr>
              <a:xfrm>
                <a:off x="5217374" y="1248178"/>
                <a:ext cx="48196" cy="36004"/>
                <a:chOff x="5217374" y="1248178"/>
                <a:chExt cx="48196" cy="36004"/>
              </a:xfrm>
              <a:grpFill/>
            </p:grpSpPr>
            <p:sp>
              <p:nvSpPr>
                <p:cNvPr id="94" name="Free-form: Shape 93">
                  <a:extLst>
                    <a:ext uri="{FF2B5EF4-FFF2-40B4-BE49-F238E27FC236}">
                      <a16:creationId xmlns:a16="http://schemas.microsoft.com/office/drawing/2014/main" id="{72240DFB-1EE6-D6B2-AA10-CBB8B41BD51C}"/>
                    </a:ext>
                  </a:extLst>
                </p:cNvPr>
                <p:cNvSpPr/>
                <p:nvPr/>
              </p:nvSpPr>
              <p:spPr>
                <a:xfrm>
                  <a:off x="5222136" y="1252940"/>
                  <a:ext cx="38671" cy="26479"/>
                </a:xfrm>
                <a:custGeom>
                  <a:avLst/>
                  <a:gdLst>
                    <a:gd name="connsiteX0" fmla="*/ 26956 w 38671"/>
                    <a:gd name="connsiteY0" fmla="*/ 26479 h 26479"/>
                    <a:gd name="connsiteX1" fmla="*/ 24575 w 38671"/>
                    <a:gd name="connsiteY1" fmla="*/ 25813 h 26479"/>
                    <a:gd name="connsiteX2" fmla="*/ 2381 w 38671"/>
                    <a:gd name="connsiteY2" fmla="*/ 12954 h 26479"/>
                    <a:gd name="connsiteX3" fmla="*/ 0 w 38671"/>
                    <a:gd name="connsiteY3" fmla="*/ 8858 h 26479"/>
                    <a:gd name="connsiteX4" fmla="*/ 2381 w 38671"/>
                    <a:gd name="connsiteY4" fmla="*/ 4763 h 26479"/>
                    <a:gd name="connsiteX5" fmla="*/ 9335 w 38671"/>
                    <a:gd name="connsiteY5" fmla="*/ 667 h 26479"/>
                    <a:gd name="connsiteX6" fmla="*/ 11716 w 38671"/>
                    <a:gd name="connsiteY6" fmla="*/ 0 h 26479"/>
                    <a:gd name="connsiteX7" fmla="*/ 14097 w 38671"/>
                    <a:gd name="connsiteY7" fmla="*/ 667 h 26479"/>
                    <a:gd name="connsiteX8" fmla="*/ 36290 w 38671"/>
                    <a:gd name="connsiteY8" fmla="*/ 13526 h 26479"/>
                    <a:gd name="connsiteX9" fmla="*/ 38672 w 38671"/>
                    <a:gd name="connsiteY9" fmla="*/ 17621 h 26479"/>
                    <a:gd name="connsiteX10" fmla="*/ 36290 w 38671"/>
                    <a:gd name="connsiteY10" fmla="*/ 21717 h 26479"/>
                    <a:gd name="connsiteX11" fmla="*/ 29242 w 38671"/>
                    <a:gd name="connsiteY11" fmla="*/ 25813 h 26479"/>
                    <a:gd name="connsiteX12" fmla="*/ 26861 w 38671"/>
                    <a:gd name="connsiteY12" fmla="*/ 26479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671" h="26479">
                      <a:moveTo>
                        <a:pt x="26956" y="26479"/>
                      </a:moveTo>
                      <a:cubicBezTo>
                        <a:pt x="26099" y="26479"/>
                        <a:pt x="25337" y="26289"/>
                        <a:pt x="24575" y="25813"/>
                      </a:cubicBezTo>
                      <a:lnTo>
                        <a:pt x="2381" y="12954"/>
                      </a:lnTo>
                      <a:cubicBezTo>
                        <a:pt x="953" y="12097"/>
                        <a:pt x="0" y="10573"/>
                        <a:pt x="0" y="8858"/>
                      </a:cubicBezTo>
                      <a:cubicBezTo>
                        <a:pt x="0" y="7144"/>
                        <a:pt x="857" y="5620"/>
                        <a:pt x="2381" y="4763"/>
                      </a:cubicBezTo>
                      <a:lnTo>
                        <a:pt x="9335" y="667"/>
                      </a:lnTo>
                      <a:cubicBezTo>
                        <a:pt x="10096" y="191"/>
                        <a:pt x="10858" y="0"/>
                        <a:pt x="11716" y="0"/>
                      </a:cubicBezTo>
                      <a:cubicBezTo>
                        <a:pt x="12573" y="0"/>
                        <a:pt x="13335" y="191"/>
                        <a:pt x="14097" y="667"/>
                      </a:cubicBezTo>
                      <a:lnTo>
                        <a:pt x="36290" y="13526"/>
                      </a:lnTo>
                      <a:cubicBezTo>
                        <a:pt x="37719" y="14383"/>
                        <a:pt x="38672" y="15907"/>
                        <a:pt x="38672" y="17621"/>
                      </a:cubicBezTo>
                      <a:cubicBezTo>
                        <a:pt x="38672" y="19336"/>
                        <a:pt x="37814" y="20860"/>
                        <a:pt x="36290" y="21717"/>
                      </a:cubicBezTo>
                      <a:lnTo>
                        <a:pt x="29242" y="25813"/>
                      </a:lnTo>
                      <a:cubicBezTo>
                        <a:pt x="28480" y="26194"/>
                        <a:pt x="27718" y="26479"/>
                        <a:pt x="26861" y="26479"/>
                      </a:cubicBezTo>
                      <a:close/>
                    </a:path>
                  </a:pathLst>
                </a:custGeom>
                <a:grpFill/>
                <a:ln w="0" cap="flat">
                  <a:noFill/>
                  <a:prstDash val="solid"/>
                  <a:miter/>
                </a:ln>
              </p:spPr>
              <p:txBody>
                <a:bodyPr rtlCol="0" anchor="ctr"/>
                <a:lstStyle/>
                <a:p>
                  <a:endParaRPr lang="en-GB"/>
                </a:p>
              </p:txBody>
            </p:sp>
            <p:sp>
              <p:nvSpPr>
                <p:cNvPr id="95" name="Free-form: Shape 94">
                  <a:extLst>
                    <a:ext uri="{FF2B5EF4-FFF2-40B4-BE49-F238E27FC236}">
                      <a16:creationId xmlns:a16="http://schemas.microsoft.com/office/drawing/2014/main" id="{8C575B38-14FB-0A86-A19C-5E916DA11F0B}"/>
                    </a:ext>
                  </a:extLst>
                </p:cNvPr>
                <p:cNvSpPr/>
                <p:nvPr/>
              </p:nvSpPr>
              <p:spPr>
                <a:xfrm>
                  <a:off x="5217374" y="1248178"/>
                  <a:ext cx="48196" cy="36004"/>
                </a:xfrm>
                <a:custGeom>
                  <a:avLst/>
                  <a:gdLst>
                    <a:gd name="connsiteX0" fmla="*/ 16478 w 48196"/>
                    <a:gd name="connsiteY0" fmla="*/ 9525 h 36004"/>
                    <a:gd name="connsiteX1" fmla="*/ 38672 w 48196"/>
                    <a:gd name="connsiteY1" fmla="*/ 22384 h 36004"/>
                    <a:gd name="connsiteX2" fmla="*/ 31718 w 48196"/>
                    <a:gd name="connsiteY2" fmla="*/ 26479 h 36004"/>
                    <a:gd name="connsiteX3" fmla="*/ 9525 w 48196"/>
                    <a:gd name="connsiteY3" fmla="*/ 13621 h 36004"/>
                    <a:gd name="connsiteX4" fmla="*/ 16478 w 48196"/>
                    <a:gd name="connsiteY4" fmla="*/ 9525 h 36004"/>
                    <a:gd name="connsiteX5" fmla="*/ 16478 w 48196"/>
                    <a:gd name="connsiteY5" fmla="*/ 0 h 36004"/>
                    <a:gd name="connsiteX6" fmla="*/ 11716 w 48196"/>
                    <a:gd name="connsiteY6" fmla="*/ 1333 h 36004"/>
                    <a:gd name="connsiteX7" fmla="*/ 4763 w 48196"/>
                    <a:gd name="connsiteY7" fmla="*/ 5429 h 36004"/>
                    <a:gd name="connsiteX8" fmla="*/ 0 w 48196"/>
                    <a:gd name="connsiteY8" fmla="*/ 13716 h 36004"/>
                    <a:gd name="connsiteX9" fmla="*/ 4763 w 48196"/>
                    <a:gd name="connsiteY9" fmla="*/ 21907 h 36004"/>
                    <a:gd name="connsiteX10" fmla="*/ 26956 w 48196"/>
                    <a:gd name="connsiteY10" fmla="*/ 34766 h 36004"/>
                    <a:gd name="connsiteX11" fmla="*/ 31718 w 48196"/>
                    <a:gd name="connsiteY11" fmla="*/ 36004 h 36004"/>
                    <a:gd name="connsiteX12" fmla="*/ 36481 w 48196"/>
                    <a:gd name="connsiteY12" fmla="*/ 34671 h 36004"/>
                    <a:gd name="connsiteX13" fmla="*/ 43434 w 48196"/>
                    <a:gd name="connsiteY13" fmla="*/ 30575 h 36004"/>
                    <a:gd name="connsiteX14" fmla="*/ 48197 w 48196"/>
                    <a:gd name="connsiteY14" fmla="*/ 22289 h 36004"/>
                    <a:gd name="connsiteX15" fmla="*/ 43434 w 48196"/>
                    <a:gd name="connsiteY15" fmla="*/ 14097 h 36004"/>
                    <a:gd name="connsiteX16" fmla="*/ 21241 w 48196"/>
                    <a:gd name="connsiteY16" fmla="*/ 1238 h 36004"/>
                    <a:gd name="connsiteX17" fmla="*/ 16478 w 48196"/>
                    <a:gd name="connsiteY17" fmla="*/ 0 h 36004"/>
                    <a:gd name="connsiteX18" fmla="*/ 16478 w 48196"/>
                    <a:gd name="connsiteY18" fmla="*/ 0 h 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96" h="36004">
                      <a:moveTo>
                        <a:pt x="16478" y="9525"/>
                      </a:moveTo>
                      <a:lnTo>
                        <a:pt x="38672" y="22384"/>
                      </a:lnTo>
                      <a:lnTo>
                        <a:pt x="31718" y="26479"/>
                      </a:lnTo>
                      <a:lnTo>
                        <a:pt x="9525" y="13621"/>
                      </a:lnTo>
                      <a:lnTo>
                        <a:pt x="16478" y="9525"/>
                      </a:lnTo>
                      <a:moveTo>
                        <a:pt x="16478" y="0"/>
                      </a:moveTo>
                      <a:cubicBezTo>
                        <a:pt x="14859" y="0"/>
                        <a:pt x="13145" y="476"/>
                        <a:pt x="11716" y="1333"/>
                      </a:cubicBezTo>
                      <a:lnTo>
                        <a:pt x="4763" y="5429"/>
                      </a:lnTo>
                      <a:cubicBezTo>
                        <a:pt x="1810" y="7144"/>
                        <a:pt x="0" y="10287"/>
                        <a:pt x="0" y="13716"/>
                      </a:cubicBezTo>
                      <a:cubicBezTo>
                        <a:pt x="0" y="17145"/>
                        <a:pt x="1810" y="20288"/>
                        <a:pt x="4763" y="21907"/>
                      </a:cubicBezTo>
                      <a:lnTo>
                        <a:pt x="26956" y="34766"/>
                      </a:lnTo>
                      <a:cubicBezTo>
                        <a:pt x="28385" y="35623"/>
                        <a:pt x="30099" y="36004"/>
                        <a:pt x="31718" y="36004"/>
                      </a:cubicBezTo>
                      <a:cubicBezTo>
                        <a:pt x="33338" y="36004"/>
                        <a:pt x="35052" y="35528"/>
                        <a:pt x="36481" y="34671"/>
                      </a:cubicBezTo>
                      <a:lnTo>
                        <a:pt x="43434" y="30575"/>
                      </a:lnTo>
                      <a:cubicBezTo>
                        <a:pt x="46387" y="28861"/>
                        <a:pt x="48197" y="25717"/>
                        <a:pt x="48197" y="22289"/>
                      </a:cubicBezTo>
                      <a:cubicBezTo>
                        <a:pt x="48197" y="18859"/>
                        <a:pt x="46387" y="15716"/>
                        <a:pt x="43434" y="14097"/>
                      </a:cubicBezTo>
                      <a:lnTo>
                        <a:pt x="21241" y="1238"/>
                      </a:lnTo>
                      <a:cubicBezTo>
                        <a:pt x="19812" y="381"/>
                        <a:pt x="18098" y="0"/>
                        <a:pt x="16478" y="0"/>
                      </a:cubicBezTo>
                      <a:lnTo>
                        <a:pt x="16478" y="0"/>
                      </a:lnTo>
                      <a:close/>
                    </a:path>
                  </a:pathLst>
                </a:custGeom>
                <a:grpFill/>
                <a:ln w="0" cap="flat">
                  <a:noFill/>
                  <a:prstDash val="solid"/>
                  <a:miter/>
                </a:ln>
              </p:spPr>
              <p:txBody>
                <a:bodyPr rtlCol="0" anchor="ctr"/>
                <a:lstStyle/>
                <a:p>
                  <a:endParaRPr lang="en-GB"/>
                </a:p>
              </p:txBody>
            </p:sp>
          </p:grpSp>
          <p:grpSp>
            <p:nvGrpSpPr>
              <p:cNvPr id="91" name="Graphic 1544">
                <a:extLst>
                  <a:ext uri="{FF2B5EF4-FFF2-40B4-BE49-F238E27FC236}">
                    <a16:creationId xmlns:a16="http://schemas.microsoft.com/office/drawing/2014/main" id="{D5683BDF-E1BF-4ABF-8191-DC70F0D18547}"/>
                  </a:ext>
                </a:extLst>
              </p:cNvPr>
              <p:cNvGrpSpPr/>
              <p:nvPr/>
            </p:nvGrpSpPr>
            <p:grpSpPr>
              <a:xfrm>
                <a:off x="5216576" y="1252273"/>
                <a:ext cx="42558" cy="39623"/>
                <a:chOff x="5216576" y="1252273"/>
                <a:chExt cx="42558" cy="39623"/>
              </a:xfrm>
              <a:grpFill/>
            </p:grpSpPr>
            <p:sp>
              <p:nvSpPr>
                <p:cNvPr id="92" name="Free-form: Shape 91">
                  <a:extLst>
                    <a:ext uri="{FF2B5EF4-FFF2-40B4-BE49-F238E27FC236}">
                      <a16:creationId xmlns:a16="http://schemas.microsoft.com/office/drawing/2014/main" id="{72F5E0B4-6084-965F-1877-3BA2961546D4}"/>
                    </a:ext>
                  </a:extLst>
                </p:cNvPr>
                <p:cNvSpPr/>
                <p:nvPr/>
              </p:nvSpPr>
              <p:spPr>
                <a:xfrm>
                  <a:off x="5221565" y="1256941"/>
                  <a:ext cx="33028" cy="30098"/>
                </a:xfrm>
                <a:custGeom>
                  <a:avLst/>
                  <a:gdLst>
                    <a:gd name="connsiteX0" fmla="*/ 27527 w 33028"/>
                    <a:gd name="connsiteY0" fmla="*/ 30099 h 30098"/>
                    <a:gd name="connsiteX1" fmla="*/ 26003 w 33028"/>
                    <a:gd name="connsiteY1" fmla="*/ 29813 h 30098"/>
                    <a:gd name="connsiteX2" fmla="*/ 22098 w 33028"/>
                    <a:gd name="connsiteY2" fmla="*/ 28480 h 30098"/>
                    <a:gd name="connsiteX3" fmla="*/ 10001 w 33028"/>
                    <a:gd name="connsiteY3" fmla="*/ 21622 h 30098"/>
                    <a:gd name="connsiteX4" fmla="*/ 9239 w 33028"/>
                    <a:gd name="connsiteY4" fmla="*/ 21050 h 30098"/>
                    <a:gd name="connsiteX5" fmla="*/ 2191 w 33028"/>
                    <a:gd name="connsiteY5" fmla="*/ 14764 h 30098"/>
                    <a:gd name="connsiteX6" fmla="*/ 857 w 33028"/>
                    <a:gd name="connsiteY6" fmla="*/ 12668 h 30098"/>
                    <a:gd name="connsiteX7" fmla="*/ 0 w 33028"/>
                    <a:gd name="connsiteY7" fmla="*/ 8572 h 30098"/>
                    <a:gd name="connsiteX8" fmla="*/ 190 w 33028"/>
                    <a:gd name="connsiteY8" fmla="*/ 5143 h 30098"/>
                    <a:gd name="connsiteX9" fmla="*/ 1143 w 33028"/>
                    <a:gd name="connsiteY9" fmla="*/ 2477 h 30098"/>
                    <a:gd name="connsiteX10" fmla="*/ 4001 w 33028"/>
                    <a:gd name="connsiteY10" fmla="*/ 190 h 30098"/>
                    <a:gd name="connsiteX11" fmla="*/ 5239 w 33028"/>
                    <a:gd name="connsiteY11" fmla="*/ 0 h 30098"/>
                    <a:gd name="connsiteX12" fmla="*/ 7620 w 33028"/>
                    <a:gd name="connsiteY12" fmla="*/ 667 h 30098"/>
                    <a:gd name="connsiteX13" fmla="*/ 29813 w 33028"/>
                    <a:gd name="connsiteY13" fmla="*/ 13526 h 30098"/>
                    <a:gd name="connsiteX14" fmla="*/ 31909 w 33028"/>
                    <a:gd name="connsiteY14" fmla="*/ 16002 h 30098"/>
                    <a:gd name="connsiteX15" fmla="*/ 31718 w 33028"/>
                    <a:gd name="connsiteY15" fmla="*/ 27432 h 30098"/>
                    <a:gd name="connsiteX16" fmla="*/ 27432 w 33028"/>
                    <a:gd name="connsiteY16" fmla="*/ 30099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28" h="30098">
                      <a:moveTo>
                        <a:pt x="27527" y="30099"/>
                      </a:moveTo>
                      <a:cubicBezTo>
                        <a:pt x="27051" y="30099"/>
                        <a:pt x="26479" y="30099"/>
                        <a:pt x="26003" y="29813"/>
                      </a:cubicBezTo>
                      <a:lnTo>
                        <a:pt x="22098" y="28480"/>
                      </a:lnTo>
                      <a:lnTo>
                        <a:pt x="10001" y="21622"/>
                      </a:lnTo>
                      <a:cubicBezTo>
                        <a:pt x="10001" y="21622"/>
                        <a:pt x="9430" y="21241"/>
                        <a:pt x="9239" y="21050"/>
                      </a:cubicBezTo>
                      <a:lnTo>
                        <a:pt x="2191" y="14764"/>
                      </a:lnTo>
                      <a:cubicBezTo>
                        <a:pt x="1524" y="14192"/>
                        <a:pt x="1143" y="13526"/>
                        <a:pt x="857" y="12668"/>
                      </a:cubicBezTo>
                      <a:cubicBezTo>
                        <a:pt x="381" y="11240"/>
                        <a:pt x="95" y="9906"/>
                        <a:pt x="0" y="8572"/>
                      </a:cubicBezTo>
                      <a:cubicBezTo>
                        <a:pt x="0" y="7429"/>
                        <a:pt x="0" y="6191"/>
                        <a:pt x="190" y="5143"/>
                      </a:cubicBezTo>
                      <a:cubicBezTo>
                        <a:pt x="381" y="4286"/>
                        <a:pt x="667" y="3334"/>
                        <a:pt x="1143" y="2477"/>
                      </a:cubicBezTo>
                      <a:cubicBezTo>
                        <a:pt x="1715" y="1333"/>
                        <a:pt x="2762" y="476"/>
                        <a:pt x="4001" y="190"/>
                      </a:cubicBezTo>
                      <a:cubicBezTo>
                        <a:pt x="4382" y="95"/>
                        <a:pt x="4858" y="0"/>
                        <a:pt x="5239" y="0"/>
                      </a:cubicBezTo>
                      <a:cubicBezTo>
                        <a:pt x="6096" y="0"/>
                        <a:pt x="6858" y="190"/>
                        <a:pt x="7620" y="667"/>
                      </a:cubicBezTo>
                      <a:lnTo>
                        <a:pt x="29813" y="13526"/>
                      </a:lnTo>
                      <a:cubicBezTo>
                        <a:pt x="30766" y="14097"/>
                        <a:pt x="31528" y="14954"/>
                        <a:pt x="31909" y="16002"/>
                      </a:cubicBezTo>
                      <a:cubicBezTo>
                        <a:pt x="33433" y="20098"/>
                        <a:pt x="33433" y="23908"/>
                        <a:pt x="31718" y="27432"/>
                      </a:cubicBezTo>
                      <a:cubicBezTo>
                        <a:pt x="30956" y="29146"/>
                        <a:pt x="29242" y="30099"/>
                        <a:pt x="27432" y="30099"/>
                      </a:cubicBezTo>
                      <a:close/>
                    </a:path>
                  </a:pathLst>
                </a:custGeom>
                <a:grpFill/>
                <a:ln w="0" cap="flat">
                  <a:noFill/>
                  <a:prstDash val="solid"/>
                  <a:miter/>
                </a:ln>
              </p:spPr>
              <p:txBody>
                <a:bodyPr rtlCol="0" anchor="ctr"/>
                <a:lstStyle/>
                <a:p>
                  <a:endParaRPr lang="en-GB"/>
                </a:p>
              </p:txBody>
            </p:sp>
            <p:sp>
              <p:nvSpPr>
                <p:cNvPr id="93" name="Free-form: Shape 92">
                  <a:extLst>
                    <a:ext uri="{FF2B5EF4-FFF2-40B4-BE49-F238E27FC236}">
                      <a16:creationId xmlns:a16="http://schemas.microsoft.com/office/drawing/2014/main" id="{7A891B44-9A93-B958-4044-84FB5F3CCA1F}"/>
                    </a:ext>
                  </a:extLst>
                </p:cNvPr>
                <p:cNvSpPr/>
                <p:nvPr/>
              </p:nvSpPr>
              <p:spPr>
                <a:xfrm>
                  <a:off x="5216576" y="1252273"/>
                  <a:ext cx="42558" cy="39623"/>
                </a:xfrm>
                <a:custGeom>
                  <a:avLst/>
                  <a:gdLst>
                    <a:gd name="connsiteX0" fmla="*/ 10227 w 42558"/>
                    <a:gd name="connsiteY0" fmla="*/ 9525 h 39623"/>
                    <a:gd name="connsiteX1" fmla="*/ 32421 w 42558"/>
                    <a:gd name="connsiteY1" fmla="*/ 22384 h 39623"/>
                    <a:gd name="connsiteX2" fmla="*/ 32421 w 42558"/>
                    <a:gd name="connsiteY2" fmla="*/ 30004 h 39623"/>
                    <a:gd name="connsiteX3" fmla="*/ 28515 w 42558"/>
                    <a:gd name="connsiteY3" fmla="*/ 28670 h 39623"/>
                    <a:gd name="connsiteX4" fmla="*/ 17276 w 42558"/>
                    <a:gd name="connsiteY4" fmla="*/ 22193 h 39623"/>
                    <a:gd name="connsiteX5" fmla="*/ 10227 w 42558"/>
                    <a:gd name="connsiteY5" fmla="*/ 15907 h 39623"/>
                    <a:gd name="connsiteX6" fmla="*/ 9561 w 42558"/>
                    <a:gd name="connsiteY6" fmla="*/ 12954 h 39623"/>
                    <a:gd name="connsiteX7" fmla="*/ 9656 w 42558"/>
                    <a:gd name="connsiteY7" fmla="*/ 10954 h 39623"/>
                    <a:gd name="connsiteX8" fmla="*/ 10227 w 42558"/>
                    <a:gd name="connsiteY8" fmla="*/ 9525 h 39623"/>
                    <a:gd name="connsiteX9" fmla="*/ 10227 w 42558"/>
                    <a:gd name="connsiteY9" fmla="*/ 0 h 39623"/>
                    <a:gd name="connsiteX10" fmla="*/ 7656 w 42558"/>
                    <a:gd name="connsiteY10" fmla="*/ 381 h 39623"/>
                    <a:gd name="connsiteX11" fmla="*/ 1845 w 42558"/>
                    <a:gd name="connsiteY11" fmla="*/ 4953 h 39623"/>
                    <a:gd name="connsiteX12" fmla="*/ 321 w 42558"/>
                    <a:gd name="connsiteY12" fmla="*/ 9049 h 39623"/>
                    <a:gd name="connsiteX13" fmla="*/ 36 w 42558"/>
                    <a:gd name="connsiteY13" fmla="*/ 13811 h 39623"/>
                    <a:gd name="connsiteX14" fmla="*/ 1083 w 42558"/>
                    <a:gd name="connsiteY14" fmla="*/ 19050 h 39623"/>
                    <a:gd name="connsiteX15" fmla="*/ 3750 w 42558"/>
                    <a:gd name="connsiteY15" fmla="*/ 23146 h 39623"/>
                    <a:gd name="connsiteX16" fmla="*/ 10799 w 42558"/>
                    <a:gd name="connsiteY16" fmla="*/ 29432 h 39623"/>
                    <a:gd name="connsiteX17" fmla="*/ 12323 w 42558"/>
                    <a:gd name="connsiteY17" fmla="*/ 30575 h 39623"/>
                    <a:gd name="connsiteX18" fmla="*/ 23562 w 42558"/>
                    <a:gd name="connsiteY18" fmla="*/ 37052 h 39623"/>
                    <a:gd name="connsiteX19" fmla="*/ 25277 w 42558"/>
                    <a:gd name="connsiteY19" fmla="*/ 37814 h 39623"/>
                    <a:gd name="connsiteX20" fmla="*/ 29182 w 42558"/>
                    <a:gd name="connsiteY20" fmla="*/ 39148 h 39623"/>
                    <a:gd name="connsiteX21" fmla="*/ 32230 w 42558"/>
                    <a:gd name="connsiteY21" fmla="*/ 39624 h 39623"/>
                    <a:gd name="connsiteX22" fmla="*/ 40803 w 42558"/>
                    <a:gd name="connsiteY22" fmla="*/ 34290 h 39623"/>
                    <a:gd name="connsiteX23" fmla="*/ 41184 w 42558"/>
                    <a:gd name="connsiteY23" fmla="*/ 19145 h 39623"/>
                    <a:gd name="connsiteX24" fmla="*/ 36993 w 42558"/>
                    <a:gd name="connsiteY24" fmla="*/ 14288 h 39623"/>
                    <a:gd name="connsiteX25" fmla="*/ 14799 w 42558"/>
                    <a:gd name="connsiteY25" fmla="*/ 1429 h 39623"/>
                    <a:gd name="connsiteX26" fmla="*/ 10037 w 42558"/>
                    <a:gd name="connsiteY26" fmla="*/ 190 h 39623"/>
                    <a:gd name="connsiteX27" fmla="*/ 10037 w 42558"/>
                    <a:gd name="connsiteY27" fmla="*/ 190 h 3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558" h="39623">
                      <a:moveTo>
                        <a:pt x="10227" y="9525"/>
                      </a:moveTo>
                      <a:lnTo>
                        <a:pt x="32421" y="22384"/>
                      </a:lnTo>
                      <a:cubicBezTo>
                        <a:pt x="33659" y="25527"/>
                        <a:pt x="33373" y="28003"/>
                        <a:pt x="32421" y="30004"/>
                      </a:cubicBezTo>
                      <a:lnTo>
                        <a:pt x="28515" y="28670"/>
                      </a:lnTo>
                      <a:lnTo>
                        <a:pt x="17276" y="22193"/>
                      </a:lnTo>
                      <a:lnTo>
                        <a:pt x="10227" y="15907"/>
                      </a:lnTo>
                      <a:cubicBezTo>
                        <a:pt x="9846" y="14859"/>
                        <a:pt x="9656" y="13906"/>
                        <a:pt x="9561" y="12954"/>
                      </a:cubicBezTo>
                      <a:cubicBezTo>
                        <a:pt x="9561" y="12192"/>
                        <a:pt x="9561" y="11525"/>
                        <a:pt x="9656" y="10954"/>
                      </a:cubicBezTo>
                      <a:cubicBezTo>
                        <a:pt x="9751" y="10477"/>
                        <a:pt x="9942" y="10001"/>
                        <a:pt x="10227" y="9525"/>
                      </a:cubicBezTo>
                      <a:moveTo>
                        <a:pt x="10227" y="0"/>
                      </a:moveTo>
                      <a:cubicBezTo>
                        <a:pt x="9370" y="0"/>
                        <a:pt x="8513" y="95"/>
                        <a:pt x="7656" y="381"/>
                      </a:cubicBezTo>
                      <a:cubicBezTo>
                        <a:pt x="5179" y="1048"/>
                        <a:pt x="3084" y="2667"/>
                        <a:pt x="1845" y="4953"/>
                      </a:cubicBezTo>
                      <a:cubicBezTo>
                        <a:pt x="1179" y="6191"/>
                        <a:pt x="607" y="7620"/>
                        <a:pt x="321" y="9049"/>
                      </a:cubicBezTo>
                      <a:cubicBezTo>
                        <a:pt x="36" y="10477"/>
                        <a:pt x="-60" y="12097"/>
                        <a:pt x="36" y="13811"/>
                      </a:cubicBezTo>
                      <a:cubicBezTo>
                        <a:pt x="131" y="15430"/>
                        <a:pt x="512" y="17240"/>
                        <a:pt x="1083" y="19050"/>
                      </a:cubicBezTo>
                      <a:cubicBezTo>
                        <a:pt x="1655" y="20669"/>
                        <a:pt x="2512" y="22098"/>
                        <a:pt x="3750" y="23146"/>
                      </a:cubicBezTo>
                      <a:lnTo>
                        <a:pt x="10799" y="29432"/>
                      </a:lnTo>
                      <a:cubicBezTo>
                        <a:pt x="11275" y="29813"/>
                        <a:pt x="11847" y="30194"/>
                        <a:pt x="12323" y="30575"/>
                      </a:cubicBezTo>
                      <a:lnTo>
                        <a:pt x="23562" y="37052"/>
                      </a:lnTo>
                      <a:cubicBezTo>
                        <a:pt x="24134" y="37338"/>
                        <a:pt x="24705" y="37624"/>
                        <a:pt x="25277" y="37814"/>
                      </a:cubicBezTo>
                      <a:lnTo>
                        <a:pt x="29182" y="39148"/>
                      </a:lnTo>
                      <a:cubicBezTo>
                        <a:pt x="30230" y="39529"/>
                        <a:pt x="31182" y="39624"/>
                        <a:pt x="32230" y="39624"/>
                      </a:cubicBezTo>
                      <a:cubicBezTo>
                        <a:pt x="35754" y="39624"/>
                        <a:pt x="39183" y="37624"/>
                        <a:pt x="40803" y="34290"/>
                      </a:cubicBezTo>
                      <a:cubicBezTo>
                        <a:pt x="42327" y="31051"/>
                        <a:pt x="43660" y="25813"/>
                        <a:pt x="41184" y="19145"/>
                      </a:cubicBezTo>
                      <a:cubicBezTo>
                        <a:pt x="40422" y="17050"/>
                        <a:pt x="38898" y="15335"/>
                        <a:pt x="36993" y="14288"/>
                      </a:cubicBezTo>
                      <a:lnTo>
                        <a:pt x="14799" y="1429"/>
                      </a:lnTo>
                      <a:cubicBezTo>
                        <a:pt x="13371" y="571"/>
                        <a:pt x="11656" y="190"/>
                        <a:pt x="10037" y="190"/>
                      </a:cubicBezTo>
                      <a:lnTo>
                        <a:pt x="10037" y="190"/>
                      </a:lnTo>
                      <a:close/>
                    </a:path>
                  </a:pathLst>
                </a:custGeom>
                <a:grpFill/>
                <a:ln w="0" cap="flat">
                  <a:noFill/>
                  <a:prstDash val="solid"/>
                  <a:miter/>
                </a:ln>
              </p:spPr>
              <p:txBody>
                <a:bodyPr rtlCol="0" anchor="ctr"/>
                <a:lstStyle/>
                <a:p>
                  <a:endParaRPr lang="en-GB"/>
                </a:p>
              </p:txBody>
            </p:sp>
          </p:grpSp>
        </p:grpSp>
        <p:grpSp>
          <p:nvGrpSpPr>
            <p:cNvPr id="86" name="Graphic 1544">
              <a:extLst>
                <a:ext uri="{FF2B5EF4-FFF2-40B4-BE49-F238E27FC236}">
                  <a16:creationId xmlns:a16="http://schemas.microsoft.com/office/drawing/2014/main" id="{45F1A4FD-6F1A-5EA6-D9BD-16C23BAFEDA2}"/>
                </a:ext>
              </a:extLst>
            </p:cNvPr>
            <p:cNvGrpSpPr/>
            <p:nvPr/>
          </p:nvGrpSpPr>
          <p:grpSpPr>
            <a:xfrm>
              <a:off x="5216707" y="1253607"/>
              <a:ext cx="34385" cy="29908"/>
              <a:chOff x="5216707" y="1253607"/>
              <a:chExt cx="34385" cy="29908"/>
            </a:xfrm>
            <a:grpFill/>
          </p:grpSpPr>
          <p:sp>
            <p:nvSpPr>
              <p:cNvPr id="87" name="Free-form: Shape 86">
                <a:extLst>
                  <a:ext uri="{FF2B5EF4-FFF2-40B4-BE49-F238E27FC236}">
                    <a16:creationId xmlns:a16="http://schemas.microsoft.com/office/drawing/2014/main" id="{5026E866-8905-4026-903B-968DBB5F2195}"/>
                  </a:ext>
                </a:extLst>
              </p:cNvPr>
              <p:cNvSpPr/>
              <p:nvPr/>
            </p:nvSpPr>
            <p:spPr>
              <a:xfrm>
                <a:off x="5221432" y="1258465"/>
                <a:ext cx="24802" cy="20383"/>
              </a:xfrm>
              <a:custGeom>
                <a:avLst/>
                <a:gdLst>
                  <a:gd name="connsiteX0" fmla="*/ 20040 w 24802"/>
                  <a:gd name="connsiteY0" fmla="*/ 20383 h 20383"/>
                  <a:gd name="connsiteX1" fmla="*/ 17659 w 24802"/>
                  <a:gd name="connsiteY1" fmla="*/ 19717 h 20383"/>
                  <a:gd name="connsiteX2" fmla="*/ 2419 w 24802"/>
                  <a:gd name="connsiteY2" fmla="*/ 10858 h 20383"/>
                  <a:gd name="connsiteX3" fmla="*/ 37 w 24802"/>
                  <a:gd name="connsiteY3" fmla="*/ 7144 h 20383"/>
                  <a:gd name="connsiteX4" fmla="*/ 228 w 24802"/>
                  <a:gd name="connsiteY4" fmla="*/ 3715 h 20383"/>
                  <a:gd name="connsiteX5" fmla="*/ 2990 w 24802"/>
                  <a:gd name="connsiteY5" fmla="*/ 381 h 20383"/>
                  <a:gd name="connsiteX6" fmla="*/ 4895 w 24802"/>
                  <a:gd name="connsiteY6" fmla="*/ 0 h 20383"/>
                  <a:gd name="connsiteX7" fmla="*/ 7276 w 24802"/>
                  <a:gd name="connsiteY7" fmla="*/ 667 h 20383"/>
                  <a:gd name="connsiteX8" fmla="*/ 22421 w 24802"/>
                  <a:gd name="connsiteY8" fmla="*/ 9430 h 20383"/>
                  <a:gd name="connsiteX9" fmla="*/ 24802 w 24802"/>
                  <a:gd name="connsiteY9" fmla="*/ 13526 h 20383"/>
                  <a:gd name="connsiteX10" fmla="*/ 24802 w 24802"/>
                  <a:gd name="connsiteY10" fmla="*/ 15621 h 20383"/>
                  <a:gd name="connsiteX11" fmla="*/ 22421 w 24802"/>
                  <a:gd name="connsiteY11" fmla="*/ 19717 h 20383"/>
                  <a:gd name="connsiteX12" fmla="*/ 20040 w 24802"/>
                  <a:gd name="connsiteY12" fmla="*/ 20383 h 2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02" h="20383">
                    <a:moveTo>
                      <a:pt x="20040" y="20383"/>
                    </a:moveTo>
                    <a:cubicBezTo>
                      <a:pt x="19183" y="20383"/>
                      <a:pt x="18421" y="20193"/>
                      <a:pt x="17659" y="19717"/>
                    </a:cubicBezTo>
                    <a:lnTo>
                      <a:pt x="2419" y="10858"/>
                    </a:lnTo>
                    <a:cubicBezTo>
                      <a:pt x="1085" y="10096"/>
                      <a:pt x="133" y="8668"/>
                      <a:pt x="37" y="7144"/>
                    </a:cubicBezTo>
                    <a:cubicBezTo>
                      <a:pt x="-58" y="5905"/>
                      <a:pt x="37" y="4763"/>
                      <a:pt x="228" y="3715"/>
                    </a:cubicBezTo>
                    <a:cubicBezTo>
                      <a:pt x="609" y="2286"/>
                      <a:pt x="1561" y="1048"/>
                      <a:pt x="2990" y="381"/>
                    </a:cubicBezTo>
                    <a:cubicBezTo>
                      <a:pt x="3562" y="95"/>
                      <a:pt x="4228" y="0"/>
                      <a:pt x="4895" y="0"/>
                    </a:cubicBezTo>
                    <a:cubicBezTo>
                      <a:pt x="5752" y="0"/>
                      <a:pt x="6514" y="191"/>
                      <a:pt x="7276" y="667"/>
                    </a:cubicBezTo>
                    <a:lnTo>
                      <a:pt x="22421" y="9430"/>
                    </a:lnTo>
                    <a:cubicBezTo>
                      <a:pt x="23850" y="10287"/>
                      <a:pt x="24802" y="11811"/>
                      <a:pt x="24802" y="13526"/>
                    </a:cubicBezTo>
                    <a:lnTo>
                      <a:pt x="24802" y="15621"/>
                    </a:lnTo>
                    <a:cubicBezTo>
                      <a:pt x="24802" y="17335"/>
                      <a:pt x="23850" y="18859"/>
                      <a:pt x="22421" y="19717"/>
                    </a:cubicBezTo>
                    <a:cubicBezTo>
                      <a:pt x="21659" y="20098"/>
                      <a:pt x="20897" y="20383"/>
                      <a:pt x="20040" y="20383"/>
                    </a:cubicBezTo>
                    <a:close/>
                  </a:path>
                </a:pathLst>
              </a:custGeom>
              <a:grpFill/>
              <a:ln w="0" cap="flat">
                <a:noFill/>
                <a:prstDash val="solid"/>
                <a:miter/>
              </a:ln>
            </p:spPr>
            <p:txBody>
              <a:bodyPr rtlCol="0" anchor="ctr"/>
              <a:lstStyle/>
              <a:p>
                <a:endParaRPr lang="en-GB"/>
              </a:p>
            </p:txBody>
          </p:sp>
          <p:sp>
            <p:nvSpPr>
              <p:cNvPr id="88" name="Free-form: Shape 87">
                <a:extLst>
                  <a:ext uri="{FF2B5EF4-FFF2-40B4-BE49-F238E27FC236}">
                    <a16:creationId xmlns:a16="http://schemas.microsoft.com/office/drawing/2014/main" id="{90F211EC-76DE-F460-49A7-63948F03EE55}"/>
                  </a:ext>
                </a:extLst>
              </p:cNvPr>
              <p:cNvSpPr/>
              <p:nvPr/>
            </p:nvSpPr>
            <p:spPr>
              <a:xfrm>
                <a:off x="5216707" y="1253607"/>
                <a:ext cx="34385" cy="29908"/>
              </a:xfrm>
              <a:custGeom>
                <a:avLst/>
                <a:gdLst>
                  <a:gd name="connsiteX0" fmla="*/ 9620 w 34385"/>
                  <a:gd name="connsiteY0" fmla="*/ 9620 h 29908"/>
                  <a:gd name="connsiteX1" fmla="*/ 24765 w 34385"/>
                  <a:gd name="connsiteY1" fmla="*/ 18383 h 29908"/>
                  <a:gd name="connsiteX2" fmla="*/ 24765 w 34385"/>
                  <a:gd name="connsiteY2" fmla="*/ 20479 h 29908"/>
                  <a:gd name="connsiteX3" fmla="*/ 9525 w 34385"/>
                  <a:gd name="connsiteY3" fmla="*/ 11620 h 29908"/>
                  <a:gd name="connsiteX4" fmla="*/ 9620 w 34385"/>
                  <a:gd name="connsiteY4" fmla="*/ 9620 h 29908"/>
                  <a:gd name="connsiteX5" fmla="*/ 9620 w 34385"/>
                  <a:gd name="connsiteY5" fmla="*/ 95 h 29908"/>
                  <a:gd name="connsiteX6" fmla="*/ 5810 w 34385"/>
                  <a:gd name="connsiteY6" fmla="*/ 857 h 29908"/>
                  <a:gd name="connsiteX7" fmla="*/ 381 w 34385"/>
                  <a:gd name="connsiteY7" fmla="*/ 7525 h 29908"/>
                  <a:gd name="connsiteX8" fmla="*/ 95 w 34385"/>
                  <a:gd name="connsiteY8" fmla="*/ 12287 h 29908"/>
                  <a:gd name="connsiteX9" fmla="*/ 4858 w 34385"/>
                  <a:gd name="connsiteY9" fmla="*/ 19812 h 29908"/>
                  <a:gd name="connsiteX10" fmla="*/ 20098 w 34385"/>
                  <a:gd name="connsiteY10" fmla="*/ 28670 h 29908"/>
                  <a:gd name="connsiteX11" fmla="*/ 24860 w 34385"/>
                  <a:gd name="connsiteY11" fmla="*/ 29908 h 29908"/>
                  <a:gd name="connsiteX12" fmla="*/ 29623 w 34385"/>
                  <a:gd name="connsiteY12" fmla="*/ 28670 h 29908"/>
                  <a:gd name="connsiteX13" fmla="*/ 34385 w 34385"/>
                  <a:gd name="connsiteY13" fmla="*/ 20383 h 29908"/>
                  <a:gd name="connsiteX14" fmla="*/ 34385 w 34385"/>
                  <a:gd name="connsiteY14" fmla="*/ 18288 h 29908"/>
                  <a:gd name="connsiteX15" fmla="*/ 29623 w 34385"/>
                  <a:gd name="connsiteY15" fmla="*/ 10001 h 29908"/>
                  <a:gd name="connsiteX16" fmla="*/ 14478 w 34385"/>
                  <a:gd name="connsiteY16" fmla="*/ 1238 h 29908"/>
                  <a:gd name="connsiteX17" fmla="*/ 9716 w 34385"/>
                  <a:gd name="connsiteY17" fmla="*/ 0 h 29908"/>
                  <a:gd name="connsiteX18" fmla="*/ 9716 w 34385"/>
                  <a:gd name="connsiteY18" fmla="*/ 0 h 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85" h="29908">
                    <a:moveTo>
                      <a:pt x="9620" y="9620"/>
                    </a:moveTo>
                    <a:lnTo>
                      <a:pt x="24765" y="18383"/>
                    </a:lnTo>
                    <a:lnTo>
                      <a:pt x="24765" y="20479"/>
                    </a:lnTo>
                    <a:lnTo>
                      <a:pt x="9525" y="11620"/>
                    </a:lnTo>
                    <a:cubicBezTo>
                      <a:pt x="9525" y="10858"/>
                      <a:pt x="9525" y="10192"/>
                      <a:pt x="9620" y="9620"/>
                    </a:cubicBezTo>
                    <a:moveTo>
                      <a:pt x="9620" y="95"/>
                    </a:moveTo>
                    <a:cubicBezTo>
                      <a:pt x="8287" y="95"/>
                      <a:pt x="7048" y="381"/>
                      <a:pt x="5810" y="857"/>
                    </a:cubicBezTo>
                    <a:cubicBezTo>
                      <a:pt x="3048" y="2095"/>
                      <a:pt x="1048" y="4572"/>
                      <a:pt x="381" y="7525"/>
                    </a:cubicBezTo>
                    <a:cubicBezTo>
                      <a:pt x="0" y="9049"/>
                      <a:pt x="-95" y="10668"/>
                      <a:pt x="95" y="12287"/>
                    </a:cubicBezTo>
                    <a:cubicBezTo>
                      <a:pt x="381" y="15430"/>
                      <a:pt x="2095" y="18193"/>
                      <a:pt x="4858" y="19812"/>
                    </a:cubicBezTo>
                    <a:lnTo>
                      <a:pt x="20098" y="28670"/>
                    </a:lnTo>
                    <a:cubicBezTo>
                      <a:pt x="21527" y="29528"/>
                      <a:pt x="23241" y="29908"/>
                      <a:pt x="24860" y="29908"/>
                    </a:cubicBezTo>
                    <a:cubicBezTo>
                      <a:pt x="26480" y="29908"/>
                      <a:pt x="28194" y="29528"/>
                      <a:pt x="29623" y="28670"/>
                    </a:cubicBezTo>
                    <a:cubicBezTo>
                      <a:pt x="32575" y="26956"/>
                      <a:pt x="34385" y="23813"/>
                      <a:pt x="34385" y="20383"/>
                    </a:cubicBezTo>
                    <a:lnTo>
                      <a:pt x="34385" y="18288"/>
                    </a:lnTo>
                    <a:cubicBezTo>
                      <a:pt x="34385" y="14859"/>
                      <a:pt x="32575" y="11716"/>
                      <a:pt x="29623" y="10001"/>
                    </a:cubicBezTo>
                    <a:lnTo>
                      <a:pt x="14478" y="1238"/>
                    </a:lnTo>
                    <a:cubicBezTo>
                      <a:pt x="13049" y="381"/>
                      <a:pt x="11335" y="0"/>
                      <a:pt x="9716" y="0"/>
                    </a:cubicBezTo>
                    <a:lnTo>
                      <a:pt x="9716" y="0"/>
                    </a:lnTo>
                    <a:close/>
                  </a:path>
                </a:pathLst>
              </a:custGeom>
              <a:grpFill/>
              <a:ln w="0" cap="flat">
                <a:noFill/>
                <a:prstDash val="solid"/>
                <a:miter/>
              </a:ln>
            </p:spPr>
            <p:txBody>
              <a:bodyPr rtlCol="0" anchor="ctr"/>
              <a:lstStyle/>
              <a:p>
                <a:endParaRPr lang="en-GB"/>
              </a:p>
            </p:txBody>
          </p:sp>
        </p:grpSp>
      </p:grpSp>
      <p:grpSp>
        <p:nvGrpSpPr>
          <p:cNvPr id="98" name="Graphic 1544">
            <a:extLst>
              <a:ext uri="{FF2B5EF4-FFF2-40B4-BE49-F238E27FC236}">
                <a16:creationId xmlns:a16="http://schemas.microsoft.com/office/drawing/2014/main" id="{74382B9D-A7EE-7C2E-4A3B-D9AFA9711D5C}"/>
              </a:ext>
            </a:extLst>
          </p:cNvPr>
          <p:cNvGrpSpPr/>
          <p:nvPr/>
        </p:nvGrpSpPr>
        <p:grpSpPr>
          <a:xfrm>
            <a:off x="5689004" y="1289554"/>
            <a:ext cx="179745" cy="229042"/>
            <a:chOff x="5166463" y="1167977"/>
            <a:chExt cx="142995" cy="182213"/>
          </a:xfrm>
          <a:solidFill>
            <a:schemeClr val="accent2"/>
          </a:solidFill>
        </p:grpSpPr>
        <p:grpSp>
          <p:nvGrpSpPr>
            <p:cNvPr id="99" name="Graphic 1544">
              <a:extLst>
                <a:ext uri="{FF2B5EF4-FFF2-40B4-BE49-F238E27FC236}">
                  <a16:creationId xmlns:a16="http://schemas.microsoft.com/office/drawing/2014/main" id="{F10B722D-1FE9-78B8-DBF3-6E194CB06EAB}"/>
                </a:ext>
              </a:extLst>
            </p:cNvPr>
            <p:cNvGrpSpPr/>
            <p:nvPr/>
          </p:nvGrpSpPr>
          <p:grpSpPr>
            <a:xfrm>
              <a:off x="5245972" y="1273038"/>
              <a:ext cx="55888" cy="77152"/>
              <a:chOff x="5245972" y="1273038"/>
              <a:chExt cx="55888" cy="77152"/>
            </a:xfrm>
            <a:grpFill/>
          </p:grpSpPr>
          <p:sp>
            <p:nvSpPr>
              <p:cNvPr id="128" name="Free-form: Shape 127">
                <a:extLst>
                  <a:ext uri="{FF2B5EF4-FFF2-40B4-BE49-F238E27FC236}">
                    <a16:creationId xmlns:a16="http://schemas.microsoft.com/office/drawing/2014/main" id="{C59A3D13-802C-8766-789E-A17729BA048E}"/>
                  </a:ext>
                </a:extLst>
              </p:cNvPr>
              <p:cNvSpPr/>
              <p:nvPr/>
            </p:nvSpPr>
            <p:spPr>
              <a:xfrm>
                <a:off x="5250776" y="1277800"/>
                <a:ext cx="46322" cy="67627"/>
              </a:xfrm>
              <a:custGeom>
                <a:avLst/>
                <a:gdLst>
                  <a:gd name="connsiteX0" fmla="*/ 41655 w 46322"/>
                  <a:gd name="connsiteY0" fmla="*/ 67628 h 67627"/>
                  <a:gd name="connsiteX1" fmla="*/ 37655 w 46322"/>
                  <a:gd name="connsiteY1" fmla="*/ 65532 h 67627"/>
                  <a:gd name="connsiteX2" fmla="*/ 793 w 46322"/>
                  <a:gd name="connsiteY2" fmla="*/ 10382 h 67627"/>
                  <a:gd name="connsiteX3" fmla="*/ 126 w 46322"/>
                  <a:gd name="connsiteY3" fmla="*/ 6477 h 67627"/>
                  <a:gd name="connsiteX4" fmla="*/ 2603 w 46322"/>
                  <a:gd name="connsiteY4" fmla="*/ 3429 h 67627"/>
                  <a:gd name="connsiteX5" fmla="*/ 8603 w 46322"/>
                  <a:gd name="connsiteY5" fmla="*/ 476 h 67627"/>
                  <a:gd name="connsiteX6" fmla="*/ 10699 w 46322"/>
                  <a:gd name="connsiteY6" fmla="*/ 0 h 67627"/>
                  <a:gd name="connsiteX7" fmla="*/ 14890 w 46322"/>
                  <a:gd name="connsiteY7" fmla="*/ 2477 h 67627"/>
                  <a:gd name="connsiteX8" fmla="*/ 45751 w 46322"/>
                  <a:gd name="connsiteY8" fmla="*/ 58674 h 67627"/>
                  <a:gd name="connsiteX9" fmla="*/ 46322 w 46322"/>
                  <a:gd name="connsiteY9" fmla="*/ 60960 h 67627"/>
                  <a:gd name="connsiteX10" fmla="*/ 46322 w 46322"/>
                  <a:gd name="connsiteY10" fmla="*/ 62865 h 67627"/>
                  <a:gd name="connsiteX11" fmla="*/ 42989 w 46322"/>
                  <a:gd name="connsiteY11" fmla="*/ 67437 h 67627"/>
                  <a:gd name="connsiteX12" fmla="*/ 41560 w 46322"/>
                  <a:gd name="connsiteY12" fmla="*/ 67628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22" h="67627">
                    <a:moveTo>
                      <a:pt x="41655" y="67628"/>
                    </a:moveTo>
                    <a:cubicBezTo>
                      <a:pt x="40131" y="67628"/>
                      <a:pt x="38607" y="66866"/>
                      <a:pt x="37655" y="65532"/>
                    </a:cubicBezTo>
                    <a:lnTo>
                      <a:pt x="793" y="10382"/>
                    </a:lnTo>
                    <a:cubicBezTo>
                      <a:pt x="31" y="9239"/>
                      <a:pt x="-160" y="7811"/>
                      <a:pt x="126" y="6477"/>
                    </a:cubicBezTo>
                    <a:cubicBezTo>
                      <a:pt x="507" y="5144"/>
                      <a:pt x="1364" y="4001"/>
                      <a:pt x="2603" y="3429"/>
                    </a:cubicBezTo>
                    <a:lnTo>
                      <a:pt x="8603" y="476"/>
                    </a:lnTo>
                    <a:cubicBezTo>
                      <a:pt x="9270" y="191"/>
                      <a:pt x="10032" y="0"/>
                      <a:pt x="10699" y="0"/>
                    </a:cubicBezTo>
                    <a:cubicBezTo>
                      <a:pt x="12413" y="0"/>
                      <a:pt x="14033" y="857"/>
                      <a:pt x="14890" y="2477"/>
                    </a:cubicBezTo>
                    <a:lnTo>
                      <a:pt x="45751" y="58674"/>
                    </a:lnTo>
                    <a:cubicBezTo>
                      <a:pt x="46132" y="59341"/>
                      <a:pt x="46322" y="60198"/>
                      <a:pt x="46322" y="60960"/>
                    </a:cubicBezTo>
                    <a:lnTo>
                      <a:pt x="46322" y="62865"/>
                    </a:lnTo>
                    <a:cubicBezTo>
                      <a:pt x="46322" y="64961"/>
                      <a:pt x="44989" y="66770"/>
                      <a:pt x="42989" y="67437"/>
                    </a:cubicBezTo>
                    <a:cubicBezTo>
                      <a:pt x="42512" y="67532"/>
                      <a:pt x="42036" y="67628"/>
                      <a:pt x="41560" y="67628"/>
                    </a:cubicBezTo>
                    <a:close/>
                  </a:path>
                </a:pathLst>
              </a:custGeom>
              <a:grpFill/>
              <a:ln w="0" cap="flat">
                <a:noFill/>
                <a:prstDash val="solid"/>
                <a:miter/>
              </a:ln>
            </p:spPr>
            <p:txBody>
              <a:bodyPr rtlCol="0" anchor="ctr"/>
              <a:lstStyle/>
              <a:p>
                <a:endParaRPr lang="en-GB"/>
              </a:p>
            </p:txBody>
          </p:sp>
          <p:sp>
            <p:nvSpPr>
              <p:cNvPr id="129" name="Free-form: Shape 128">
                <a:extLst>
                  <a:ext uri="{FF2B5EF4-FFF2-40B4-BE49-F238E27FC236}">
                    <a16:creationId xmlns:a16="http://schemas.microsoft.com/office/drawing/2014/main" id="{68C91FDC-44E3-3F66-A463-E4C086F621FC}"/>
                  </a:ext>
                </a:extLst>
              </p:cNvPr>
              <p:cNvSpPr/>
              <p:nvPr/>
            </p:nvSpPr>
            <p:spPr>
              <a:xfrm>
                <a:off x="5245972" y="1273038"/>
                <a:ext cx="55888" cy="77152"/>
              </a:xfrm>
              <a:custGeom>
                <a:avLst/>
                <a:gdLst>
                  <a:gd name="connsiteX0" fmla="*/ 15597 w 55888"/>
                  <a:gd name="connsiteY0" fmla="*/ 9525 h 77152"/>
                  <a:gd name="connsiteX1" fmla="*/ 46458 w 55888"/>
                  <a:gd name="connsiteY1" fmla="*/ 65723 h 77152"/>
                  <a:gd name="connsiteX2" fmla="*/ 46458 w 55888"/>
                  <a:gd name="connsiteY2" fmla="*/ 67628 h 77152"/>
                  <a:gd name="connsiteX3" fmla="*/ 9597 w 55888"/>
                  <a:gd name="connsiteY3" fmla="*/ 12478 h 77152"/>
                  <a:gd name="connsiteX4" fmla="*/ 15597 w 55888"/>
                  <a:gd name="connsiteY4" fmla="*/ 9525 h 77152"/>
                  <a:gd name="connsiteX5" fmla="*/ 15597 w 55888"/>
                  <a:gd name="connsiteY5" fmla="*/ 0 h 77152"/>
                  <a:gd name="connsiteX6" fmla="*/ 11406 w 55888"/>
                  <a:gd name="connsiteY6" fmla="*/ 953 h 77152"/>
                  <a:gd name="connsiteX7" fmla="*/ 5406 w 55888"/>
                  <a:gd name="connsiteY7" fmla="*/ 3905 h 77152"/>
                  <a:gd name="connsiteX8" fmla="*/ 357 w 55888"/>
                  <a:gd name="connsiteY8" fmla="*/ 10001 h 77152"/>
                  <a:gd name="connsiteX9" fmla="*/ 1596 w 55888"/>
                  <a:gd name="connsiteY9" fmla="*/ 17812 h 77152"/>
                  <a:gd name="connsiteX10" fmla="*/ 38457 w 55888"/>
                  <a:gd name="connsiteY10" fmla="*/ 72962 h 77152"/>
                  <a:gd name="connsiteX11" fmla="*/ 46363 w 55888"/>
                  <a:gd name="connsiteY11" fmla="*/ 77153 h 77152"/>
                  <a:gd name="connsiteX12" fmla="*/ 49125 w 55888"/>
                  <a:gd name="connsiteY12" fmla="*/ 76771 h 77152"/>
                  <a:gd name="connsiteX13" fmla="*/ 55888 w 55888"/>
                  <a:gd name="connsiteY13" fmla="*/ 67628 h 77152"/>
                  <a:gd name="connsiteX14" fmla="*/ 55888 w 55888"/>
                  <a:gd name="connsiteY14" fmla="*/ 65723 h 77152"/>
                  <a:gd name="connsiteX15" fmla="*/ 54745 w 55888"/>
                  <a:gd name="connsiteY15" fmla="*/ 61151 h 77152"/>
                  <a:gd name="connsiteX16" fmla="*/ 23884 w 55888"/>
                  <a:gd name="connsiteY16" fmla="*/ 4953 h 77152"/>
                  <a:gd name="connsiteX17" fmla="*/ 15502 w 55888"/>
                  <a:gd name="connsiteY17" fmla="*/ 0 h 77152"/>
                  <a:gd name="connsiteX18" fmla="*/ 15502 w 55888"/>
                  <a:gd name="connsiteY18" fmla="*/ 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8" h="77152">
                    <a:moveTo>
                      <a:pt x="15597" y="9525"/>
                    </a:moveTo>
                    <a:lnTo>
                      <a:pt x="46458" y="65723"/>
                    </a:lnTo>
                    <a:lnTo>
                      <a:pt x="46458" y="67628"/>
                    </a:lnTo>
                    <a:lnTo>
                      <a:pt x="9597" y="12478"/>
                    </a:lnTo>
                    <a:lnTo>
                      <a:pt x="15597" y="9525"/>
                    </a:lnTo>
                    <a:moveTo>
                      <a:pt x="15597" y="0"/>
                    </a:moveTo>
                    <a:cubicBezTo>
                      <a:pt x="14169" y="0"/>
                      <a:pt x="12740" y="286"/>
                      <a:pt x="11406" y="953"/>
                    </a:cubicBezTo>
                    <a:lnTo>
                      <a:pt x="5406" y="3905"/>
                    </a:lnTo>
                    <a:cubicBezTo>
                      <a:pt x="2929" y="5144"/>
                      <a:pt x="1119" y="7334"/>
                      <a:pt x="357" y="10001"/>
                    </a:cubicBezTo>
                    <a:cubicBezTo>
                      <a:pt x="-405" y="12668"/>
                      <a:pt x="72" y="15526"/>
                      <a:pt x="1596" y="17812"/>
                    </a:cubicBezTo>
                    <a:lnTo>
                      <a:pt x="38457" y="72962"/>
                    </a:lnTo>
                    <a:cubicBezTo>
                      <a:pt x="40267" y="75629"/>
                      <a:pt x="43220" y="77153"/>
                      <a:pt x="46363" y="77153"/>
                    </a:cubicBezTo>
                    <a:cubicBezTo>
                      <a:pt x="47316" y="77153"/>
                      <a:pt x="48173" y="77057"/>
                      <a:pt x="49125" y="76771"/>
                    </a:cubicBezTo>
                    <a:cubicBezTo>
                      <a:pt x="53126" y="75533"/>
                      <a:pt x="55888" y="71819"/>
                      <a:pt x="55888" y="67628"/>
                    </a:cubicBezTo>
                    <a:lnTo>
                      <a:pt x="55888" y="65723"/>
                    </a:lnTo>
                    <a:cubicBezTo>
                      <a:pt x="55888" y="64103"/>
                      <a:pt x="55507" y="62579"/>
                      <a:pt x="54745" y="61151"/>
                    </a:cubicBezTo>
                    <a:lnTo>
                      <a:pt x="23884" y="4953"/>
                    </a:lnTo>
                    <a:cubicBezTo>
                      <a:pt x="22170" y="1810"/>
                      <a:pt x="18931" y="0"/>
                      <a:pt x="15502" y="0"/>
                    </a:cubicBezTo>
                    <a:lnTo>
                      <a:pt x="15502" y="0"/>
                    </a:lnTo>
                    <a:close/>
                  </a:path>
                </a:pathLst>
              </a:custGeom>
              <a:grpFill/>
              <a:ln w="0" cap="flat">
                <a:noFill/>
                <a:prstDash val="solid"/>
                <a:miter/>
              </a:ln>
            </p:spPr>
            <p:txBody>
              <a:bodyPr rtlCol="0" anchor="ctr"/>
              <a:lstStyle/>
              <a:p>
                <a:endParaRPr lang="en-GB"/>
              </a:p>
            </p:txBody>
          </p:sp>
        </p:grpSp>
        <p:grpSp>
          <p:nvGrpSpPr>
            <p:cNvPr id="100" name="Graphic 1544">
              <a:extLst>
                <a:ext uri="{FF2B5EF4-FFF2-40B4-BE49-F238E27FC236}">
                  <a16:creationId xmlns:a16="http://schemas.microsoft.com/office/drawing/2014/main" id="{6E1600E5-C37D-580E-31B3-471C8DE349A4}"/>
                </a:ext>
              </a:extLst>
            </p:cNvPr>
            <p:cNvGrpSpPr/>
            <p:nvPr/>
          </p:nvGrpSpPr>
          <p:grpSpPr>
            <a:xfrm>
              <a:off x="5237567" y="1260751"/>
              <a:ext cx="35909" cy="37147"/>
              <a:chOff x="5237567" y="1260751"/>
              <a:chExt cx="35909" cy="37147"/>
            </a:xfrm>
            <a:grpFill/>
          </p:grpSpPr>
          <p:grpSp>
            <p:nvGrpSpPr>
              <p:cNvPr id="113" name="Graphic 1544">
                <a:extLst>
                  <a:ext uri="{FF2B5EF4-FFF2-40B4-BE49-F238E27FC236}">
                    <a16:creationId xmlns:a16="http://schemas.microsoft.com/office/drawing/2014/main" id="{6330C2E1-F79E-0FA2-A515-F72402C3A7B5}"/>
                  </a:ext>
                </a:extLst>
              </p:cNvPr>
              <p:cNvGrpSpPr/>
              <p:nvPr/>
            </p:nvGrpSpPr>
            <p:grpSpPr>
              <a:xfrm>
                <a:off x="5237567" y="1260751"/>
                <a:ext cx="30860" cy="34290"/>
                <a:chOff x="5237567" y="1260751"/>
                <a:chExt cx="30860" cy="34290"/>
              </a:xfrm>
              <a:grpFill/>
            </p:grpSpPr>
            <p:sp>
              <p:nvSpPr>
                <p:cNvPr id="126" name="Free-form: Shape 125">
                  <a:extLst>
                    <a:ext uri="{FF2B5EF4-FFF2-40B4-BE49-F238E27FC236}">
                      <a16:creationId xmlns:a16="http://schemas.microsoft.com/office/drawing/2014/main" id="{29033AF6-D2AB-F523-2CA4-B95EB9E6B07E}"/>
                    </a:ext>
                  </a:extLst>
                </p:cNvPr>
                <p:cNvSpPr/>
                <p:nvPr/>
              </p:nvSpPr>
              <p:spPr>
                <a:xfrm>
                  <a:off x="5242425" y="1265513"/>
                  <a:ext cx="21335" cy="24765"/>
                </a:xfrm>
                <a:custGeom>
                  <a:avLst/>
                  <a:gdLst>
                    <a:gd name="connsiteX0" fmla="*/ 8001 w 21335"/>
                    <a:gd name="connsiteY0" fmla="*/ 24765 h 24765"/>
                    <a:gd name="connsiteX1" fmla="*/ 0 w 21335"/>
                    <a:gd name="connsiteY1" fmla="*/ 15811 h 24765"/>
                    <a:gd name="connsiteX2" fmla="*/ 8287 w 21335"/>
                    <a:gd name="connsiteY2" fmla="*/ 1429 h 24765"/>
                    <a:gd name="connsiteX3" fmla="*/ 13335 w 21335"/>
                    <a:gd name="connsiteY3" fmla="*/ 0 h 24765"/>
                    <a:gd name="connsiteX4" fmla="*/ 21336 w 21335"/>
                    <a:gd name="connsiteY4" fmla="*/ 8954 h 24765"/>
                    <a:gd name="connsiteX5" fmla="*/ 13049 w 21335"/>
                    <a:gd name="connsiteY5" fmla="*/ 23336 h 24765"/>
                    <a:gd name="connsiteX6" fmla="*/ 8001 w 21335"/>
                    <a:gd name="connsiteY6" fmla="*/ 24765 h 24765"/>
                    <a:gd name="connsiteX7" fmla="*/ 8001 w 21335"/>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5">
                      <a:moveTo>
                        <a:pt x="8001" y="24765"/>
                      </a:moveTo>
                      <a:cubicBezTo>
                        <a:pt x="4001" y="24765"/>
                        <a:pt x="0" y="21717"/>
                        <a:pt x="0" y="15811"/>
                      </a:cubicBezTo>
                      <a:cubicBezTo>
                        <a:pt x="0" y="10382"/>
                        <a:pt x="3619" y="4191"/>
                        <a:pt x="8287" y="1429"/>
                      </a:cubicBezTo>
                      <a:cubicBezTo>
                        <a:pt x="9906" y="476"/>
                        <a:pt x="11620" y="0"/>
                        <a:pt x="13335" y="0"/>
                      </a:cubicBezTo>
                      <a:cubicBezTo>
                        <a:pt x="17335" y="0"/>
                        <a:pt x="21336" y="3048"/>
                        <a:pt x="21336" y="8954"/>
                      </a:cubicBezTo>
                      <a:cubicBezTo>
                        <a:pt x="21336" y="14383"/>
                        <a:pt x="17812" y="20574"/>
                        <a:pt x="13049" y="23336"/>
                      </a:cubicBezTo>
                      <a:cubicBezTo>
                        <a:pt x="11430" y="24289"/>
                        <a:pt x="9715" y="24765"/>
                        <a:pt x="8001" y="24765"/>
                      </a:cubicBezTo>
                      <a:lnTo>
                        <a:pt x="8001" y="24765"/>
                      </a:lnTo>
                      <a:close/>
                    </a:path>
                  </a:pathLst>
                </a:custGeom>
                <a:grpFill/>
                <a:ln w="0" cap="flat">
                  <a:noFill/>
                  <a:prstDash val="solid"/>
                  <a:miter/>
                </a:ln>
              </p:spPr>
              <p:txBody>
                <a:bodyPr rtlCol="0" anchor="ctr"/>
                <a:lstStyle/>
                <a:p>
                  <a:endParaRPr lang="en-GB"/>
                </a:p>
              </p:txBody>
            </p:sp>
            <p:sp>
              <p:nvSpPr>
                <p:cNvPr id="127" name="Free-form: Shape 126">
                  <a:extLst>
                    <a:ext uri="{FF2B5EF4-FFF2-40B4-BE49-F238E27FC236}">
                      <a16:creationId xmlns:a16="http://schemas.microsoft.com/office/drawing/2014/main" id="{7CE3FB50-39AC-506C-77B9-18BE2D26C875}"/>
                    </a:ext>
                  </a:extLst>
                </p:cNvPr>
                <p:cNvSpPr/>
                <p:nvPr/>
              </p:nvSpPr>
              <p:spPr>
                <a:xfrm>
                  <a:off x="5237567" y="1260751"/>
                  <a:ext cx="30860" cy="34290"/>
                </a:xfrm>
                <a:custGeom>
                  <a:avLst/>
                  <a:gdLst>
                    <a:gd name="connsiteX0" fmla="*/ 18097 w 30860"/>
                    <a:gd name="connsiteY0" fmla="*/ 9525 h 34290"/>
                    <a:gd name="connsiteX1" fmla="*/ 21336 w 30860"/>
                    <a:gd name="connsiteY1" fmla="*/ 13716 h 34290"/>
                    <a:gd name="connsiteX2" fmla="*/ 15430 w 30860"/>
                    <a:gd name="connsiteY2" fmla="*/ 23908 h 34290"/>
                    <a:gd name="connsiteX3" fmla="*/ 12764 w 30860"/>
                    <a:gd name="connsiteY3" fmla="*/ 24670 h 34290"/>
                    <a:gd name="connsiteX4" fmla="*/ 9525 w 30860"/>
                    <a:gd name="connsiteY4" fmla="*/ 20479 h 34290"/>
                    <a:gd name="connsiteX5" fmla="*/ 15430 w 30860"/>
                    <a:gd name="connsiteY5" fmla="*/ 10287 h 34290"/>
                    <a:gd name="connsiteX6" fmla="*/ 18097 w 30860"/>
                    <a:gd name="connsiteY6" fmla="*/ 9525 h 34290"/>
                    <a:gd name="connsiteX7" fmla="*/ 18097 w 30860"/>
                    <a:gd name="connsiteY7" fmla="*/ 0 h 34290"/>
                    <a:gd name="connsiteX8" fmla="*/ 10668 w 30860"/>
                    <a:gd name="connsiteY8" fmla="*/ 2095 h 34290"/>
                    <a:gd name="connsiteX9" fmla="*/ 0 w 30860"/>
                    <a:gd name="connsiteY9" fmla="*/ 20574 h 34290"/>
                    <a:gd name="connsiteX10" fmla="*/ 12764 w 30860"/>
                    <a:gd name="connsiteY10" fmla="*/ 34290 h 34290"/>
                    <a:gd name="connsiteX11" fmla="*/ 20193 w 30860"/>
                    <a:gd name="connsiteY11" fmla="*/ 32194 h 34290"/>
                    <a:gd name="connsiteX12" fmla="*/ 30861 w 30860"/>
                    <a:gd name="connsiteY12" fmla="*/ 13716 h 34290"/>
                    <a:gd name="connsiteX13" fmla="*/ 18097 w 30860"/>
                    <a:gd name="connsiteY13" fmla="*/ 0 h 34290"/>
                    <a:gd name="connsiteX14" fmla="*/ 18097 w 30860"/>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90">
                      <a:moveTo>
                        <a:pt x="18097" y="9525"/>
                      </a:moveTo>
                      <a:cubicBezTo>
                        <a:pt x="20002" y="9525"/>
                        <a:pt x="21336" y="11049"/>
                        <a:pt x="21336" y="13716"/>
                      </a:cubicBezTo>
                      <a:cubicBezTo>
                        <a:pt x="21336" y="17526"/>
                        <a:pt x="18669" y="22098"/>
                        <a:pt x="15430" y="23908"/>
                      </a:cubicBezTo>
                      <a:cubicBezTo>
                        <a:pt x="14478" y="24479"/>
                        <a:pt x="13621" y="24670"/>
                        <a:pt x="12764" y="24670"/>
                      </a:cubicBezTo>
                      <a:cubicBezTo>
                        <a:pt x="10858" y="24670"/>
                        <a:pt x="9525" y="23146"/>
                        <a:pt x="9525" y="20479"/>
                      </a:cubicBezTo>
                      <a:cubicBezTo>
                        <a:pt x="9525" y="16669"/>
                        <a:pt x="12192" y="12097"/>
                        <a:pt x="15430" y="10287"/>
                      </a:cubicBezTo>
                      <a:cubicBezTo>
                        <a:pt x="16383" y="9716"/>
                        <a:pt x="17240" y="9525"/>
                        <a:pt x="18097" y="9525"/>
                      </a:cubicBezTo>
                      <a:moveTo>
                        <a:pt x="18097" y="0"/>
                      </a:moveTo>
                      <a:cubicBezTo>
                        <a:pt x="15621" y="0"/>
                        <a:pt x="13049" y="667"/>
                        <a:pt x="10668" y="2095"/>
                      </a:cubicBezTo>
                      <a:cubicBezTo>
                        <a:pt x="4477" y="5620"/>
                        <a:pt x="0" y="13430"/>
                        <a:pt x="0" y="20574"/>
                      </a:cubicBezTo>
                      <a:cubicBezTo>
                        <a:pt x="0" y="28384"/>
                        <a:pt x="5524" y="34290"/>
                        <a:pt x="12764" y="34290"/>
                      </a:cubicBezTo>
                      <a:cubicBezTo>
                        <a:pt x="15240" y="34290"/>
                        <a:pt x="17812" y="33623"/>
                        <a:pt x="20193" y="32194"/>
                      </a:cubicBezTo>
                      <a:cubicBezTo>
                        <a:pt x="26384" y="28670"/>
                        <a:pt x="30861" y="20860"/>
                        <a:pt x="30861" y="13716"/>
                      </a:cubicBezTo>
                      <a:cubicBezTo>
                        <a:pt x="30861" y="5905"/>
                        <a:pt x="25336" y="0"/>
                        <a:pt x="18097" y="0"/>
                      </a:cubicBezTo>
                      <a:lnTo>
                        <a:pt x="18097" y="0"/>
                      </a:lnTo>
                      <a:close/>
                    </a:path>
                  </a:pathLst>
                </a:custGeom>
                <a:grpFill/>
                <a:ln w="0" cap="flat">
                  <a:noFill/>
                  <a:prstDash val="solid"/>
                  <a:miter/>
                </a:ln>
              </p:spPr>
              <p:txBody>
                <a:bodyPr rtlCol="0" anchor="ctr"/>
                <a:lstStyle/>
                <a:p>
                  <a:endParaRPr lang="en-GB"/>
                </a:p>
              </p:txBody>
            </p:sp>
          </p:grpSp>
          <p:grpSp>
            <p:nvGrpSpPr>
              <p:cNvPr id="114" name="Graphic 1544">
                <a:extLst>
                  <a:ext uri="{FF2B5EF4-FFF2-40B4-BE49-F238E27FC236}">
                    <a16:creationId xmlns:a16="http://schemas.microsoft.com/office/drawing/2014/main" id="{D5B34988-0CDE-AC3F-7E75-2A899EBCAED9}"/>
                  </a:ext>
                </a:extLst>
              </p:cNvPr>
              <p:cNvGrpSpPr/>
              <p:nvPr/>
            </p:nvGrpSpPr>
            <p:grpSpPr>
              <a:xfrm>
                <a:off x="5239242" y="1261131"/>
                <a:ext cx="32558" cy="36480"/>
                <a:chOff x="5239242" y="1261131"/>
                <a:chExt cx="32558" cy="36480"/>
              </a:xfrm>
              <a:grpFill/>
            </p:grpSpPr>
            <p:sp>
              <p:nvSpPr>
                <p:cNvPr id="124" name="Free-form: Shape 123">
                  <a:extLst>
                    <a:ext uri="{FF2B5EF4-FFF2-40B4-BE49-F238E27FC236}">
                      <a16:creationId xmlns:a16="http://schemas.microsoft.com/office/drawing/2014/main" id="{7FE3A906-D56E-0B3B-991B-180738441657}"/>
                    </a:ext>
                  </a:extLst>
                </p:cNvPr>
                <p:cNvSpPr/>
                <p:nvPr/>
              </p:nvSpPr>
              <p:spPr>
                <a:xfrm>
                  <a:off x="5244082" y="1265799"/>
                  <a:ext cx="22878" cy="26955"/>
                </a:xfrm>
                <a:custGeom>
                  <a:avLst/>
                  <a:gdLst>
                    <a:gd name="connsiteX0" fmla="*/ 9772 w 22878"/>
                    <a:gd name="connsiteY0" fmla="*/ 26956 h 26955"/>
                    <a:gd name="connsiteX1" fmla="*/ 7391 w 22878"/>
                    <a:gd name="connsiteY1" fmla="*/ 26289 h 26955"/>
                    <a:gd name="connsiteX2" fmla="*/ 2343 w 22878"/>
                    <a:gd name="connsiteY2" fmla="*/ 23336 h 26955"/>
                    <a:gd name="connsiteX3" fmla="*/ 152 w 22878"/>
                    <a:gd name="connsiteY3" fmla="*/ 20479 h 26955"/>
                    <a:gd name="connsiteX4" fmla="*/ 628 w 22878"/>
                    <a:gd name="connsiteY4" fmla="*/ 16859 h 26955"/>
                    <a:gd name="connsiteX5" fmla="*/ 9010 w 22878"/>
                    <a:gd name="connsiteY5" fmla="*/ 2381 h 26955"/>
                    <a:gd name="connsiteX6" fmla="*/ 13106 w 22878"/>
                    <a:gd name="connsiteY6" fmla="*/ 0 h 26955"/>
                    <a:gd name="connsiteX7" fmla="*/ 15487 w 22878"/>
                    <a:gd name="connsiteY7" fmla="*/ 667 h 26955"/>
                    <a:gd name="connsiteX8" fmla="*/ 20535 w 22878"/>
                    <a:gd name="connsiteY8" fmla="*/ 3619 h 26955"/>
                    <a:gd name="connsiteX9" fmla="*/ 22726 w 22878"/>
                    <a:gd name="connsiteY9" fmla="*/ 6477 h 26955"/>
                    <a:gd name="connsiteX10" fmla="*/ 22250 w 22878"/>
                    <a:gd name="connsiteY10" fmla="*/ 10096 h 26955"/>
                    <a:gd name="connsiteX11" fmla="*/ 13868 w 22878"/>
                    <a:gd name="connsiteY11" fmla="*/ 24575 h 26955"/>
                    <a:gd name="connsiteX12" fmla="*/ 9772 w 22878"/>
                    <a:gd name="connsiteY12" fmla="*/ 26956 h 2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78" h="26955">
                      <a:moveTo>
                        <a:pt x="9772" y="26956"/>
                      </a:moveTo>
                      <a:cubicBezTo>
                        <a:pt x="9010" y="26956"/>
                        <a:pt x="8153" y="26765"/>
                        <a:pt x="7391" y="26289"/>
                      </a:cubicBezTo>
                      <a:lnTo>
                        <a:pt x="2343" y="23336"/>
                      </a:lnTo>
                      <a:cubicBezTo>
                        <a:pt x="1200" y="22669"/>
                        <a:pt x="438" y="21622"/>
                        <a:pt x="152" y="20479"/>
                      </a:cubicBezTo>
                      <a:cubicBezTo>
                        <a:pt x="-134" y="19240"/>
                        <a:pt x="-39" y="18002"/>
                        <a:pt x="628" y="16859"/>
                      </a:cubicBezTo>
                      <a:lnTo>
                        <a:pt x="9010" y="2381"/>
                      </a:lnTo>
                      <a:cubicBezTo>
                        <a:pt x="9867" y="857"/>
                        <a:pt x="11487" y="0"/>
                        <a:pt x="13106" y="0"/>
                      </a:cubicBezTo>
                      <a:cubicBezTo>
                        <a:pt x="13868" y="0"/>
                        <a:pt x="14725" y="190"/>
                        <a:pt x="15487" y="667"/>
                      </a:cubicBezTo>
                      <a:lnTo>
                        <a:pt x="20535" y="3619"/>
                      </a:lnTo>
                      <a:cubicBezTo>
                        <a:pt x="21678" y="4286"/>
                        <a:pt x="22440" y="5334"/>
                        <a:pt x="22726" y="6477"/>
                      </a:cubicBezTo>
                      <a:cubicBezTo>
                        <a:pt x="23012" y="7715"/>
                        <a:pt x="22917" y="8953"/>
                        <a:pt x="22250" y="10096"/>
                      </a:cubicBezTo>
                      <a:lnTo>
                        <a:pt x="13868" y="24575"/>
                      </a:lnTo>
                      <a:cubicBezTo>
                        <a:pt x="13011" y="26098"/>
                        <a:pt x="11391" y="26956"/>
                        <a:pt x="9772" y="26956"/>
                      </a:cubicBezTo>
                      <a:close/>
                    </a:path>
                  </a:pathLst>
                </a:custGeom>
                <a:grpFill/>
                <a:ln w="0" cap="flat">
                  <a:noFill/>
                  <a:prstDash val="solid"/>
                  <a:miter/>
                </a:ln>
              </p:spPr>
              <p:txBody>
                <a:bodyPr rtlCol="0" anchor="ctr"/>
                <a:lstStyle/>
                <a:p>
                  <a:endParaRPr lang="en-GB"/>
                </a:p>
              </p:txBody>
            </p:sp>
            <p:sp>
              <p:nvSpPr>
                <p:cNvPr id="125" name="Free-form: Shape 124">
                  <a:extLst>
                    <a:ext uri="{FF2B5EF4-FFF2-40B4-BE49-F238E27FC236}">
                      <a16:creationId xmlns:a16="http://schemas.microsoft.com/office/drawing/2014/main" id="{1EBAE6B7-C97B-B966-F82F-539EA780BBFF}"/>
                    </a:ext>
                  </a:extLst>
                </p:cNvPr>
                <p:cNvSpPr/>
                <p:nvPr/>
              </p:nvSpPr>
              <p:spPr>
                <a:xfrm>
                  <a:off x="5239242" y="1261131"/>
                  <a:ext cx="32558" cy="36480"/>
                </a:xfrm>
                <a:custGeom>
                  <a:avLst/>
                  <a:gdLst>
                    <a:gd name="connsiteX0" fmla="*/ 17946 w 32558"/>
                    <a:gd name="connsiteY0" fmla="*/ 9525 h 36480"/>
                    <a:gd name="connsiteX1" fmla="*/ 22994 w 32558"/>
                    <a:gd name="connsiteY1" fmla="*/ 12478 h 36480"/>
                    <a:gd name="connsiteX2" fmla="*/ 14612 w 32558"/>
                    <a:gd name="connsiteY2" fmla="*/ 26956 h 36480"/>
                    <a:gd name="connsiteX3" fmla="*/ 9564 w 32558"/>
                    <a:gd name="connsiteY3" fmla="*/ 24003 h 36480"/>
                    <a:gd name="connsiteX4" fmla="*/ 17946 w 32558"/>
                    <a:gd name="connsiteY4" fmla="*/ 9525 h 36480"/>
                    <a:gd name="connsiteX5" fmla="*/ 17946 w 32558"/>
                    <a:gd name="connsiteY5" fmla="*/ 0 h 36480"/>
                    <a:gd name="connsiteX6" fmla="*/ 15469 w 32558"/>
                    <a:gd name="connsiteY6" fmla="*/ 286 h 36480"/>
                    <a:gd name="connsiteX7" fmla="*/ 9659 w 32558"/>
                    <a:gd name="connsiteY7" fmla="*/ 4763 h 36480"/>
                    <a:gd name="connsiteX8" fmla="*/ 1277 w 32558"/>
                    <a:gd name="connsiteY8" fmla="*/ 19241 h 36480"/>
                    <a:gd name="connsiteX9" fmla="*/ 325 w 32558"/>
                    <a:gd name="connsiteY9" fmla="*/ 26480 h 36480"/>
                    <a:gd name="connsiteX10" fmla="*/ 4801 w 32558"/>
                    <a:gd name="connsiteY10" fmla="*/ 32290 h 36480"/>
                    <a:gd name="connsiteX11" fmla="*/ 9850 w 32558"/>
                    <a:gd name="connsiteY11" fmla="*/ 35243 h 36480"/>
                    <a:gd name="connsiteX12" fmla="*/ 14612 w 32558"/>
                    <a:gd name="connsiteY12" fmla="*/ 36481 h 36480"/>
                    <a:gd name="connsiteX13" fmla="*/ 22899 w 32558"/>
                    <a:gd name="connsiteY13" fmla="*/ 31718 h 36480"/>
                    <a:gd name="connsiteX14" fmla="*/ 31281 w 32558"/>
                    <a:gd name="connsiteY14" fmla="*/ 17240 h 36480"/>
                    <a:gd name="connsiteX15" fmla="*/ 32233 w 32558"/>
                    <a:gd name="connsiteY15" fmla="*/ 10001 h 36480"/>
                    <a:gd name="connsiteX16" fmla="*/ 27757 w 32558"/>
                    <a:gd name="connsiteY16" fmla="*/ 4191 h 36480"/>
                    <a:gd name="connsiteX17" fmla="*/ 22708 w 32558"/>
                    <a:gd name="connsiteY17" fmla="*/ 1238 h 36480"/>
                    <a:gd name="connsiteX18" fmla="*/ 17946 w 32558"/>
                    <a:gd name="connsiteY18" fmla="*/ 0 h 36480"/>
                    <a:gd name="connsiteX19" fmla="*/ 17946 w 32558"/>
                    <a:gd name="connsiteY19" fmla="*/ 0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558" h="36480">
                      <a:moveTo>
                        <a:pt x="17946" y="9525"/>
                      </a:moveTo>
                      <a:lnTo>
                        <a:pt x="22994" y="12478"/>
                      </a:lnTo>
                      <a:lnTo>
                        <a:pt x="14612" y="26956"/>
                      </a:lnTo>
                      <a:lnTo>
                        <a:pt x="9564" y="24003"/>
                      </a:lnTo>
                      <a:lnTo>
                        <a:pt x="17946" y="9525"/>
                      </a:lnTo>
                      <a:moveTo>
                        <a:pt x="17946" y="0"/>
                      </a:moveTo>
                      <a:cubicBezTo>
                        <a:pt x="17089" y="0"/>
                        <a:pt x="16327" y="95"/>
                        <a:pt x="15469" y="286"/>
                      </a:cubicBezTo>
                      <a:cubicBezTo>
                        <a:pt x="12993" y="953"/>
                        <a:pt x="10993" y="2572"/>
                        <a:pt x="9659" y="4763"/>
                      </a:cubicBezTo>
                      <a:lnTo>
                        <a:pt x="1277" y="19241"/>
                      </a:lnTo>
                      <a:cubicBezTo>
                        <a:pt x="39" y="21431"/>
                        <a:pt x="-342" y="24003"/>
                        <a:pt x="325" y="26480"/>
                      </a:cubicBezTo>
                      <a:cubicBezTo>
                        <a:pt x="991" y="28956"/>
                        <a:pt x="2611" y="30956"/>
                        <a:pt x="4801" y="32290"/>
                      </a:cubicBezTo>
                      <a:lnTo>
                        <a:pt x="9850" y="35243"/>
                      </a:lnTo>
                      <a:cubicBezTo>
                        <a:pt x="11374" y="36100"/>
                        <a:pt x="12993" y="36481"/>
                        <a:pt x="14612" y="36481"/>
                      </a:cubicBezTo>
                      <a:cubicBezTo>
                        <a:pt x="17946" y="36481"/>
                        <a:pt x="21089" y="34766"/>
                        <a:pt x="22899" y="31718"/>
                      </a:cubicBezTo>
                      <a:lnTo>
                        <a:pt x="31281" y="17240"/>
                      </a:lnTo>
                      <a:cubicBezTo>
                        <a:pt x="32519" y="15049"/>
                        <a:pt x="32900" y="12478"/>
                        <a:pt x="32233" y="10001"/>
                      </a:cubicBezTo>
                      <a:cubicBezTo>
                        <a:pt x="31567" y="7525"/>
                        <a:pt x="29947" y="5524"/>
                        <a:pt x="27757" y="4191"/>
                      </a:cubicBezTo>
                      <a:lnTo>
                        <a:pt x="22708" y="1238"/>
                      </a:lnTo>
                      <a:cubicBezTo>
                        <a:pt x="21280" y="381"/>
                        <a:pt x="19565" y="0"/>
                        <a:pt x="17946" y="0"/>
                      </a:cubicBezTo>
                      <a:lnTo>
                        <a:pt x="17946" y="0"/>
                      </a:lnTo>
                      <a:close/>
                    </a:path>
                  </a:pathLst>
                </a:custGeom>
                <a:grpFill/>
                <a:ln w="0" cap="flat">
                  <a:noFill/>
                  <a:prstDash val="solid"/>
                  <a:miter/>
                </a:ln>
              </p:spPr>
              <p:txBody>
                <a:bodyPr rtlCol="0" anchor="ctr"/>
                <a:lstStyle/>
                <a:p>
                  <a:endParaRPr lang="en-GB"/>
                </a:p>
              </p:txBody>
            </p:sp>
          </p:grpSp>
          <p:grpSp>
            <p:nvGrpSpPr>
              <p:cNvPr id="115" name="Graphic 1544">
                <a:extLst>
                  <a:ext uri="{FF2B5EF4-FFF2-40B4-BE49-F238E27FC236}">
                    <a16:creationId xmlns:a16="http://schemas.microsoft.com/office/drawing/2014/main" id="{5360E341-1791-C15F-70A4-8DB76217ABED}"/>
                  </a:ext>
                </a:extLst>
              </p:cNvPr>
              <p:cNvGrpSpPr/>
              <p:nvPr/>
            </p:nvGrpSpPr>
            <p:grpSpPr>
              <a:xfrm>
                <a:off x="5242615" y="1263608"/>
                <a:ext cx="30860" cy="34290"/>
                <a:chOff x="5242615" y="1263608"/>
                <a:chExt cx="30860" cy="34290"/>
              </a:xfrm>
              <a:grpFill/>
            </p:grpSpPr>
            <p:sp>
              <p:nvSpPr>
                <p:cNvPr id="122" name="Free-form: Shape 121">
                  <a:extLst>
                    <a:ext uri="{FF2B5EF4-FFF2-40B4-BE49-F238E27FC236}">
                      <a16:creationId xmlns:a16="http://schemas.microsoft.com/office/drawing/2014/main" id="{1D008D14-E39E-7AC6-4DBA-89DEFB57EDF7}"/>
                    </a:ext>
                  </a:extLst>
                </p:cNvPr>
                <p:cNvSpPr/>
                <p:nvPr/>
              </p:nvSpPr>
              <p:spPr>
                <a:xfrm>
                  <a:off x="5247473" y="1268370"/>
                  <a:ext cx="21335" cy="24765"/>
                </a:xfrm>
                <a:custGeom>
                  <a:avLst/>
                  <a:gdLst>
                    <a:gd name="connsiteX0" fmla="*/ 8001 w 21335"/>
                    <a:gd name="connsiteY0" fmla="*/ 24765 h 24765"/>
                    <a:gd name="connsiteX1" fmla="*/ 0 w 21335"/>
                    <a:gd name="connsiteY1" fmla="*/ 15811 h 24765"/>
                    <a:gd name="connsiteX2" fmla="*/ 8287 w 21335"/>
                    <a:gd name="connsiteY2" fmla="*/ 1429 h 24765"/>
                    <a:gd name="connsiteX3" fmla="*/ 13335 w 21335"/>
                    <a:gd name="connsiteY3" fmla="*/ 0 h 24765"/>
                    <a:gd name="connsiteX4" fmla="*/ 21336 w 21335"/>
                    <a:gd name="connsiteY4" fmla="*/ 8954 h 24765"/>
                    <a:gd name="connsiteX5" fmla="*/ 13049 w 21335"/>
                    <a:gd name="connsiteY5" fmla="*/ 23336 h 24765"/>
                    <a:gd name="connsiteX6" fmla="*/ 8001 w 21335"/>
                    <a:gd name="connsiteY6" fmla="*/ 24765 h 24765"/>
                    <a:gd name="connsiteX7" fmla="*/ 8001 w 21335"/>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5">
                      <a:moveTo>
                        <a:pt x="8001" y="24765"/>
                      </a:moveTo>
                      <a:cubicBezTo>
                        <a:pt x="4001" y="24765"/>
                        <a:pt x="0" y="21717"/>
                        <a:pt x="0" y="15811"/>
                      </a:cubicBezTo>
                      <a:cubicBezTo>
                        <a:pt x="0" y="10382"/>
                        <a:pt x="3524" y="4191"/>
                        <a:pt x="8287" y="1429"/>
                      </a:cubicBezTo>
                      <a:cubicBezTo>
                        <a:pt x="9906" y="476"/>
                        <a:pt x="11621" y="0"/>
                        <a:pt x="13335" y="0"/>
                      </a:cubicBezTo>
                      <a:cubicBezTo>
                        <a:pt x="17335" y="0"/>
                        <a:pt x="21336" y="3048"/>
                        <a:pt x="21336" y="8954"/>
                      </a:cubicBezTo>
                      <a:cubicBezTo>
                        <a:pt x="21336" y="14383"/>
                        <a:pt x="17716" y="20574"/>
                        <a:pt x="13049" y="23336"/>
                      </a:cubicBezTo>
                      <a:cubicBezTo>
                        <a:pt x="11430" y="24289"/>
                        <a:pt x="9715" y="24765"/>
                        <a:pt x="8001" y="24765"/>
                      </a:cubicBezTo>
                      <a:lnTo>
                        <a:pt x="8001" y="24765"/>
                      </a:lnTo>
                      <a:close/>
                    </a:path>
                  </a:pathLst>
                </a:custGeom>
                <a:grpFill/>
                <a:ln w="0" cap="flat">
                  <a:noFill/>
                  <a:prstDash val="solid"/>
                  <a:miter/>
                </a:ln>
              </p:spPr>
              <p:txBody>
                <a:bodyPr rtlCol="0" anchor="ctr"/>
                <a:lstStyle/>
                <a:p>
                  <a:endParaRPr lang="en-GB"/>
                </a:p>
              </p:txBody>
            </p:sp>
            <p:sp>
              <p:nvSpPr>
                <p:cNvPr id="123" name="Free-form: Shape 122">
                  <a:extLst>
                    <a:ext uri="{FF2B5EF4-FFF2-40B4-BE49-F238E27FC236}">
                      <a16:creationId xmlns:a16="http://schemas.microsoft.com/office/drawing/2014/main" id="{DD59ABC9-51E8-B48E-9EA1-B1E456D881CB}"/>
                    </a:ext>
                  </a:extLst>
                </p:cNvPr>
                <p:cNvSpPr/>
                <p:nvPr/>
              </p:nvSpPr>
              <p:spPr>
                <a:xfrm>
                  <a:off x="5242615" y="1263608"/>
                  <a:ext cx="30860" cy="34290"/>
                </a:xfrm>
                <a:custGeom>
                  <a:avLst/>
                  <a:gdLst>
                    <a:gd name="connsiteX0" fmla="*/ 18098 w 30860"/>
                    <a:gd name="connsiteY0" fmla="*/ 9525 h 34290"/>
                    <a:gd name="connsiteX1" fmla="*/ 21336 w 30860"/>
                    <a:gd name="connsiteY1" fmla="*/ 13716 h 34290"/>
                    <a:gd name="connsiteX2" fmla="*/ 15430 w 30860"/>
                    <a:gd name="connsiteY2" fmla="*/ 23908 h 34290"/>
                    <a:gd name="connsiteX3" fmla="*/ 12764 w 30860"/>
                    <a:gd name="connsiteY3" fmla="*/ 24670 h 34290"/>
                    <a:gd name="connsiteX4" fmla="*/ 9525 w 30860"/>
                    <a:gd name="connsiteY4" fmla="*/ 20479 h 34290"/>
                    <a:gd name="connsiteX5" fmla="*/ 15430 w 30860"/>
                    <a:gd name="connsiteY5" fmla="*/ 10287 h 34290"/>
                    <a:gd name="connsiteX6" fmla="*/ 18098 w 30860"/>
                    <a:gd name="connsiteY6" fmla="*/ 9525 h 34290"/>
                    <a:gd name="connsiteX7" fmla="*/ 18098 w 30860"/>
                    <a:gd name="connsiteY7" fmla="*/ 0 h 34290"/>
                    <a:gd name="connsiteX8" fmla="*/ 10668 w 30860"/>
                    <a:gd name="connsiteY8" fmla="*/ 2096 h 34290"/>
                    <a:gd name="connsiteX9" fmla="*/ 0 w 30860"/>
                    <a:gd name="connsiteY9" fmla="*/ 20574 h 34290"/>
                    <a:gd name="connsiteX10" fmla="*/ 12764 w 30860"/>
                    <a:gd name="connsiteY10" fmla="*/ 34290 h 34290"/>
                    <a:gd name="connsiteX11" fmla="*/ 20193 w 30860"/>
                    <a:gd name="connsiteY11" fmla="*/ 32195 h 34290"/>
                    <a:gd name="connsiteX12" fmla="*/ 30861 w 30860"/>
                    <a:gd name="connsiteY12" fmla="*/ 13716 h 34290"/>
                    <a:gd name="connsiteX13" fmla="*/ 18098 w 30860"/>
                    <a:gd name="connsiteY13" fmla="*/ 0 h 34290"/>
                    <a:gd name="connsiteX14" fmla="*/ 18098 w 30860"/>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90">
                      <a:moveTo>
                        <a:pt x="18098" y="9525"/>
                      </a:moveTo>
                      <a:cubicBezTo>
                        <a:pt x="20003" y="9525"/>
                        <a:pt x="21336" y="11049"/>
                        <a:pt x="21336" y="13716"/>
                      </a:cubicBezTo>
                      <a:cubicBezTo>
                        <a:pt x="21336" y="17526"/>
                        <a:pt x="18669" y="22098"/>
                        <a:pt x="15430" y="23908"/>
                      </a:cubicBezTo>
                      <a:cubicBezTo>
                        <a:pt x="14478" y="24479"/>
                        <a:pt x="13621" y="24670"/>
                        <a:pt x="12764" y="24670"/>
                      </a:cubicBezTo>
                      <a:cubicBezTo>
                        <a:pt x="10859" y="24670"/>
                        <a:pt x="9525" y="23146"/>
                        <a:pt x="9525" y="20479"/>
                      </a:cubicBezTo>
                      <a:cubicBezTo>
                        <a:pt x="9525" y="16669"/>
                        <a:pt x="12192" y="12097"/>
                        <a:pt x="15430" y="10287"/>
                      </a:cubicBezTo>
                      <a:cubicBezTo>
                        <a:pt x="16383" y="9716"/>
                        <a:pt x="17240" y="9525"/>
                        <a:pt x="18098" y="9525"/>
                      </a:cubicBezTo>
                      <a:moveTo>
                        <a:pt x="18098" y="0"/>
                      </a:moveTo>
                      <a:cubicBezTo>
                        <a:pt x="15621" y="0"/>
                        <a:pt x="13049" y="667"/>
                        <a:pt x="10668" y="2096"/>
                      </a:cubicBezTo>
                      <a:cubicBezTo>
                        <a:pt x="4477" y="5620"/>
                        <a:pt x="0" y="13430"/>
                        <a:pt x="0" y="20574"/>
                      </a:cubicBezTo>
                      <a:cubicBezTo>
                        <a:pt x="0" y="28385"/>
                        <a:pt x="5524" y="34290"/>
                        <a:pt x="12764" y="34290"/>
                      </a:cubicBezTo>
                      <a:cubicBezTo>
                        <a:pt x="15240" y="34290"/>
                        <a:pt x="17812" y="33623"/>
                        <a:pt x="20193" y="32195"/>
                      </a:cubicBezTo>
                      <a:cubicBezTo>
                        <a:pt x="26384" y="28670"/>
                        <a:pt x="30861" y="20860"/>
                        <a:pt x="30861" y="13716"/>
                      </a:cubicBezTo>
                      <a:cubicBezTo>
                        <a:pt x="30861" y="5906"/>
                        <a:pt x="25336" y="0"/>
                        <a:pt x="18098" y="0"/>
                      </a:cubicBezTo>
                      <a:lnTo>
                        <a:pt x="18098" y="0"/>
                      </a:lnTo>
                      <a:close/>
                    </a:path>
                  </a:pathLst>
                </a:custGeom>
                <a:grpFill/>
                <a:ln w="0" cap="flat">
                  <a:noFill/>
                  <a:prstDash val="solid"/>
                  <a:miter/>
                </a:ln>
              </p:spPr>
              <p:txBody>
                <a:bodyPr rtlCol="0" anchor="ctr"/>
                <a:lstStyle/>
                <a:p>
                  <a:endParaRPr lang="en-GB"/>
                </a:p>
              </p:txBody>
            </p:sp>
          </p:grpSp>
          <p:grpSp>
            <p:nvGrpSpPr>
              <p:cNvPr id="116" name="Graphic 1544">
                <a:extLst>
                  <a:ext uri="{FF2B5EF4-FFF2-40B4-BE49-F238E27FC236}">
                    <a16:creationId xmlns:a16="http://schemas.microsoft.com/office/drawing/2014/main" id="{E59296E7-35B5-5C0C-0555-140997E71534}"/>
                  </a:ext>
                </a:extLst>
              </p:cNvPr>
              <p:cNvGrpSpPr/>
              <p:nvPr/>
            </p:nvGrpSpPr>
            <p:grpSpPr>
              <a:xfrm>
                <a:off x="5242615" y="1263608"/>
                <a:ext cx="30860" cy="34290"/>
                <a:chOff x="5242615" y="1263608"/>
                <a:chExt cx="30860" cy="34290"/>
              </a:xfrm>
              <a:grpFill/>
            </p:grpSpPr>
            <p:sp>
              <p:nvSpPr>
                <p:cNvPr id="120" name="Free-form: Shape 119">
                  <a:extLst>
                    <a:ext uri="{FF2B5EF4-FFF2-40B4-BE49-F238E27FC236}">
                      <a16:creationId xmlns:a16="http://schemas.microsoft.com/office/drawing/2014/main" id="{90B3C13D-EC32-8040-8555-C59A5E60E2A8}"/>
                    </a:ext>
                  </a:extLst>
                </p:cNvPr>
                <p:cNvSpPr/>
                <p:nvPr/>
              </p:nvSpPr>
              <p:spPr>
                <a:xfrm>
                  <a:off x="5247473" y="1268370"/>
                  <a:ext cx="21335" cy="24765"/>
                </a:xfrm>
                <a:custGeom>
                  <a:avLst/>
                  <a:gdLst>
                    <a:gd name="connsiteX0" fmla="*/ 8001 w 21335"/>
                    <a:gd name="connsiteY0" fmla="*/ 24765 h 24765"/>
                    <a:gd name="connsiteX1" fmla="*/ 0 w 21335"/>
                    <a:gd name="connsiteY1" fmla="*/ 15811 h 24765"/>
                    <a:gd name="connsiteX2" fmla="*/ 8287 w 21335"/>
                    <a:gd name="connsiteY2" fmla="*/ 1429 h 24765"/>
                    <a:gd name="connsiteX3" fmla="*/ 13335 w 21335"/>
                    <a:gd name="connsiteY3" fmla="*/ 0 h 24765"/>
                    <a:gd name="connsiteX4" fmla="*/ 21336 w 21335"/>
                    <a:gd name="connsiteY4" fmla="*/ 8954 h 24765"/>
                    <a:gd name="connsiteX5" fmla="*/ 13049 w 21335"/>
                    <a:gd name="connsiteY5" fmla="*/ 23336 h 24765"/>
                    <a:gd name="connsiteX6" fmla="*/ 8001 w 21335"/>
                    <a:gd name="connsiteY6" fmla="*/ 24765 h 24765"/>
                    <a:gd name="connsiteX7" fmla="*/ 8001 w 21335"/>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5">
                      <a:moveTo>
                        <a:pt x="8001" y="24765"/>
                      </a:moveTo>
                      <a:cubicBezTo>
                        <a:pt x="4001" y="24765"/>
                        <a:pt x="0" y="21717"/>
                        <a:pt x="0" y="15811"/>
                      </a:cubicBezTo>
                      <a:cubicBezTo>
                        <a:pt x="0" y="10382"/>
                        <a:pt x="3524" y="4191"/>
                        <a:pt x="8287" y="1429"/>
                      </a:cubicBezTo>
                      <a:cubicBezTo>
                        <a:pt x="9906" y="476"/>
                        <a:pt x="11621" y="0"/>
                        <a:pt x="13335" y="0"/>
                      </a:cubicBezTo>
                      <a:cubicBezTo>
                        <a:pt x="17335" y="0"/>
                        <a:pt x="21336" y="3048"/>
                        <a:pt x="21336" y="8954"/>
                      </a:cubicBezTo>
                      <a:cubicBezTo>
                        <a:pt x="21336" y="14383"/>
                        <a:pt x="17716" y="20574"/>
                        <a:pt x="13049" y="23336"/>
                      </a:cubicBezTo>
                      <a:cubicBezTo>
                        <a:pt x="11430" y="24289"/>
                        <a:pt x="9715" y="24765"/>
                        <a:pt x="8001" y="24765"/>
                      </a:cubicBezTo>
                      <a:lnTo>
                        <a:pt x="8001" y="24765"/>
                      </a:lnTo>
                      <a:close/>
                    </a:path>
                  </a:pathLst>
                </a:custGeom>
                <a:grpFill/>
                <a:ln w="0" cap="flat">
                  <a:noFill/>
                  <a:prstDash val="solid"/>
                  <a:miter/>
                </a:ln>
              </p:spPr>
              <p:txBody>
                <a:bodyPr rtlCol="0" anchor="ctr"/>
                <a:lstStyle/>
                <a:p>
                  <a:endParaRPr lang="en-GB"/>
                </a:p>
              </p:txBody>
            </p:sp>
            <p:sp>
              <p:nvSpPr>
                <p:cNvPr id="121" name="Free-form: Shape 120">
                  <a:extLst>
                    <a:ext uri="{FF2B5EF4-FFF2-40B4-BE49-F238E27FC236}">
                      <a16:creationId xmlns:a16="http://schemas.microsoft.com/office/drawing/2014/main" id="{41058187-2165-3657-C647-5572F8FFE031}"/>
                    </a:ext>
                  </a:extLst>
                </p:cNvPr>
                <p:cNvSpPr/>
                <p:nvPr/>
              </p:nvSpPr>
              <p:spPr>
                <a:xfrm>
                  <a:off x="5242615" y="1263608"/>
                  <a:ext cx="30860" cy="34290"/>
                </a:xfrm>
                <a:custGeom>
                  <a:avLst/>
                  <a:gdLst>
                    <a:gd name="connsiteX0" fmla="*/ 18098 w 30860"/>
                    <a:gd name="connsiteY0" fmla="*/ 9525 h 34290"/>
                    <a:gd name="connsiteX1" fmla="*/ 21336 w 30860"/>
                    <a:gd name="connsiteY1" fmla="*/ 13716 h 34290"/>
                    <a:gd name="connsiteX2" fmla="*/ 15430 w 30860"/>
                    <a:gd name="connsiteY2" fmla="*/ 23908 h 34290"/>
                    <a:gd name="connsiteX3" fmla="*/ 12764 w 30860"/>
                    <a:gd name="connsiteY3" fmla="*/ 24670 h 34290"/>
                    <a:gd name="connsiteX4" fmla="*/ 9525 w 30860"/>
                    <a:gd name="connsiteY4" fmla="*/ 20479 h 34290"/>
                    <a:gd name="connsiteX5" fmla="*/ 15430 w 30860"/>
                    <a:gd name="connsiteY5" fmla="*/ 10287 h 34290"/>
                    <a:gd name="connsiteX6" fmla="*/ 18098 w 30860"/>
                    <a:gd name="connsiteY6" fmla="*/ 9525 h 34290"/>
                    <a:gd name="connsiteX7" fmla="*/ 18098 w 30860"/>
                    <a:gd name="connsiteY7" fmla="*/ 0 h 34290"/>
                    <a:gd name="connsiteX8" fmla="*/ 10668 w 30860"/>
                    <a:gd name="connsiteY8" fmla="*/ 2096 h 34290"/>
                    <a:gd name="connsiteX9" fmla="*/ 0 w 30860"/>
                    <a:gd name="connsiteY9" fmla="*/ 20574 h 34290"/>
                    <a:gd name="connsiteX10" fmla="*/ 12764 w 30860"/>
                    <a:gd name="connsiteY10" fmla="*/ 34290 h 34290"/>
                    <a:gd name="connsiteX11" fmla="*/ 20193 w 30860"/>
                    <a:gd name="connsiteY11" fmla="*/ 32195 h 34290"/>
                    <a:gd name="connsiteX12" fmla="*/ 30861 w 30860"/>
                    <a:gd name="connsiteY12" fmla="*/ 13716 h 34290"/>
                    <a:gd name="connsiteX13" fmla="*/ 18098 w 30860"/>
                    <a:gd name="connsiteY13" fmla="*/ 0 h 34290"/>
                    <a:gd name="connsiteX14" fmla="*/ 18098 w 30860"/>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90">
                      <a:moveTo>
                        <a:pt x="18098" y="9525"/>
                      </a:moveTo>
                      <a:cubicBezTo>
                        <a:pt x="20003" y="9525"/>
                        <a:pt x="21336" y="11049"/>
                        <a:pt x="21336" y="13716"/>
                      </a:cubicBezTo>
                      <a:cubicBezTo>
                        <a:pt x="21336" y="17526"/>
                        <a:pt x="18669" y="22098"/>
                        <a:pt x="15430" y="23908"/>
                      </a:cubicBezTo>
                      <a:cubicBezTo>
                        <a:pt x="14478" y="24479"/>
                        <a:pt x="13621" y="24670"/>
                        <a:pt x="12764" y="24670"/>
                      </a:cubicBezTo>
                      <a:cubicBezTo>
                        <a:pt x="10859" y="24670"/>
                        <a:pt x="9525" y="23146"/>
                        <a:pt x="9525" y="20479"/>
                      </a:cubicBezTo>
                      <a:cubicBezTo>
                        <a:pt x="9525" y="16669"/>
                        <a:pt x="12192" y="12097"/>
                        <a:pt x="15430" y="10287"/>
                      </a:cubicBezTo>
                      <a:cubicBezTo>
                        <a:pt x="16383" y="9716"/>
                        <a:pt x="17240" y="9525"/>
                        <a:pt x="18098" y="9525"/>
                      </a:cubicBezTo>
                      <a:moveTo>
                        <a:pt x="18098" y="0"/>
                      </a:moveTo>
                      <a:cubicBezTo>
                        <a:pt x="15621" y="0"/>
                        <a:pt x="13049" y="667"/>
                        <a:pt x="10668" y="2096"/>
                      </a:cubicBezTo>
                      <a:cubicBezTo>
                        <a:pt x="4477" y="5620"/>
                        <a:pt x="0" y="13430"/>
                        <a:pt x="0" y="20574"/>
                      </a:cubicBezTo>
                      <a:cubicBezTo>
                        <a:pt x="0" y="28385"/>
                        <a:pt x="5524" y="34290"/>
                        <a:pt x="12764" y="34290"/>
                      </a:cubicBezTo>
                      <a:cubicBezTo>
                        <a:pt x="15240" y="34290"/>
                        <a:pt x="17812" y="33623"/>
                        <a:pt x="20193" y="32195"/>
                      </a:cubicBezTo>
                      <a:cubicBezTo>
                        <a:pt x="26384" y="28670"/>
                        <a:pt x="30861" y="20860"/>
                        <a:pt x="30861" y="13716"/>
                      </a:cubicBezTo>
                      <a:cubicBezTo>
                        <a:pt x="30861" y="5906"/>
                        <a:pt x="25336" y="0"/>
                        <a:pt x="18098" y="0"/>
                      </a:cubicBezTo>
                      <a:lnTo>
                        <a:pt x="18098" y="0"/>
                      </a:lnTo>
                      <a:close/>
                    </a:path>
                  </a:pathLst>
                </a:custGeom>
                <a:grpFill/>
                <a:ln w="0" cap="flat">
                  <a:noFill/>
                  <a:prstDash val="solid"/>
                  <a:miter/>
                </a:ln>
              </p:spPr>
              <p:txBody>
                <a:bodyPr rtlCol="0" anchor="ctr"/>
                <a:lstStyle/>
                <a:p>
                  <a:endParaRPr lang="en-GB"/>
                </a:p>
              </p:txBody>
            </p:sp>
          </p:grpSp>
          <p:grpSp>
            <p:nvGrpSpPr>
              <p:cNvPr id="117" name="Graphic 1544">
                <a:extLst>
                  <a:ext uri="{FF2B5EF4-FFF2-40B4-BE49-F238E27FC236}">
                    <a16:creationId xmlns:a16="http://schemas.microsoft.com/office/drawing/2014/main" id="{8B841BE8-E252-6429-1909-C289C2C23699}"/>
                  </a:ext>
                </a:extLst>
              </p:cNvPr>
              <p:cNvGrpSpPr/>
              <p:nvPr/>
            </p:nvGrpSpPr>
            <p:grpSpPr>
              <a:xfrm>
                <a:off x="5245473" y="1266275"/>
                <a:ext cx="28003" cy="30575"/>
                <a:chOff x="5245473" y="1266275"/>
                <a:chExt cx="28003" cy="30575"/>
              </a:xfrm>
              <a:grpFill/>
            </p:grpSpPr>
            <p:sp>
              <p:nvSpPr>
                <p:cNvPr id="118" name="Free-form: Shape 117">
                  <a:extLst>
                    <a:ext uri="{FF2B5EF4-FFF2-40B4-BE49-F238E27FC236}">
                      <a16:creationId xmlns:a16="http://schemas.microsoft.com/office/drawing/2014/main" id="{6FF1F794-C827-3ADD-F5E0-106B8F814070}"/>
                    </a:ext>
                  </a:extLst>
                </p:cNvPr>
                <p:cNvSpPr/>
                <p:nvPr/>
              </p:nvSpPr>
              <p:spPr>
                <a:xfrm>
                  <a:off x="5250235" y="1271133"/>
                  <a:ext cx="18478" cy="20954"/>
                </a:xfrm>
                <a:custGeom>
                  <a:avLst/>
                  <a:gdLst>
                    <a:gd name="connsiteX0" fmla="*/ 7239 w 18478"/>
                    <a:gd name="connsiteY0" fmla="*/ 20955 h 20954"/>
                    <a:gd name="connsiteX1" fmla="*/ 0 w 18478"/>
                    <a:gd name="connsiteY1" fmla="*/ 13049 h 20954"/>
                    <a:gd name="connsiteX2" fmla="*/ 6858 w 18478"/>
                    <a:gd name="connsiteY2" fmla="*/ 1238 h 20954"/>
                    <a:gd name="connsiteX3" fmla="*/ 11240 w 18478"/>
                    <a:gd name="connsiteY3" fmla="*/ 0 h 20954"/>
                    <a:gd name="connsiteX4" fmla="*/ 18478 w 18478"/>
                    <a:gd name="connsiteY4" fmla="*/ 7906 h 20954"/>
                    <a:gd name="connsiteX5" fmla="*/ 11621 w 18478"/>
                    <a:gd name="connsiteY5" fmla="*/ 19717 h 20954"/>
                    <a:gd name="connsiteX6" fmla="*/ 7239 w 18478"/>
                    <a:gd name="connsiteY6" fmla="*/ 20955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 h="20954">
                      <a:moveTo>
                        <a:pt x="7239" y="20955"/>
                      </a:moveTo>
                      <a:cubicBezTo>
                        <a:pt x="3048" y="20955"/>
                        <a:pt x="0" y="17621"/>
                        <a:pt x="0" y="13049"/>
                      </a:cubicBezTo>
                      <a:cubicBezTo>
                        <a:pt x="0" y="8477"/>
                        <a:pt x="2858" y="3524"/>
                        <a:pt x="6858" y="1238"/>
                      </a:cubicBezTo>
                      <a:cubicBezTo>
                        <a:pt x="8287" y="381"/>
                        <a:pt x="9715" y="0"/>
                        <a:pt x="11240" y="0"/>
                      </a:cubicBezTo>
                      <a:cubicBezTo>
                        <a:pt x="15430" y="0"/>
                        <a:pt x="18478" y="3334"/>
                        <a:pt x="18478" y="7906"/>
                      </a:cubicBezTo>
                      <a:cubicBezTo>
                        <a:pt x="18478" y="12478"/>
                        <a:pt x="15621" y="17431"/>
                        <a:pt x="11621" y="19717"/>
                      </a:cubicBezTo>
                      <a:cubicBezTo>
                        <a:pt x="10192" y="20574"/>
                        <a:pt x="8763" y="20955"/>
                        <a:pt x="7239" y="20955"/>
                      </a:cubicBezTo>
                      <a:close/>
                    </a:path>
                  </a:pathLst>
                </a:custGeom>
                <a:grpFill/>
                <a:ln w="0" cap="flat">
                  <a:noFill/>
                  <a:prstDash val="solid"/>
                  <a:miter/>
                </a:ln>
              </p:spPr>
              <p:txBody>
                <a:bodyPr rtlCol="0" anchor="ctr"/>
                <a:lstStyle/>
                <a:p>
                  <a:endParaRPr lang="en-GB"/>
                </a:p>
              </p:txBody>
            </p:sp>
            <p:sp>
              <p:nvSpPr>
                <p:cNvPr id="119" name="Free-form: Shape 118">
                  <a:extLst>
                    <a:ext uri="{FF2B5EF4-FFF2-40B4-BE49-F238E27FC236}">
                      <a16:creationId xmlns:a16="http://schemas.microsoft.com/office/drawing/2014/main" id="{D5CF9942-B522-07AF-A48B-0043B84F013B}"/>
                    </a:ext>
                  </a:extLst>
                </p:cNvPr>
                <p:cNvSpPr/>
                <p:nvPr/>
              </p:nvSpPr>
              <p:spPr>
                <a:xfrm>
                  <a:off x="5245473" y="1266275"/>
                  <a:ext cx="28003" cy="30575"/>
                </a:xfrm>
                <a:custGeom>
                  <a:avLst/>
                  <a:gdLst>
                    <a:gd name="connsiteX0" fmla="*/ 16002 w 28003"/>
                    <a:gd name="connsiteY0" fmla="*/ 9525 h 30575"/>
                    <a:gd name="connsiteX1" fmla="*/ 18478 w 28003"/>
                    <a:gd name="connsiteY1" fmla="*/ 12668 h 30575"/>
                    <a:gd name="connsiteX2" fmla="*/ 14002 w 28003"/>
                    <a:gd name="connsiteY2" fmla="*/ 20383 h 30575"/>
                    <a:gd name="connsiteX3" fmla="*/ 12002 w 28003"/>
                    <a:gd name="connsiteY3" fmla="*/ 20955 h 30575"/>
                    <a:gd name="connsiteX4" fmla="*/ 9525 w 28003"/>
                    <a:gd name="connsiteY4" fmla="*/ 17812 h 30575"/>
                    <a:gd name="connsiteX5" fmla="*/ 14002 w 28003"/>
                    <a:gd name="connsiteY5" fmla="*/ 10096 h 30575"/>
                    <a:gd name="connsiteX6" fmla="*/ 16002 w 28003"/>
                    <a:gd name="connsiteY6" fmla="*/ 9525 h 30575"/>
                    <a:gd name="connsiteX7" fmla="*/ 16002 w 28003"/>
                    <a:gd name="connsiteY7" fmla="*/ 0 h 30575"/>
                    <a:gd name="connsiteX8" fmla="*/ 9239 w 28003"/>
                    <a:gd name="connsiteY8" fmla="*/ 1905 h 30575"/>
                    <a:gd name="connsiteX9" fmla="*/ 0 w 28003"/>
                    <a:gd name="connsiteY9" fmla="*/ 17907 h 30575"/>
                    <a:gd name="connsiteX10" fmla="*/ 12002 w 28003"/>
                    <a:gd name="connsiteY10" fmla="*/ 30575 h 30575"/>
                    <a:gd name="connsiteX11" fmla="*/ 18764 w 28003"/>
                    <a:gd name="connsiteY11" fmla="*/ 28670 h 30575"/>
                    <a:gd name="connsiteX12" fmla="*/ 28003 w 28003"/>
                    <a:gd name="connsiteY12" fmla="*/ 12668 h 30575"/>
                    <a:gd name="connsiteX13" fmla="*/ 16002 w 28003"/>
                    <a:gd name="connsiteY13" fmla="*/ 0 h 30575"/>
                    <a:gd name="connsiteX14" fmla="*/ 16002 w 28003"/>
                    <a:gd name="connsiteY14" fmla="*/ 0 h 3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03" h="30575">
                      <a:moveTo>
                        <a:pt x="16002" y="9525"/>
                      </a:moveTo>
                      <a:cubicBezTo>
                        <a:pt x="17431" y="9525"/>
                        <a:pt x="18478" y="10668"/>
                        <a:pt x="18478" y="12668"/>
                      </a:cubicBezTo>
                      <a:cubicBezTo>
                        <a:pt x="18478" y="15526"/>
                        <a:pt x="16478" y="18955"/>
                        <a:pt x="14002" y="20383"/>
                      </a:cubicBezTo>
                      <a:cubicBezTo>
                        <a:pt x="13240" y="20765"/>
                        <a:pt x="12573" y="20955"/>
                        <a:pt x="12002" y="20955"/>
                      </a:cubicBezTo>
                      <a:cubicBezTo>
                        <a:pt x="10573" y="20955"/>
                        <a:pt x="9525" y="19812"/>
                        <a:pt x="9525" y="17812"/>
                      </a:cubicBezTo>
                      <a:cubicBezTo>
                        <a:pt x="9525" y="14954"/>
                        <a:pt x="11525" y="11525"/>
                        <a:pt x="14002" y="10096"/>
                      </a:cubicBezTo>
                      <a:cubicBezTo>
                        <a:pt x="14764" y="9716"/>
                        <a:pt x="15430" y="9525"/>
                        <a:pt x="16002" y="9525"/>
                      </a:cubicBezTo>
                      <a:moveTo>
                        <a:pt x="16002" y="0"/>
                      </a:moveTo>
                      <a:cubicBezTo>
                        <a:pt x="13716" y="0"/>
                        <a:pt x="11430" y="667"/>
                        <a:pt x="9239" y="1905"/>
                      </a:cubicBezTo>
                      <a:cubicBezTo>
                        <a:pt x="3810" y="5048"/>
                        <a:pt x="0" y="11620"/>
                        <a:pt x="0" y="17907"/>
                      </a:cubicBezTo>
                      <a:cubicBezTo>
                        <a:pt x="0" y="25146"/>
                        <a:pt x="5143" y="30575"/>
                        <a:pt x="12002" y="30575"/>
                      </a:cubicBezTo>
                      <a:cubicBezTo>
                        <a:pt x="14288" y="30575"/>
                        <a:pt x="16573" y="29908"/>
                        <a:pt x="18764" y="28670"/>
                      </a:cubicBezTo>
                      <a:cubicBezTo>
                        <a:pt x="24194" y="25527"/>
                        <a:pt x="28003" y="18955"/>
                        <a:pt x="28003" y="12668"/>
                      </a:cubicBezTo>
                      <a:cubicBezTo>
                        <a:pt x="28003" y="5429"/>
                        <a:pt x="22860" y="0"/>
                        <a:pt x="16002" y="0"/>
                      </a:cubicBezTo>
                      <a:lnTo>
                        <a:pt x="16002" y="0"/>
                      </a:lnTo>
                      <a:close/>
                    </a:path>
                  </a:pathLst>
                </a:custGeom>
                <a:grpFill/>
                <a:ln w="0" cap="flat">
                  <a:noFill/>
                  <a:prstDash val="solid"/>
                  <a:miter/>
                </a:ln>
              </p:spPr>
              <p:txBody>
                <a:bodyPr rtlCol="0" anchor="ctr"/>
                <a:lstStyle/>
                <a:p>
                  <a:endParaRPr lang="en-GB"/>
                </a:p>
              </p:txBody>
            </p:sp>
          </p:grpSp>
        </p:grpSp>
        <p:grpSp>
          <p:nvGrpSpPr>
            <p:cNvPr id="101" name="Graphic 1544">
              <a:extLst>
                <a:ext uri="{FF2B5EF4-FFF2-40B4-BE49-F238E27FC236}">
                  <a16:creationId xmlns:a16="http://schemas.microsoft.com/office/drawing/2014/main" id="{5025B504-83AD-DEAA-07EC-4ABDE79F7832}"/>
                </a:ext>
              </a:extLst>
            </p:cNvPr>
            <p:cNvGrpSpPr/>
            <p:nvPr/>
          </p:nvGrpSpPr>
          <p:grpSpPr>
            <a:xfrm>
              <a:off x="5246434" y="1258750"/>
              <a:ext cx="25661" cy="24003"/>
              <a:chOff x="5246434" y="1258750"/>
              <a:chExt cx="25661" cy="24003"/>
            </a:xfrm>
            <a:grpFill/>
          </p:grpSpPr>
          <p:sp>
            <p:nvSpPr>
              <p:cNvPr id="111" name="Free-form: Shape 110">
                <a:extLst>
                  <a:ext uri="{FF2B5EF4-FFF2-40B4-BE49-F238E27FC236}">
                    <a16:creationId xmlns:a16="http://schemas.microsoft.com/office/drawing/2014/main" id="{698AFA15-6640-0B62-0FCC-FBDC4EF8AA7B}"/>
                  </a:ext>
                </a:extLst>
              </p:cNvPr>
              <p:cNvSpPr/>
              <p:nvPr/>
            </p:nvSpPr>
            <p:spPr>
              <a:xfrm>
                <a:off x="5251154" y="1263513"/>
                <a:ext cx="15856" cy="14382"/>
              </a:xfrm>
              <a:custGeom>
                <a:avLst/>
                <a:gdLst>
                  <a:gd name="connsiteX0" fmla="*/ 9749 w 15856"/>
                  <a:gd name="connsiteY0" fmla="*/ 14383 h 14382"/>
                  <a:gd name="connsiteX1" fmla="*/ 4130 w 15856"/>
                  <a:gd name="connsiteY1" fmla="*/ 13049 h 14382"/>
                  <a:gd name="connsiteX2" fmla="*/ 320 w 15856"/>
                  <a:gd name="connsiteY2" fmla="*/ 5048 h 14382"/>
                  <a:gd name="connsiteX3" fmla="*/ 1177 w 15856"/>
                  <a:gd name="connsiteY3" fmla="*/ 3143 h 14382"/>
                  <a:gd name="connsiteX4" fmla="*/ 6416 w 15856"/>
                  <a:gd name="connsiteY4" fmla="*/ 0 h 14382"/>
                  <a:gd name="connsiteX5" fmla="*/ 14988 w 15856"/>
                  <a:gd name="connsiteY5" fmla="*/ 4191 h 14382"/>
                  <a:gd name="connsiteX6" fmla="*/ 15560 w 15856"/>
                  <a:gd name="connsiteY6" fmla="*/ 9335 h 14382"/>
                  <a:gd name="connsiteX7" fmla="*/ 14702 w 15856"/>
                  <a:gd name="connsiteY7" fmla="*/ 11430 h 14382"/>
                  <a:gd name="connsiteX8" fmla="*/ 10988 w 15856"/>
                  <a:gd name="connsiteY8" fmla="*/ 14383 h 14382"/>
                  <a:gd name="connsiteX9" fmla="*/ 9654 w 15856"/>
                  <a:gd name="connsiteY9" fmla="*/ 14383 h 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56" h="14382">
                    <a:moveTo>
                      <a:pt x="9749" y="14383"/>
                    </a:moveTo>
                    <a:cubicBezTo>
                      <a:pt x="8321" y="14383"/>
                      <a:pt x="6225" y="14192"/>
                      <a:pt x="4130" y="13049"/>
                    </a:cubicBezTo>
                    <a:cubicBezTo>
                      <a:pt x="-347" y="10668"/>
                      <a:pt x="-347" y="6858"/>
                      <a:pt x="320" y="5048"/>
                    </a:cubicBezTo>
                    <a:lnTo>
                      <a:pt x="1177" y="3143"/>
                    </a:lnTo>
                    <a:cubicBezTo>
                      <a:pt x="2225" y="1048"/>
                      <a:pt x="4130" y="0"/>
                      <a:pt x="6416" y="0"/>
                    </a:cubicBezTo>
                    <a:cubicBezTo>
                      <a:pt x="8892" y="0"/>
                      <a:pt x="13178" y="1429"/>
                      <a:pt x="14988" y="4191"/>
                    </a:cubicBezTo>
                    <a:cubicBezTo>
                      <a:pt x="15845" y="5524"/>
                      <a:pt x="16131" y="7906"/>
                      <a:pt x="15560" y="9335"/>
                    </a:cubicBezTo>
                    <a:lnTo>
                      <a:pt x="14702" y="11430"/>
                    </a:lnTo>
                    <a:cubicBezTo>
                      <a:pt x="14036" y="13049"/>
                      <a:pt x="12607" y="14097"/>
                      <a:pt x="10988" y="14383"/>
                    </a:cubicBezTo>
                    <a:cubicBezTo>
                      <a:pt x="10797" y="14383"/>
                      <a:pt x="9940" y="14383"/>
                      <a:pt x="9654" y="14383"/>
                    </a:cubicBezTo>
                    <a:close/>
                  </a:path>
                </a:pathLst>
              </a:custGeom>
              <a:grpFill/>
              <a:ln w="0" cap="flat">
                <a:noFill/>
                <a:prstDash val="solid"/>
                <a:miter/>
              </a:ln>
            </p:spPr>
            <p:txBody>
              <a:bodyPr rtlCol="0" anchor="ctr"/>
              <a:lstStyle/>
              <a:p>
                <a:endParaRPr lang="en-GB"/>
              </a:p>
            </p:txBody>
          </p:sp>
          <p:sp>
            <p:nvSpPr>
              <p:cNvPr id="112" name="Free-form: Shape 111">
                <a:extLst>
                  <a:ext uri="{FF2B5EF4-FFF2-40B4-BE49-F238E27FC236}">
                    <a16:creationId xmlns:a16="http://schemas.microsoft.com/office/drawing/2014/main" id="{4A3B59F4-D5EB-9A0A-8C31-9A1839F55045}"/>
                  </a:ext>
                </a:extLst>
              </p:cNvPr>
              <p:cNvSpPr/>
              <p:nvPr/>
            </p:nvSpPr>
            <p:spPr>
              <a:xfrm>
                <a:off x="5246434" y="1258750"/>
                <a:ext cx="25661" cy="24003"/>
              </a:xfrm>
              <a:custGeom>
                <a:avLst/>
                <a:gdLst>
                  <a:gd name="connsiteX0" fmla="*/ 11230 w 25661"/>
                  <a:gd name="connsiteY0" fmla="*/ 9525 h 24003"/>
                  <a:gd name="connsiteX1" fmla="*/ 15993 w 25661"/>
                  <a:gd name="connsiteY1" fmla="*/ 12287 h 24003"/>
                  <a:gd name="connsiteX2" fmla="*/ 15136 w 25661"/>
                  <a:gd name="connsiteY2" fmla="*/ 14383 h 24003"/>
                  <a:gd name="connsiteX3" fmla="*/ 14469 w 25661"/>
                  <a:gd name="connsiteY3" fmla="*/ 14383 h 24003"/>
                  <a:gd name="connsiteX4" fmla="*/ 11040 w 25661"/>
                  <a:gd name="connsiteY4" fmla="*/ 13526 h 24003"/>
                  <a:gd name="connsiteX5" fmla="*/ 9421 w 25661"/>
                  <a:gd name="connsiteY5" fmla="*/ 11430 h 24003"/>
                  <a:gd name="connsiteX6" fmla="*/ 10183 w 25661"/>
                  <a:gd name="connsiteY6" fmla="*/ 9811 h 24003"/>
                  <a:gd name="connsiteX7" fmla="*/ 11135 w 25661"/>
                  <a:gd name="connsiteY7" fmla="*/ 9430 h 24003"/>
                  <a:gd name="connsiteX8" fmla="*/ 11230 w 25661"/>
                  <a:gd name="connsiteY8" fmla="*/ 0 h 24003"/>
                  <a:gd name="connsiteX9" fmla="*/ 1801 w 25661"/>
                  <a:gd name="connsiteY9" fmla="*/ 5524 h 24003"/>
                  <a:gd name="connsiteX10" fmla="*/ 1610 w 25661"/>
                  <a:gd name="connsiteY10" fmla="*/ 6001 h 24003"/>
                  <a:gd name="connsiteX11" fmla="*/ 848 w 25661"/>
                  <a:gd name="connsiteY11" fmla="*/ 7620 h 24003"/>
                  <a:gd name="connsiteX12" fmla="*/ 658 w 25661"/>
                  <a:gd name="connsiteY12" fmla="*/ 8192 h 24003"/>
                  <a:gd name="connsiteX13" fmla="*/ 6658 w 25661"/>
                  <a:gd name="connsiteY13" fmla="*/ 22098 h 24003"/>
                  <a:gd name="connsiteX14" fmla="*/ 14564 w 25661"/>
                  <a:gd name="connsiteY14" fmla="*/ 24003 h 24003"/>
                  <a:gd name="connsiteX15" fmla="*/ 16564 w 25661"/>
                  <a:gd name="connsiteY15" fmla="*/ 23908 h 24003"/>
                  <a:gd name="connsiteX16" fmla="*/ 24089 w 25661"/>
                  <a:gd name="connsiteY16" fmla="*/ 18002 h 24003"/>
                  <a:gd name="connsiteX17" fmla="*/ 24946 w 25661"/>
                  <a:gd name="connsiteY17" fmla="*/ 15907 h 24003"/>
                  <a:gd name="connsiteX18" fmla="*/ 23899 w 25661"/>
                  <a:gd name="connsiteY18" fmla="*/ 6382 h 24003"/>
                  <a:gd name="connsiteX19" fmla="*/ 11326 w 25661"/>
                  <a:gd name="connsiteY19" fmla="*/ 95 h 24003"/>
                  <a:gd name="connsiteX20" fmla="*/ 11326 w 25661"/>
                  <a:gd name="connsiteY20" fmla="*/ 95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1" h="24003">
                    <a:moveTo>
                      <a:pt x="11230" y="9525"/>
                    </a:moveTo>
                    <a:cubicBezTo>
                      <a:pt x="13040" y="9525"/>
                      <a:pt x="16469" y="11144"/>
                      <a:pt x="15993" y="12287"/>
                    </a:cubicBezTo>
                    <a:lnTo>
                      <a:pt x="15136" y="14383"/>
                    </a:lnTo>
                    <a:cubicBezTo>
                      <a:pt x="15136" y="14383"/>
                      <a:pt x="14850" y="14383"/>
                      <a:pt x="14469" y="14383"/>
                    </a:cubicBezTo>
                    <a:cubicBezTo>
                      <a:pt x="13707" y="14383"/>
                      <a:pt x="12373" y="14288"/>
                      <a:pt x="11040" y="13526"/>
                    </a:cubicBezTo>
                    <a:cubicBezTo>
                      <a:pt x="9040" y="12478"/>
                      <a:pt x="9421" y="11430"/>
                      <a:pt x="9421" y="11430"/>
                    </a:cubicBezTo>
                    <a:lnTo>
                      <a:pt x="10183" y="9811"/>
                    </a:lnTo>
                    <a:cubicBezTo>
                      <a:pt x="10183" y="9811"/>
                      <a:pt x="10659" y="9430"/>
                      <a:pt x="11135" y="9430"/>
                    </a:cubicBezTo>
                    <a:moveTo>
                      <a:pt x="11230" y="0"/>
                    </a:moveTo>
                    <a:cubicBezTo>
                      <a:pt x="7135" y="0"/>
                      <a:pt x="3610" y="2096"/>
                      <a:pt x="1801" y="5524"/>
                    </a:cubicBezTo>
                    <a:cubicBezTo>
                      <a:pt x="1801" y="5715"/>
                      <a:pt x="1610" y="5810"/>
                      <a:pt x="1610" y="6001"/>
                    </a:cubicBezTo>
                    <a:lnTo>
                      <a:pt x="848" y="7620"/>
                    </a:lnTo>
                    <a:cubicBezTo>
                      <a:pt x="848" y="7620"/>
                      <a:pt x="658" y="8001"/>
                      <a:pt x="658" y="8192"/>
                    </a:cubicBezTo>
                    <a:cubicBezTo>
                      <a:pt x="-962" y="12478"/>
                      <a:pt x="181" y="18669"/>
                      <a:pt x="6658" y="22098"/>
                    </a:cubicBezTo>
                    <a:cubicBezTo>
                      <a:pt x="9706" y="23717"/>
                      <a:pt x="12564" y="24003"/>
                      <a:pt x="14564" y="24003"/>
                    </a:cubicBezTo>
                    <a:cubicBezTo>
                      <a:pt x="15802" y="24003"/>
                      <a:pt x="16564" y="23908"/>
                      <a:pt x="16564" y="23908"/>
                    </a:cubicBezTo>
                    <a:cubicBezTo>
                      <a:pt x="19803" y="23336"/>
                      <a:pt x="22851" y="21050"/>
                      <a:pt x="24089" y="18002"/>
                    </a:cubicBezTo>
                    <a:lnTo>
                      <a:pt x="24946" y="15907"/>
                    </a:lnTo>
                    <a:cubicBezTo>
                      <a:pt x="26185" y="12859"/>
                      <a:pt x="25804" y="9239"/>
                      <a:pt x="23899" y="6382"/>
                    </a:cubicBezTo>
                    <a:cubicBezTo>
                      <a:pt x="21136" y="2286"/>
                      <a:pt x="15421" y="95"/>
                      <a:pt x="11326" y="95"/>
                    </a:cubicBezTo>
                    <a:lnTo>
                      <a:pt x="11326" y="95"/>
                    </a:lnTo>
                    <a:close/>
                  </a:path>
                </a:pathLst>
              </a:custGeom>
              <a:grpFill/>
              <a:ln w="0" cap="flat">
                <a:noFill/>
                <a:prstDash val="solid"/>
                <a:miter/>
              </a:ln>
            </p:spPr>
            <p:txBody>
              <a:bodyPr rtlCol="0" anchor="ctr"/>
              <a:lstStyle/>
              <a:p>
                <a:endParaRPr lang="en-GB"/>
              </a:p>
            </p:txBody>
          </p:sp>
        </p:grpSp>
        <p:grpSp>
          <p:nvGrpSpPr>
            <p:cNvPr id="102" name="Graphic 1544">
              <a:extLst>
                <a:ext uri="{FF2B5EF4-FFF2-40B4-BE49-F238E27FC236}">
                  <a16:creationId xmlns:a16="http://schemas.microsoft.com/office/drawing/2014/main" id="{63B76959-459C-35EE-D205-1532B8A44026}"/>
                </a:ext>
              </a:extLst>
            </p:cNvPr>
            <p:cNvGrpSpPr/>
            <p:nvPr/>
          </p:nvGrpSpPr>
          <p:grpSpPr>
            <a:xfrm>
              <a:off x="5236920" y="1269514"/>
              <a:ext cx="24532" cy="26098"/>
              <a:chOff x="5236920" y="1269514"/>
              <a:chExt cx="24532" cy="26098"/>
            </a:xfrm>
            <a:grpFill/>
          </p:grpSpPr>
          <p:sp>
            <p:nvSpPr>
              <p:cNvPr id="109" name="Free-form: Shape 108">
                <a:extLst>
                  <a:ext uri="{FF2B5EF4-FFF2-40B4-BE49-F238E27FC236}">
                    <a16:creationId xmlns:a16="http://schemas.microsoft.com/office/drawing/2014/main" id="{B1C5E3A2-AC71-A59C-041A-8C2A2A4E01EF}"/>
                  </a:ext>
                </a:extLst>
              </p:cNvPr>
              <p:cNvSpPr/>
              <p:nvPr/>
            </p:nvSpPr>
            <p:spPr>
              <a:xfrm>
                <a:off x="5241683" y="1274181"/>
                <a:ext cx="14895" cy="16573"/>
              </a:xfrm>
              <a:custGeom>
                <a:avLst/>
                <a:gdLst>
                  <a:gd name="connsiteX0" fmla="*/ 6933 w 14895"/>
                  <a:gd name="connsiteY0" fmla="*/ 16573 h 16573"/>
                  <a:gd name="connsiteX1" fmla="*/ 170 w 14895"/>
                  <a:gd name="connsiteY1" fmla="*/ 10192 h 16573"/>
                  <a:gd name="connsiteX2" fmla="*/ 1885 w 14895"/>
                  <a:gd name="connsiteY2" fmla="*/ 2191 h 16573"/>
                  <a:gd name="connsiteX3" fmla="*/ 6742 w 14895"/>
                  <a:gd name="connsiteY3" fmla="*/ 0 h 16573"/>
                  <a:gd name="connsiteX4" fmla="*/ 8933 w 14895"/>
                  <a:gd name="connsiteY4" fmla="*/ 286 h 16573"/>
                  <a:gd name="connsiteX5" fmla="*/ 14839 w 14895"/>
                  <a:gd name="connsiteY5" fmla="*/ 9906 h 16573"/>
                  <a:gd name="connsiteX6" fmla="*/ 7981 w 14895"/>
                  <a:gd name="connsiteY6" fmla="*/ 16478 h 16573"/>
                  <a:gd name="connsiteX7" fmla="*/ 6838 w 14895"/>
                  <a:gd name="connsiteY7" fmla="*/ 16383 h 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5" h="16573">
                    <a:moveTo>
                      <a:pt x="6933" y="16573"/>
                    </a:moveTo>
                    <a:cubicBezTo>
                      <a:pt x="3123" y="16002"/>
                      <a:pt x="932" y="12764"/>
                      <a:pt x="170" y="10192"/>
                    </a:cubicBezTo>
                    <a:cubicBezTo>
                      <a:pt x="-116" y="8287"/>
                      <a:pt x="-306" y="4763"/>
                      <a:pt x="1885" y="2191"/>
                    </a:cubicBezTo>
                    <a:cubicBezTo>
                      <a:pt x="3123" y="762"/>
                      <a:pt x="4837" y="0"/>
                      <a:pt x="6742" y="0"/>
                    </a:cubicBezTo>
                    <a:cubicBezTo>
                      <a:pt x="7219" y="0"/>
                      <a:pt x="8552" y="191"/>
                      <a:pt x="8933" y="286"/>
                    </a:cubicBezTo>
                    <a:cubicBezTo>
                      <a:pt x="12743" y="1429"/>
                      <a:pt x="15315" y="5524"/>
                      <a:pt x="14839" y="9906"/>
                    </a:cubicBezTo>
                    <a:cubicBezTo>
                      <a:pt x="14458" y="13811"/>
                      <a:pt x="11600" y="16478"/>
                      <a:pt x="7981" y="16478"/>
                    </a:cubicBezTo>
                    <a:cubicBezTo>
                      <a:pt x="7695" y="16478"/>
                      <a:pt x="7028" y="16478"/>
                      <a:pt x="6838" y="16383"/>
                    </a:cubicBezTo>
                    <a:close/>
                  </a:path>
                </a:pathLst>
              </a:custGeom>
              <a:grpFill/>
              <a:ln w="0" cap="flat">
                <a:noFill/>
                <a:prstDash val="solid"/>
                <a:miter/>
              </a:ln>
            </p:spPr>
            <p:txBody>
              <a:bodyPr rtlCol="0" anchor="ctr"/>
              <a:lstStyle/>
              <a:p>
                <a:endParaRPr lang="en-GB"/>
              </a:p>
            </p:txBody>
          </p:sp>
          <p:sp>
            <p:nvSpPr>
              <p:cNvPr id="110" name="Free-form: Shape 109">
                <a:extLst>
                  <a:ext uri="{FF2B5EF4-FFF2-40B4-BE49-F238E27FC236}">
                    <a16:creationId xmlns:a16="http://schemas.microsoft.com/office/drawing/2014/main" id="{99C6AF74-A3D7-F0E9-7604-5CBFB98083BF}"/>
                  </a:ext>
                </a:extLst>
              </p:cNvPr>
              <p:cNvSpPr/>
              <p:nvPr/>
            </p:nvSpPr>
            <p:spPr>
              <a:xfrm>
                <a:off x="5236920" y="1269514"/>
                <a:ext cx="24532" cy="26098"/>
              </a:xfrm>
              <a:custGeom>
                <a:avLst/>
                <a:gdLst>
                  <a:gd name="connsiteX0" fmla="*/ 11601 w 24532"/>
                  <a:gd name="connsiteY0" fmla="*/ 9525 h 26098"/>
                  <a:gd name="connsiteX1" fmla="*/ 12458 w 24532"/>
                  <a:gd name="connsiteY1" fmla="*/ 9620 h 26098"/>
                  <a:gd name="connsiteX2" fmla="*/ 15030 w 24532"/>
                  <a:gd name="connsiteY2" fmla="*/ 14192 h 26098"/>
                  <a:gd name="connsiteX3" fmla="*/ 12934 w 24532"/>
                  <a:gd name="connsiteY3" fmla="*/ 16573 h 26098"/>
                  <a:gd name="connsiteX4" fmla="*/ 12458 w 24532"/>
                  <a:gd name="connsiteY4" fmla="*/ 16573 h 26098"/>
                  <a:gd name="connsiteX5" fmla="*/ 9505 w 24532"/>
                  <a:gd name="connsiteY5" fmla="*/ 13526 h 26098"/>
                  <a:gd name="connsiteX6" fmla="*/ 11601 w 24532"/>
                  <a:gd name="connsiteY6" fmla="*/ 9525 h 26098"/>
                  <a:gd name="connsiteX7" fmla="*/ 11601 w 24532"/>
                  <a:gd name="connsiteY7" fmla="*/ 0 h 26098"/>
                  <a:gd name="connsiteX8" fmla="*/ 11601 w 24532"/>
                  <a:gd name="connsiteY8" fmla="*/ 0 h 26098"/>
                  <a:gd name="connsiteX9" fmla="*/ 3219 w 24532"/>
                  <a:gd name="connsiteY9" fmla="*/ 3715 h 26098"/>
                  <a:gd name="connsiteX10" fmla="*/ 76 w 24532"/>
                  <a:gd name="connsiteY10" fmla="*/ 14573 h 26098"/>
                  <a:gd name="connsiteX11" fmla="*/ 361 w 24532"/>
                  <a:gd name="connsiteY11" fmla="*/ 16192 h 26098"/>
                  <a:gd name="connsiteX12" fmla="*/ 10934 w 24532"/>
                  <a:gd name="connsiteY12" fmla="*/ 25908 h 26098"/>
                  <a:gd name="connsiteX13" fmla="*/ 12839 w 24532"/>
                  <a:gd name="connsiteY13" fmla="*/ 26098 h 26098"/>
                  <a:gd name="connsiteX14" fmla="*/ 24460 w 24532"/>
                  <a:gd name="connsiteY14" fmla="*/ 15145 h 26098"/>
                  <a:gd name="connsiteX15" fmla="*/ 15125 w 24532"/>
                  <a:gd name="connsiteY15" fmla="*/ 476 h 26098"/>
                  <a:gd name="connsiteX16" fmla="*/ 11601 w 24532"/>
                  <a:gd name="connsiteY16" fmla="*/ 0 h 26098"/>
                  <a:gd name="connsiteX17" fmla="*/ 11601 w 24532"/>
                  <a:gd name="connsiteY17" fmla="*/ 0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32" h="26098">
                    <a:moveTo>
                      <a:pt x="11601" y="9525"/>
                    </a:moveTo>
                    <a:cubicBezTo>
                      <a:pt x="11601" y="9525"/>
                      <a:pt x="12172" y="9525"/>
                      <a:pt x="12458" y="9620"/>
                    </a:cubicBezTo>
                    <a:cubicBezTo>
                      <a:pt x="13982" y="10096"/>
                      <a:pt x="15220" y="12002"/>
                      <a:pt x="15030" y="14192"/>
                    </a:cubicBezTo>
                    <a:cubicBezTo>
                      <a:pt x="14935" y="15526"/>
                      <a:pt x="14173" y="16573"/>
                      <a:pt x="12934" y="16573"/>
                    </a:cubicBezTo>
                    <a:cubicBezTo>
                      <a:pt x="12839" y="16573"/>
                      <a:pt x="12649" y="16573"/>
                      <a:pt x="12458" y="16573"/>
                    </a:cubicBezTo>
                    <a:cubicBezTo>
                      <a:pt x="10363" y="16192"/>
                      <a:pt x="9505" y="13526"/>
                      <a:pt x="9505" y="13526"/>
                    </a:cubicBezTo>
                    <a:cubicBezTo>
                      <a:pt x="9505" y="13526"/>
                      <a:pt x="9029" y="9525"/>
                      <a:pt x="11601" y="9525"/>
                    </a:cubicBezTo>
                    <a:moveTo>
                      <a:pt x="11601" y="0"/>
                    </a:moveTo>
                    <a:lnTo>
                      <a:pt x="11601" y="0"/>
                    </a:lnTo>
                    <a:cubicBezTo>
                      <a:pt x="8362" y="0"/>
                      <a:pt x="5314" y="1333"/>
                      <a:pt x="3219" y="3715"/>
                    </a:cubicBezTo>
                    <a:cubicBezTo>
                      <a:pt x="-210" y="7525"/>
                      <a:pt x="-115" y="12573"/>
                      <a:pt x="76" y="14573"/>
                    </a:cubicBezTo>
                    <a:cubicBezTo>
                      <a:pt x="76" y="15145"/>
                      <a:pt x="266" y="15716"/>
                      <a:pt x="361" y="16192"/>
                    </a:cubicBezTo>
                    <a:cubicBezTo>
                      <a:pt x="1504" y="20098"/>
                      <a:pt x="4933" y="24955"/>
                      <a:pt x="10934" y="25908"/>
                    </a:cubicBezTo>
                    <a:cubicBezTo>
                      <a:pt x="11410" y="25908"/>
                      <a:pt x="12363" y="26098"/>
                      <a:pt x="12839" y="26098"/>
                    </a:cubicBezTo>
                    <a:cubicBezTo>
                      <a:pt x="18935" y="26098"/>
                      <a:pt x="23793" y="21527"/>
                      <a:pt x="24460" y="15145"/>
                    </a:cubicBezTo>
                    <a:cubicBezTo>
                      <a:pt x="25126" y="8572"/>
                      <a:pt x="21126" y="2191"/>
                      <a:pt x="15125" y="476"/>
                    </a:cubicBezTo>
                    <a:cubicBezTo>
                      <a:pt x="13982" y="95"/>
                      <a:pt x="12744" y="0"/>
                      <a:pt x="11601" y="0"/>
                    </a:cubicBezTo>
                    <a:lnTo>
                      <a:pt x="11601" y="0"/>
                    </a:lnTo>
                    <a:close/>
                  </a:path>
                </a:pathLst>
              </a:custGeom>
              <a:grpFill/>
              <a:ln w="0" cap="flat">
                <a:noFill/>
                <a:prstDash val="solid"/>
                <a:miter/>
              </a:ln>
            </p:spPr>
            <p:txBody>
              <a:bodyPr rtlCol="0" anchor="ctr"/>
              <a:lstStyle/>
              <a:p>
                <a:endParaRPr lang="en-GB"/>
              </a:p>
            </p:txBody>
          </p:sp>
        </p:grpSp>
        <p:grpSp>
          <p:nvGrpSpPr>
            <p:cNvPr id="103" name="Graphic 1544">
              <a:extLst>
                <a:ext uri="{FF2B5EF4-FFF2-40B4-BE49-F238E27FC236}">
                  <a16:creationId xmlns:a16="http://schemas.microsoft.com/office/drawing/2014/main" id="{826B1B55-7FF6-9445-7958-9CB600D23E2B}"/>
                </a:ext>
              </a:extLst>
            </p:cNvPr>
            <p:cNvGrpSpPr/>
            <p:nvPr/>
          </p:nvGrpSpPr>
          <p:grpSpPr>
            <a:xfrm>
              <a:off x="5247461" y="1167977"/>
              <a:ext cx="61997" cy="112204"/>
              <a:chOff x="5247461" y="1167977"/>
              <a:chExt cx="61997" cy="112204"/>
            </a:xfrm>
            <a:grpFill/>
          </p:grpSpPr>
          <p:sp>
            <p:nvSpPr>
              <p:cNvPr id="107" name="Free-form: Shape 106">
                <a:extLst>
                  <a:ext uri="{FF2B5EF4-FFF2-40B4-BE49-F238E27FC236}">
                    <a16:creationId xmlns:a16="http://schemas.microsoft.com/office/drawing/2014/main" id="{903A7066-E4C4-39F5-2310-72730B9C2D76}"/>
                  </a:ext>
                </a:extLst>
              </p:cNvPr>
              <p:cNvSpPr/>
              <p:nvPr/>
            </p:nvSpPr>
            <p:spPr>
              <a:xfrm>
                <a:off x="5252351" y="1172740"/>
                <a:ext cx="52416" cy="102679"/>
              </a:xfrm>
              <a:custGeom>
                <a:avLst/>
                <a:gdLst>
                  <a:gd name="connsiteX0" fmla="*/ 8552 w 52416"/>
                  <a:gd name="connsiteY0" fmla="*/ 102584 h 102679"/>
                  <a:gd name="connsiteX1" fmla="*/ 1218 w 52416"/>
                  <a:gd name="connsiteY1" fmla="*/ 98584 h 102679"/>
                  <a:gd name="connsiteX2" fmla="*/ 1218 w 52416"/>
                  <a:gd name="connsiteY2" fmla="*/ 93631 h 102679"/>
                  <a:gd name="connsiteX3" fmla="*/ 75 w 52416"/>
                  <a:gd name="connsiteY3" fmla="*/ 86487 h 102679"/>
                  <a:gd name="connsiteX4" fmla="*/ 456 w 52416"/>
                  <a:gd name="connsiteY4" fmla="*/ 83629 h 102679"/>
                  <a:gd name="connsiteX5" fmla="*/ 38460 w 52416"/>
                  <a:gd name="connsiteY5" fmla="*/ 4763 h 102679"/>
                  <a:gd name="connsiteX6" fmla="*/ 45985 w 52416"/>
                  <a:gd name="connsiteY6" fmla="*/ 0 h 102679"/>
                  <a:gd name="connsiteX7" fmla="*/ 48652 w 52416"/>
                  <a:gd name="connsiteY7" fmla="*/ 476 h 102679"/>
                  <a:gd name="connsiteX8" fmla="*/ 51795 w 52416"/>
                  <a:gd name="connsiteY8" fmla="*/ 3143 h 102679"/>
                  <a:gd name="connsiteX9" fmla="*/ 52176 w 52416"/>
                  <a:gd name="connsiteY9" fmla="*/ 7048 h 102679"/>
                  <a:gd name="connsiteX10" fmla="*/ 13695 w 52416"/>
                  <a:gd name="connsiteY10" fmla="*/ 99346 h 102679"/>
                  <a:gd name="connsiteX11" fmla="*/ 13695 w 52416"/>
                  <a:gd name="connsiteY11" fmla="*/ 99346 h 102679"/>
                  <a:gd name="connsiteX12" fmla="*/ 8647 w 52416"/>
                  <a:gd name="connsiteY12" fmla="*/ 102679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16" h="102679">
                    <a:moveTo>
                      <a:pt x="8552" y="102584"/>
                    </a:moveTo>
                    <a:cubicBezTo>
                      <a:pt x="6456" y="102584"/>
                      <a:pt x="2646" y="101346"/>
                      <a:pt x="1218" y="98584"/>
                    </a:cubicBezTo>
                    <a:cubicBezTo>
                      <a:pt x="456" y="97155"/>
                      <a:pt x="456" y="95059"/>
                      <a:pt x="1218" y="93631"/>
                    </a:cubicBezTo>
                    <a:lnTo>
                      <a:pt x="75" y="86487"/>
                    </a:lnTo>
                    <a:cubicBezTo>
                      <a:pt x="-116" y="85534"/>
                      <a:pt x="75" y="84487"/>
                      <a:pt x="456" y="83629"/>
                    </a:cubicBezTo>
                    <a:lnTo>
                      <a:pt x="38460" y="4763"/>
                    </a:lnTo>
                    <a:cubicBezTo>
                      <a:pt x="39889" y="1905"/>
                      <a:pt x="42842" y="0"/>
                      <a:pt x="45985" y="0"/>
                    </a:cubicBezTo>
                    <a:cubicBezTo>
                      <a:pt x="46938" y="0"/>
                      <a:pt x="47795" y="190"/>
                      <a:pt x="48652" y="476"/>
                    </a:cubicBezTo>
                    <a:cubicBezTo>
                      <a:pt x="49890" y="857"/>
                      <a:pt x="51224" y="1905"/>
                      <a:pt x="51795" y="3143"/>
                    </a:cubicBezTo>
                    <a:cubicBezTo>
                      <a:pt x="52367" y="4382"/>
                      <a:pt x="52653" y="5810"/>
                      <a:pt x="52176" y="7048"/>
                    </a:cubicBezTo>
                    <a:lnTo>
                      <a:pt x="13695" y="99346"/>
                    </a:lnTo>
                    <a:lnTo>
                      <a:pt x="13695" y="99346"/>
                    </a:lnTo>
                    <a:cubicBezTo>
                      <a:pt x="12838" y="101155"/>
                      <a:pt x="10647" y="102679"/>
                      <a:pt x="8647" y="102679"/>
                    </a:cubicBezTo>
                    <a:close/>
                  </a:path>
                </a:pathLst>
              </a:custGeom>
              <a:grpFill/>
              <a:ln w="0" cap="flat">
                <a:noFill/>
                <a:prstDash val="solid"/>
                <a:miter/>
              </a:ln>
            </p:spPr>
            <p:txBody>
              <a:bodyPr rtlCol="0" anchor="ctr"/>
              <a:lstStyle/>
              <a:p>
                <a:endParaRPr lang="en-GB"/>
              </a:p>
            </p:txBody>
          </p:sp>
          <p:sp>
            <p:nvSpPr>
              <p:cNvPr id="108" name="Free-form: Shape 107">
                <a:extLst>
                  <a:ext uri="{FF2B5EF4-FFF2-40B4-BE49-F238E27FC236}">
                    <a16:creationId xmlns:a16="http://schemas.microsoft.com/office/drawing/2014/main" id="{666A5300-2C69-DA15-B5AC-43A27BDC6474}"/>
                  </a:ext>
                </a:extLst>
              </p:cNvPr>
              <p:cNvSpPr/>
              <p:nvPr/>
            </p:nvSpPr>
            <p:spPr>
              <a:xfrm>
                <a:off x="5247461" y="1167977"/>
                <a:ext cx="61997" cy="112204"/>
              </a:xfrm>
              <a:custGeom>
                <a:avLst/>
                <a:gdLst>
                  <a:gd name="connsiteX0" fmla="*/ 50780 w 61997"/>
                  <a:gd name="connsiteY0" fmla="*/ 9525 h 112204"/>
                  <a:gd name="connsiteX1" fmla="*/ 51923 w 61997"/>
                  <a:gd name="connsiteY1" fmla="*/ 9715 h 112204"/>
                  <a:gd name="connsiteX2" fmla="*/ 52590 w 61997"/>
                  <a:gd name="connsiteY2" fmla="*/ 9906 h 112204"/>
                  <a:gd name="connsiteX3" fmla="*/ 14109 w 61997"/>
                  <a:gd name="connsiteY3" fmla="*/ 102203 h 112204"/>
                  <a:gd name="connsiteX4" fmla="*/ 13442 w 61997"/>
                  <a:gd name="connsiteY4" fmla="*/ 102584 h 112204"/>
                  <a:gd name="connsiteX5" fmla="*/ 10299 w 61997"/>
                  <a:gd name="connsiteY5" fmla="*/ 100584 h 112204"/>
                  <a:gd name="connsiteX6" fmla="*/ 11061 w 61997"/>
                  <a:gd name="connsiteY6" fmla="*/ 98965 h 112204"/>
                  <a:gd name="connsiteX7" fmla="*/ 9632 w 61997"/>
                  <a:gd name="connsiteY7" fmla="*/ 90392 h 112204"/>
                  <a:gd name="connsiteX8" fmla="*/ 47637 w 61997"/>
                  <a:gd name="connsiteY8" fmla="*/ 11525 h 112204"/>
                  <a:gd name="connsiteX9" fmla="*/ 50875 w 61997"/>
                  <a:gd name="connsiteY9" fmla="*/ 9525 h 112204"/>
                  <a:gd name="connsiteX10" fmla="*/ 50780 w 61997"/>
                  <a:gd name="connsiteY10" fmla="*/ 0 h 112204"/>
                  <a:gd name="connsiteX11" fmla="*/ 38969 w 61997"/>
                  <a:gd name="connsiteY11" fmla="*/ 7429 h 112204"/>
                  <a:gd name="connsiteX12" fmla="*/ 964 w 61997"/>
                  <a:gd name="connsiteY12" fmla="*/ 86296 h 112204"/>
                  <a:gd name="connsiteX13" fmla="*/ 107 w 61997"/>
                  <a:gd name="connsiteY13" fmla="*/ 92012 h 112204"/>
                  <a:gd name="connsiteX14" fmla="*/ 1060 w 61997"/>
                  <a:gd name="connsiteY14" fmla="*/ 97822 h 112204"/>
                  <a:gd name="connsiteX15" fmla="*/ 1726 w 61997"/>
                  <a:gd name="connsiteY15" fmla="*/ 105632 h 112204"/>
                  <a:gd name="connsiteX16" fmla="*/ 13347 w 61997"/>
                  <a:gd name="connsiteY16" fmla="*/ 112204 h 112204"/>
                  <a:gd name="connsiteX17" fmla="*/ 22967 w 61997"/>
                  <a:gd name="connsiteY17" fmla="*/ 105537 h 112204"/>
                  <a:gd name="connsiteX18" fmla="*/ 61258 w 61997"/>
                  <a:gd name="connsiteY18" fmla="*/ 13716 h 112204"/>
                  <a:gd name="connsiteX19" fmla="*/ 61162 w 61997"/>
                  <a:gd name="connsiteY19" fmla="*/ 6096 h 112204"/>
                  <a:gd name="connsiteX20" fmla="*/ 55543 w 61997"/>
                  <a:gd name="connsiteY20" fmla="*/ 952 h 112204"/>
                  <a:gd name="connsiteX21" fmla="*/ 54876 w 61997"/>
                  <a:gd name="connsiteY21" fmla="*/ 762 h 112204"/>
                  <a:gd name="connsiteX22" fmla="*/ 50685 w 61997"/>
                  <a:gd name="connsiteY22" fmla="*/ 95 h 112204"/>
                  <a:gd name="connsiteX23" fmla="*/ 50685 w 61997"/>
                  <a:gd name="connsiteY23" fmla="*/ 95 h 11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97" h="112204">
                    <a:moveTo>
                      <a:pt x="50780" y="9525"/>
                    </a:moveTo>
                    <a:cubicBezTo>
                      <a:pt x="50780" y="9525"/>
                      <a:pt x="51542" y="9525"/>
                      <a:pt x="51923" y="9715"/>
                    </a:cubicBezTo>
                    <a:lnTo>
                      <a:pt x="52590" y="9906"/>
                    </a:lnTo>
                    <a:lnTo>
                      <a:pt x="14109" y="102203"/>
                    </a:lnTo>
                    <a:cubicBezTo>
                      <a:pt x="14109" y="102203"/>
                      <a:pt x="13823" y="102584"/>
                      <a:pt x="13442" y="102584"/>
                    </a:cubicBezTo>
                    <a:cubicBezTo>
                      <a:pt x="12204" y="102584"/>
                      <a:pt x="9727" y="101346"/>
                      <a:pt x="10299" y="100584"/>
                    </a:cubicBezTo>
                    <a:lnTo>
                      <a:pt x="11061" y="98965"/>
                    </a:lnTo>
                    <a:lnTo>
                      <a:pt x="9632" y="90392"/>
                    </a:lnTo>
                    <a:lnTo>
                      <a:pt x="47637" y="11525"/>
                    </a:lnTo>
                    <a:cubicBezTo>
                      <a:pt x="48208" y="10287"/>
                      <a:pt x="49542" y="9525"/>
                      <a:pt x="50875" y="9525"/>
                    </a:cubicBezTo>
                    <a:moveTo>
                      <a:pt x="50780" y="0"/>
                    </a:moveTo>
                    <a:cubicBezTo>
                      <a:pt x="45732" y="0"/>
                      <a:pt x="41160" y="2953"/>
                      <a:pt x="38969" y="7429"/>
                    </a:cubicBezTo>
                    <a:lnTo>
                      <a:pt x="964" y="86296"/>
                    </a:lnTo>
                    <a:cubicBezTo>
                      <a:pt x="107" y="88106"/>
                      <a:pt x="-179" y="90011"/>
                      <a:pt x="107" y="92012"/>
                    </a:cubicBezTo>
                    <a:lnTo>
                      <a:pt x="1060" y="97822"/>
                    </a:lnTo>
                    <a:cubicBezTo>
                      <a:pt x="202" y="100393"/>
                      <a:pt x="488" y="103156"/>
                      <a:pt x="1726" y="105632"/>
                    </a:cubicBezTo>
                    <a:cubicBezTo>
                      <a:pt x="4298" y="110490"/>
                      <a:pt x="10013" y="112204"/>
                      <a:pt x="13347" y="112204"/>
                    </a:cubicBezTo>
                    <a:cubicBezTo>
                      <a:pt x="17824" y="112204"/>
                      <a:pt x="21634" y="109538"/>
                      <a:pt x="22967" y="105537"/>
                    </a:cubicBezTo>
                    <a:lnTo>
                      <a:pt x="61258" y="13716"/>
                    </a:lnTo>
                    <a:cubicBezTo>
                      <a:pt x="62305" y="11239"/>
                      <a:pt x="62210" y="8572"/>
                      <a:pt x="61162" y="6096"/>
                    </a:cubicBezTo>
                    <a:cubicBezTo>
                      <a:pt x="60115" y="3715"/>
                      <a:pt x="58019" y="1810"/>
                      <a:pt x="55543" y="952"/>
                    </a:cubicBezTo>
                    <a:lnTo>
                      <a:pt x="54876" y="762"/>
                    </a:lnTo>
                    <a:cubicBezTo>
                      <a:pt x="53542" y="286"/>
                      <a:pt x="52114" y="95"/>
                      <a:pt x="50685" y="95"/>
                    </a:cubicBezTo>
                    <a:lnTo>
                      <a:pt x="50685" y="95"/>
                    </a:lnTo>
                    <a:close/>
                  </a:path>
                </a:pathLst>
              </a:custGeom>
              <a:grpFill/>
              <a:ln w="0" cap="flat">
                <a:noFill/>
                <a:prstDash val="solid"/>
                <a:miter/>
              </a:ln>
            </p:spPr>
            <p:txBody>
              <a:bodyPr rtlCol="0" anchor="ctr"/>
              <a:lstStyle/>
              <a:p>
                <a:endParaRPr lang="en-GB"/>
              </a:p>
            </p:txBody>
          </p:sp>
        </p:grpSp>
        <p:grpSp>
          <p:nvGrpSpPr>
            <p:cNvPr id="104" name="Graphic 1544">
              <a:extLst>
                <a:ext uri="{FF2B5EF4-FFF2-40B4-BE49-F238E27FC236}">
                  <a16:creationId xmlns:a16="http://schemas.microsoft.com/office/drawing/2014/main" id="{AC110A24-0217-42B2-BAE5-7E581F5739A1}"/>
                </a:ext>
              </a:extLst>
            </p:cNvPr>
            <p:cNvGrpSpPr/>
            <p:nvPr/>
          </p:nvGrpSpPr>
          <p:grpSpPr>
            <a:xfrm>
              <a:off x="5166463" y="1271323"/>
              <a:ext cx="92955" cy="59531"/>
              <a:chOff x="5166463" y="1271323"/>
              <a:chExt cx="92955" cy="59531"/>
            </a:xfrm>
            <a:grpFill/>
          </p:grpSpPr>
          <p:sp>
            <p:nvSpPr>
              <p:cNvPr id="105" name="Free-form: Shape 104">
                <a:extLst>
                  <a:ext uri="{FF2B5EF4-FFF2-40B4-BE49-F238E27FC236}">
                    <a16:creationId xmlns:a16="http://schemas.microsoft.com/office/drawing/2014/main" id="{21D77508-AE03-6F92-8EC5-3F3E970E579F}"/>
                  </a:ext>
                </a:extLst>
              </p:cNvPr>
              <p:cNvSpPr/>
              <p:nvPr/>
            </p:nvSpPr>
            <p:spPr>
              <a:xfrm>
                <a:off x="5171182" y="1276086"/>
                <a:ext cx="83551" cy="50006"/>
              </a:xfrm>
              <a:custGeom>
                <a:avLst/>
                <a:gdLst>
                  <a:gd name="connsiteX0" fmla="*/ 4758 w 83551"/>
                  <a:gd name="connsiteY0" fmla="*/ 50006 h 50006"/>
                  <a:gd name="connsiteX1" fmla="*/ 567 w 83551"/>
                  <a:gd name="connsiteY1" fmla="*/ 47434 h 50006"/>
                  <a:gd name="connsiteX2" fmla="*/ 2472 w 83551"/>
                  <a:gd name="connsiteY2" fmla="*/ 41053 h 50006"/>
                  <a:gd name="connsiteX3" fmla="*/ 73719 w 83551"/>
                  <a:gd name="connsiteY3" fmla="*/ 762 h 50006"/>
                  <a:gd name="connsiteX4" fmla="*/ 76577 w 83551"/>
                  <a:gd name="connsiteY4" fmla="*/ 0 h 50006"/>
                  <a:gd name="connsiteX5" fmla="*/ 83340 w 83551"/>
                  <a:gd name="connsiteY5" fmla="*/ 5905 h 50006"/>
                  <a:gd name="connsiteX6" fmla="*/ 80006 w 83551"/>
                  <a:gd name="connsiteY6" fmla="*/ 13240 h 50006"/>
                  <a:gd name="connsiteX7" fmla="*/ 6854 w 83551"/>
                  <a:gd name="connsiteY7" fmla="*/ 49435 h 50006"/>
                  <a:gd name="connsiteX8" fmla="*/ 4758 w 83551"/>
                  <a:gd name="connsiteY8" fmla="*/ 49911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51" h="50006">
                    <a:moveTo>
                      <a:pt x="4758" y="50006"/>
                    </a:moveTo>
                    <a:cubicBezTo>
                      <a:pt x="3044" y="50006"/>
                      <a:pt x="1425" y="49054"/>
                      <a:pt x="567" y="47434"/>
                    </a:cubicBezTo>
                    <a:cubicBezTo>
                      <a:pt x="-671" y="45148"/>
                      <a:pt x="186" y="42291"/>
                      <a:pt x="2472" y="41053"/>
                    </a:cubicBezTo>
                    <a:lnTo>
                      <a:pt x="73719" y="762"/>
                    </a:lnTo>
                    <a:cubicBezTo>
                      <a:pt x="74481" y="381"/>
                      <a:pt x="75815" y="0"/>
                      <a:pt x="76577" y="0"/>
                    </a:cubicBezTo>
                    <a:cubicBezTo>
                      <a:pt x="80101" y="0"/>
                      <a:pt x="82673" y="2953"/>
                      <a:pt x="83340" y="5905"/>
                    </a:cubicBezTo>
                    <a:cubicBezTo>
                      <a:pt x="84102" y="9049"/>
                      <a:pt x="82768" y="12001"/>
                      <a:pt x="80006" y="13240"/>
                    </a:cubicBezTo>
                    <a:lnTo>
                      <a:pt x="6854" y="49435"/>
                    </a:lnTo>
                    <a:cubicBezTo>
                      <a:pt x="6187" y="49816"/>
                      <a:pt x="5425" y="49911"/>
                      <a:pt x="4758" y="49911"/>
                    </a:cubicBezTo>
                    <a:close/>
                  </a:path>
                </a:pathLst>
              </a:custGeom>
              <a:grpFill/>
              <a:ln w="0" cap="flat">
                <a:noFill/>
                <a:prstDash val="solid"/>
                <a:miter/>
              </a:ln>
            </p:spPr>
            <p:txBody>
              <a:bodyPr rtlCol="0" anchor="ctr"/>
              <a:lstStyle/>
              <a:p>
                <a:endParaRPr lang="en-GB"/>
              </a:p>
            </p:txBody>
          </p:sp>
          <p:sp>
            <p:nvSpPr>
              <p:cNvPr id="106" name="Free-form: Shape 105">
                <a:extLst>
                  <a:ext uri="{FF2B5EF4-FFF2-40B4-BE49-F238E27FC236}">
                    <a16:creationId xmlns:a16="http://schemas.microsoft.com/office/drawing/2014/main" id="{64569361-7ADE-3730-15E3-A53C6053227E}"/>
                  </a:ext>
                </a:extLst>
              </p:cNvPr>
              <p:cNvSpPr/>
              <p:nvPr/>
            </p:nvSpPr>
            <p:spPr>
              <a:xfrm>
                <a:off x="5166463" y="1271323"/>
                <a:ext cx="92955" cy="59531"/>
              </a:xfrm>
              <a:custGeom>
                <a:avLst/>
                <a:gdLst>
                  <a:gd name="connsiteX0" fmla="*/ 81296 w 92955"/>
                  <a:gd name="connsiteY0" fmla="*/ 9525 h 59531"/>
                  <a:gd name="connsiteX1" fmla="*/ 82629 w 92955"/>
                  <a:gd name="connsiteY1" fmla="*/ 13811 h 59531"/>
                  <a:gd name="connsiteX2" fmla="*/ 9477 w 92955"/>
                  <a:gd name="connsiteY2" fmla="*/ 50006 h 59531"/>
                  <a:gd name="connsiteX3" fmla="*/ 80724 w 92955"/>
                  <a:gd name="connsiteY3" fmla="*/ 9715 h 59531"/>
                  <a:gd name="connsiteX4" fmla="*/ 81296 w 92955"/>
                  <a:gd name="connsiteY4" fmla="*/ 9620 h 59531"/>
                  <a:gd name="connsiteX5" fmla="*/ 81296 w 92955"/>
                  <a:gd name="connsiteY5" fmla="*/ 0 h 59531"/>
                  <a:gd name="connsiteX6" fmla="*/ 81296 w 92955"/>
                  <a:gd name="connsiteY6" fmla="*/ 0 h 59531"/>
                  <a:gd name="connsiteX7" fmla="*/ 76343 w 92955"/>
                  <a:gd name="connsiteY7" fmla="*/ 1238 h 59531"/>
                  <a:gd name="connsiteX8" fmla="*/ 4810 w 92955"/>
                  <a:gd name="connsiteY8" fmla="*/ 41719 h 59531"/>
                  <a:gd name="connsiteX9" fmla="*/ 1095 w 92955"/>
                  <a:gd name="connsiteY9" fmla="*/ 54483 h 59531"/>
                  <a:gd name="connsiteX10" fmla="*/ 9477 w 92955"/>
                  <a:gd name="connsiteY10" fmla="*/ 59531 h 59531"/>
                  <a:gd name="connsiteX11" fmla="*/ 13668 w 92955"/>
                  <a:gd name="connsiteY11" fmla="*/ 58579 h 59531"/>
                  <a:gd name="connsiteX12" fmla="*/ 86820 w 92955"/>
                  <a:gd name="connsiteY12" fmla="*/ 22384 h 59531"/>
                  <a:gd name="connsiteX13" fmla="*/ 92631 w 92955"/>
                  <a:gd name="connsiteY13" fmla="*/ 9715 h 59531"/>
                  <a:gd name="connsiteX14" fmla="*/ 81201 w 92955"/>
                  <a:gd name="connsiteY14" fmla="*/ 95 h 59531"/>
                  <a:gd name="connsiteX15" fmla="*/ 81201 w 92955"/>
                  <a:gd name="connsiteY15" fmla="*/ 9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5" h="59531">
                    <a:moveTo>
                      <a:pt x="81296" y="9525"/>
                    </a:moveTo>
                    <a:cubicBezTo>
                      <a:pt x="82915" y="9525"/>
                      <a:pt x="84439" y="12954"/>
                      <a:pt x="82629" y="13811"/>
                    </a:cubicBezTo>
                    <a:lnTo>
                      <a:pt x="9477" y="50006"/>
                    </a:lnTo>
                    <a:lnTo>
                      <a:pt x="80724" y="9715"/>
                    </a:lnTo>
                    <a:cubicBezTo>
                      <a:pt x="80724" y="9715"/>
                      <a:pt x="81105" y="9620"/>
                      <a:pt x="81296" y="9620"/>
                    </a:cubicBezTo>
                    <a:moveTo>
                      <a:pt x="81296" y="0"/>
                    </a:moveTo>
                    <a:lnTo>
                      <a:pt x="81296" y="0"/>
                    </a:lnTo>
                    <a:cubicBezTo>
                      <a:pt x="79581" y="0"/>
                      <a:pt x="77867" y="381"/>
                      <a:pt x="76343" y="1238"/>
                    </a:cubicBezTo>
                    <a:lnTo>
                      <a:pt x="4810" y="41719"/>
                    </a:lnTo>
                    <a:cubicBezTo>
                      <a:pt x="333" y="44291"/>
                      <a:pt x="-1286" y="49911"/>
                      <a:pt x="1095" y="54483"/>
                    </a:cubicBezTo>
                    <a:cubicBezTo>
                      <a:pt x="2810" y="57721"/>
                      <a:pt x="6144" y="59531"/>
                      <a:pt x="9477" y="59531"/>
                    </a:cubicBezTo>
                    <a:cubicBezTo>
                      <a:pt x="10906" y="59531"/>
                      <a:pt x="12335" y="59245"/>
                      <a:pt x="13668" y="58579"/>
                    </a:cubicBezTo>
                    <a:lnTo>
                      <a:pt x="86820" y="22384"/>
                    </a:lnTo>
                    <a:cubicBezTo>
                      <a:pt x="91488" y="20098"/>
                      <a:pt x="93869" y="15049"/>
                      <a:pt x="92631" y="9715"/>
                    </a:cubicBezTo>
                    <a:cubicBezTo>
                      <a:pt x="91392" y="4096"/>
                      <a:pt x="86535" y="95"/>
                      <a:pt x="81201" y="95"/>
                    </a:cubicBezTo>
                    <a:lnTo>
                      <a:pt x="81201" y="95"/>
                    </a:lnTo>
                    <a:close/>
                  </a:path>
                </a:pathLst>
              </a:custGeom>
              <a:grpFill/>
              <a:ln w="0" cap="flat">
                <a:noFill/>
                <a:prstDash val="solid"/>
                <a:miter/>
              </a:ln>
            </p:spPr>
            <p:txBody>
              <a:bodyPr rtlCol="0" anchor="ctr"/>
              <a:lstStyle/>
              <a:p>
                <a:endParaRPr lang="en-GB"/>
              </a:p>
            </p:txBody>
          </p:sp>
        </p:grpSp>
      </p:grpSp>
      <p:grpSp>
        <p:nvGrpSpPr>
          <p:cNvPr id="130" name="Graphic 1544">
            <a:extLst>
              <a:ext uri="{FF2B5EF4-FFF2-40B4-BE49-F238E27FC236}">
                <a16:creationId xmlns:a16="http://schemas.microsoft.com/office/drawing/2014/main" id="{2C286B95-F3DE-C24E-0A04-67D15D5774DC}"/>
              </a:ext>
            </a:extLst>
          </p:cNvPr>
          <p:cNvGrpSpPr/>
          <p:nvPr/>
        </p:nvGrpSpPr>
        <p:grpSpPr>
          <a:xfrm>
            <a:off x="5965518" y="1286082"/>
            <a:ext cx="50046" cy="183066"/>
            <a:chOff x="5386442" y="1165215"/>
            <a:chExt cx="39814" cy="145637"/>
          </a:xfrm>
          <a:solidFill>
            <a:schemeClr val="accent2"/>
          </a:solidFill>
        </p:grpSpPr>
        <p:grpSp>
          <p:nvGrpSpPr>
            <p:cNvPr id="131" name="Graphic 1544">
              <a:extLst>
                <a:ext uri="{FF2B5EF4-FFF2-40B4-BE49-F238E27FC236}">
                  <a16:creationId xmlns:a16="http://schemas.microsoft.com/office/drawing/2014/main" id="{1A64898F-1463-CB1B-E7FE-C065BB130417}"/>
                </a:ext>
              </a:extLst>
            </p:cNvPr>
            <p:cNvGrpSpPr/>
            <p:nvPr/>
          </p:nvGrpSpPr>
          <p:grpSpPr>
            <a:xfrm>
              <a:off x="5386442" y="1277515"/>
              <a:ext cx="39814" cy="33337"/>
              <a:chOff x="5386442" y="1277515"/>
              <a:chExt cx="39814" cy="33337"/>
            </a:xfrm>
            <a:grpFill/>
          </p:grpSpPr>
          <p:grpSp>
            <p:nvGrpSpPr>
              <p:cNvPr id="155" name="Graphic 1544">
                <a:extLst>
                  <a:ext uri="{FF2B5EF4-FFF2-40B4-BE49-F238E27FC236}">
                    <a16:creationId xmlns:a16="http://schemas.microsoft.com/office/drawing/2014/main" id="{6672ECB0-17F6-B2DF-DBFB-8932D1E7C743}"/>
                  </a:ext>
                </a:extLst>
              </p:cNvPr>
              <p:cNvGrpSpPr/>
              <p:nvPr/>
            </p:nvGrpSpPr>
            <p:grpSpPr>
              <a:xfrm>
                <a:off x="5386442" y="1283610"/>
                <a:ext cx="39814" cy="27241"/>
                <a:chOff x="5386442" y="1283610"/>
                <a:chExt cx="39814" cy="27241"/>
              </a:xfrm>
              <a:grpFill/>
            </p:grpSpPr>
            <p:sp>
              <p:nvSpPr>
                <p:cNvPr id="159" name="Free-form: Shape 158">
                  <a:extLst>
                    <a:ext uri="{FF2B5EF4-FFF2-40B4-BE49-F238E27FC236}">
                      <a16:creationId xmlns:a16="http://schemas.microsoft.com/office/drawing/2014/main" id="{76886E37-6E56-71FD-31BC-8D23E58EA523}"/>
                    </a:ext>
                  </a:extLst>
                </p:cNvPr>
                <p:cNvSpPr/>
                <p:nvPr/>
              </p:nvSpPr>
              <p:spPr>
                <a:xfrm>
                  <a:off x="5391205" y="1288373"/>
                  <a:ext cx="30384" cy="17716"/>
                </a:xfrm>
                <a:custGeom>
                  <a:avLst/>
                  <a:gdLst>
                    <a:gd name="connsiteX0" fmla="*/ 15145 w 30384"/>
                    <a:gd name="connsiteY0" fmla="*/ 17717 h 17716"/>
                    <a:gd name="connsiteX1" fmla="*/ 5429 w 30384"/>
                    <a:gd name="connsiteY1" fmla="*/ 15335 h 17716"/>
                    <a:gd name="connsiteX2" fmla="*/ 0 w 30384"/>
                    <a:gd name="connsiteY2" fmla="*/ 6953 h 17716"/>
                    <a:gd name="connsiteX3" fmla="*/ 0 w 30384"/>
                    <a:gd name="connsiteY3" fmla="*/ 4763 h 17716"/>
                    <a:gd name="connsiteX4" fmla="*/ 4763 w 30384"/>
                    <a:gd name="connsiteY4" fmla="*/ 0 h 17716"/>
                    <a:gd name="connsiteX5" fmla="*/ 25622 w 30384"/>
                    <a:gd name="connsiteY5" fmla="*/ 0 h 17716"/>
                    <a:gd name="connsiteX6" fmla="*/ 30385 w 30384"/>
                    <a:gd name="connsiteY6" fmla="*/ 4763 h 17716"/>
                    <a:gd name="connsiteX7" fmla="*/ 30385 w 30384"/>
                    <a:gd name="connsiteY7" fmla="*/ 6953 h 17716"/>
                    <a:gd name="connsiteX8" fmla="*/ 24956 w 30384"/>
                    <a:gd name="connsiteY8" fmla="*/ 15335 h 17716"/>
                    <a:gd name="connsiteX9" fmla="*/ 15240 w 30384"/>
                    <a:gd name="connsiteY9" fmla="*/ 17717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84" h="17716">
                      <a:moveTo>
                        <a:pt x="15145" y="17717"/>
                      </a:moveTo>
                      <a:cubicBezTo>
                        <a:pt x="11525" y="17717"/>
                        <a:pt x="8096" y="16859"/>
                        <a:pt x="5429" y="15335"/>
                      </a:cubicBezTo>
                      <a:cubicBezTo>
                        <a:pt x="2000" y="13335"/>
                        <a:pt x="0" y="10287"/>
                        <a:pt x="0" y="6953"/>
                      </a:cubicBezTo>
                      <a:lnTo>
                        <a:pt x="0" y="4763"/>
                      </a:lnTo>
                      <a:cubicBezTo>
                        <a:pt x="0" y="2095"/>
                        <a:pt x="2096" y="0"/>
                        <a:pt x="4763" y="0"/>
                      </a:cubicBezTo>
                      <a:lnTo>
                        <a:pt x="25622" y="0"/>
                      </a:lnTo>
                      <a:cubicBezTo>
                        <a:pt x="28289" y="0"/>
                        <a:pt x="30385" y="2095"/>
                        <a:pt x="30385" y="4763"/>
                      </a:cubicBezTo>
                      <a:lnTo>
                        <a:pt x="30385" y="6953"/>
                      </a:lnTo>
                      <a:cubicBezTo>
                        <a:pt x="30385" y="10287"/>
                        <a:pt x="28385" y="13335"/>
                        <a:pt x="24956" y="15335"/>
                      </a:cubicBezTo>
                      <a:cubicBezTo>
                        <a:pt x="22289" y="16859"/>
                        <a:pt x="18764" y="17717"/>
                        <a:pt x="15240" y="17717"/>
                      </a:cubicBezTo>
                      <a:close/>
                    </a:path>
                  </a:pathLst>
                </a:custGeom>
                <a:grpFill/>
                <a:ln w="0" cap="flat">
                  <a:noFill/>
                  <a:prstDash val="solid"/>
                  <a:miter/>
                </a:ln>
              </p:spPr>
              <p:txBody>
                <a:bodyPr rtlCol="0" anchor="ctr"/>
                <a:lstStyle/>
                <a:p>
                  <a:endParaRPr lang="en-GB"/>
                </a:p>
              </p:txBody>
            </p:sp>
            <p:sp>
              <p:nvSpPr>
                <p:cNvPr id="160" name="Free-form: Shape 159">
                  <a:extLst>
                    <a:ext uri="{FF2B5EF4-FFF2-40B4-BE49-F238E27FC236}">
                      <a16:creationId xmlns:a16="http://schemas.microsoft.com/office/drawing/2014/main" id="{CD96BDB4-A171-554B-A769-76F3ECDECB5F}"/>
                    </a:ext>
                  </a:extLst>
                </p:cNvPr>
                <p:cNvSpPr/>
                <p:nvPr/>
              </p:nvSpPr>
              <p:spPr>
                <a:xfrm>
                  <a:off x="5386442" y="1283610"/>
                  <a:ext cx="39814" cy="27241"/>
                </a:xfrm>
                <a:custGeom>
                  <a:avLst/>
                  <a:gdLst>
                    <a:gd name="connsiteX0" fmla="*/ 30385 w 39814"/>
                    <a:gd name="connsiteY0" fmla="*/ 9525 h 27241"/>
                    <a:gd name="connsiteX1" fmla="*/ 30385 w 39814"/>
                    <a:gd name="connsiteY1" fmla="*/ 11716 h 27241"/>
                    <a:gd name="connsiteX2" fmla="*/ 27337 w 39814"/>
                    <a:gd name="connsiteY2" fmla="*/ 16002 h 27241"/>
                    <a:gd name="connsiteX3" fmla="*/ 20003 w 39814"/>
                    <a:gd name="connsiteY3" fmla="*/ 17812 h 27241"/>
                    <a:gd name="connsiteX4" fmla="*/ 12668 w 39814"/>
                    <a:gd name="connsiteY4" fmla="*/ 16002 h 27241"/>
                    <a:gd name="connsiteX5" fmla="*/ 9620 w 39814"/>
                    <a:gd name="connsiteY5" fmla="*/ 11716 h 27241"/>
                    <a:gd name="connsiteX6" fmla="*/ 9620 w 39814"/>
                    <a:gd name="connsiteY6" fmla="*/ 9525 h 27241"/>
                    <a:gd name="connsiteX7" fmla="*/ 30480 w 39814"/>
                    <a:gd name="connsiteY7" fmla="*/ 9525 h 27241"/>
                    <a:gd name="connsiteX8" fmla="*/ 30385 w 39814"/>
                    <a:gd name="connsiteY8" fmla="*/ 0 h 27241"/>
                    <a:gd name="connsiteX9" fmla="*/ 9525 w 39814"/>
                    <a:gd name="connsiteY9" fmla="*/ 0 h 27241"/>
                    <a:gd name="connsiteX10" fmla="*/ 0 w 39814"/>
                    <a:gd name="connsiteY10" fmla="*/ 9525 h 27241"/>
                    <a:gd name="connsiteX11" fmla="*/ 0 w 39814"/>
                    <a:gd name="connsiteY11" fmla="*/ 11716 h 27241"/>
                    <a:gd name="connsiteX12" fmla="*/ 7811 w 39814"/>
                    <a:gd name="connsiteY12" fmla="*/ 24194 h 27241"/>
                    <a:gd name="connsiteX13" fmla="*/ 19907 w 39814"/>
                    <a:gd name="connsiteY13" fmla="*/ 27242 h 27241"/>
                    <a:gd name="connsiteX14" fmla="*/ 32004 w 39814"/>
                    <a:gd name="connsiteY14" fmla="*/ 24194 h 27241"/>
                    <a:gd name="connsiteX15" fmla="*/ 39815 w 39814"/>
                    <a:gd name="connsiteY15" fmla="*/ 11716 h 27241"/>
                    <a:gd name="connsiteX16" fmla="*/ 39815 w 39814"/>
                    <a:gd name="connsiteY16" fmla="*/ 9525 h 27241"/>
                    <a:gd name="connsiteX17" fmla="*/ 30290 w 39814"/>
                    <a:gd name="connsiteY17" fmla="*/ 0 h 27241"/>
                    <a:gd name="connsiteX18" fmla="*/ 30290 w 39814"/>
                    <a:gd name="connsiteY18" fmla="*/ 0 h 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14" h="27241">
                      <a:moveTo>
                        <a:pt x="30385" y="9525"/>
                      </a:moveTo>
                      <a:lnTo>
                        <a:pt x="30385" y="11716"/>
                      </a:lnTo>
                      <a:cubicBezTo>
                        <a:pt x="30385" y="13240"/>
                        <a:pt x="29337" y="14764"/>
                        <a:pt x="27337" y="16002"/>
                      </a:cubicBezTo>
                      <a:cubicBezTo>
                        <a:pt x="25336" y="17145"/>
                        <a:pt x="22670" y="17812"/>
                        <a:pt x="20003" y="17812"/>
                      </a:cubicBezTo>
                      <a:cubicBezTo>
                        <a:pt x="17336" y="17812"/>
                        <a:pt x="14669" y="17240"/>
                        <a:pt x="12668" y="16002"/>
                      </a:cubicBezTo>
                      <a:cubicBezTo>
                        <a:pt x="10668" y="14859"/>
                        <a:pt x="9620" y="13240"/>
                        <a:pt x="9620" y="11716"/>
                      </a:cubicBezTo>
                      <a:lnTo>
                        <a:pt x="9620" y="9525"/>
                      </a:lnTo>
                      <a:lnTo>
                        <a:pt x="30480" y="9525"/>
                      </a:lnTo>
                      <a:moveTo>
                        <a:pt x="30385" y="0"/>
                      </a:moveTo>
                      <a:lnTo>
                        <a:pt x="9525" y="0"/>
                      </a:lnTo>
                      <a:cubicBezTo>
                        <a:pt x="4286" y="0"/>
                        <a:pt x="0" y="4286"/>
                        <a:pt x="0" y="9525"/>
                      </a:cubicBezTo>
                      <a:lnTo>
                        <a:pt x="0" y="11716"/>
                      </a:lnTo>
                      <a:cubicBezTo>
                        <a:pt x="0" y="16764"/>
                        <a:pt x="2858" y="21336"/>
                        <a:pt x="7811" y="24194"/>
                      </a:cubicBezTo>
                      <a:cubicBezTo>
                        <a:pt x="11240" y="26194"/>
                        <a:pt x="15526" y="27242"/>
                        <a:pt x="19907" y="27242"/>
                      </a:cubicBezTo>
                      <a:cubicBezTo>
                        <a:pt x="24289" y="27242"/>
                        <a:pt x="28670" y="26194"/>
                        <a:pt x="32004" y="24194"/>
                      </a:cubicBezTo>
                      <a:cubicBezTo>
                        <a:pt x="36957" y="21336"/>
                        <a:pt x="39815" y="16764"/>
                        <a:pt x="39815" y="11716"/>
                      </a:cubicBezTo>
                      <a:lnTo>
                        <a:pt x="39815" y="9525"/>
                      </a:lnTo>
                      <a:cubicBezTo>
                        <a:pt x="39815" y="4286"/>
                        <a:pt x="35528" y="0"/>
                        <a:pt x="30290" y="0"/>
                      </a:cubicBezTo>
                      <a:lnTo>
                        <a:pt x="30290" y="0"/>
                      </a:lnTo>
                      <a:close/>
                    </a:path>
                  </a:pathLst>
                </a:custGeom>
                <a:grpFill/>
                <a:ln w="0" cap="flat">
                  <a:noFill/>
                  <a:prstDash val="solid"/>
                  <a:miter/>
                </a:ln>
              </p:spPr>
              <p:txBody>
                <a:bodyPr rtlCol="0" anchor="ctr"/>
                <a:lstStyle/>
                <a:p>
                  <a:endParaRPr lang="en-GB"/>
                </a:p>
              </p:txBody>
            </p:sp>
          </p:grpSp>
          <p:grpSp>
            <p:nvGrpSpPr>
              <p:cNvPr id="156" name="Graphic 1544">
                <a:extLst>
                  <a:ext uri="{FF2B5EF4-FFF2-40B4-BE49-F238E27FC236}">
                    <a16:creationId xmlns:a16="http://schemas.microsoft.com/office/drawing/2014/main" id="{E8D864B9-F257-934D-DFE5-959F7A0E126E}"/>
                  </a:ext>
                </a:extLst>
              </p:cNvPr>
              <p:cNvGrpSpPr/>
              <p:nvPr/>
            </p:nvGrpSpPr>
            <p:grpSpPr>
              <a:xfrm>
                <a:off x="5386442" y="1277515"/>
                <a:ext cx="39814" cy="31051"/>
                <a:chOff x="5386442" y="1277515"/>
                <a:chExt cx="39814" cy="31051"/>
              </a:xfrm>
              <a:grpFill/>
            </p:grpSpPr>
            <p:sp>
              <p:nvSpPr>
                <p:cNvPr id="157" name="Free-form: Shape 156">
                  <a:extLst>
                    <a:ext uri="{FF2B5EF4-FFF2-40B4-BE49-F238E27FC236}">
                      <a16:creationId xmlns:a16="http://schemas.microsoft.com/office/drawing/2014/main" id="{F933D85B-FB2A-2ED1-3068-0E1E7ADD8CF9}"/>
                    </a:ext>
                  </a:extLst>
                </p:cNvPr>
                <p:cNvSpPr/>
                <p:nvPr/>
              </p:nvSpPr>
              <p:spPr>
                <a:xfrm>
                  <a:off x="5391205" y="1282372"/>
                  <a:ext cx="30289" cy="21526"/>
                </a:xfrm>
                <a:custGeom>
                  <a:avLst/>
                  <a:gdLst>
                    <a:gd name="connsiteX0" fmla="*/ 15145 w 30289"/>
                    <a:gd name="connsiteY0" fmla="*/ 21527 h 21526"/>
                    <a:gd name="connsiteX1" fmla="*/ 5429 w 30289"/>
                    <a:gd name="connsiteY1" fmla="*/ 19145 h 21526"/>
                    <a:gd name="connsiteX2" fmla="*/ 0 w 30289"/>
                    <a:gd name="connsiteY2" fmla="*/ 10763 h 21526"/>
                    <a:gd name="connsiteX3" fmla="*/ 5429 w 30289"/>
                    <a:gd name="connsiteY3" fmla="*/ 2381 h 21526"/>
                    <a:gd name="connsiteX4" fmla="*/ 15145 w 30289"/>
                    <a:gd name="connsiteY4" fmla="*/ 0 h 21526"/>
                    <a:gd name="connsiteX5" fmla="*/ 24860 w 30289"/>
                    <a:gd name="connsiteY5" fmla="*/ 2381 h 21526"/>
                    <a:gd name="connsiteX6" fmla="*/ 30290 w 30289"/>
                    <a:gd name="connsiteY6" fmla="*/ 10763 h 21526"/>
                    <a:gd name="connsiteX7" fmla="*/ 24860 w 30289"/>
                    <a:gd name="connsiteY7" fmla="*/ 19145 h 21526"/>
                    <a:gd name="connsiteX8" fmla="*/ 15145 w 30289"/>
                    <a:gd name="connsiteY8" fmla="*/ 21527 h 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 h="21526">
                      <a:moveTo>
                        <a:pt x="15145" y="21527"/>
                      </a:moveTo>
                      <a:cubicBezTo>
                        <a:pt x="11525" y="21527"/>
                        <a:pt x="8096" y="20669"/>
                        <a:pt x="5429" y="19145"/>
                      </a:cubicBezTo>
                      <a:cubicBezTo>
                        <a:pt x="2000" y="17145"/>
                        <a:pt x="0" y="14097"/>
                        <a:pt x="0" y="10763"/>
                      </a:cubicBezTo>
                      <a:cubicBezTo>
                        <a:pt x="0" y="7429"/>
                        <a:pt x="2000" y="4381"/>
                        <a:pt x="5429" y="2381"/>
                      </a:cubicBezTo>
                      <a:cubicBezTo>
                        <a:pt x="8096" y="857"/>
                        <a:pt x="11621" y="0"/>
                        <a:pt x="15145" y="0"/>
                      </a:cubicBezTo>
                      <a:cubicBezTo>
                        <a:pt x="18669" y="0"/>
                        <a:pt x="22193" y="857"/>
                        <a:pt x="24860" y="2381"/>
                      </a:cubicBezTo>
                      <a:cubicBezTo>
                        <a:pt x="28289" y="4381"/>
                        <a:pt x="30290" y="7429"/>
                        <a:pt x="30290" y="10763"/>
                      </a:cubicBezTo>
                      <a:cubicBezTo>
                        <a:pt x="30290" y="14097"/>
                        <a:pt x="28289" y="17145"/>
                        <a:pt x="24860" y="19145"/>
                      </a:cubicBezTo>
                      <a:cubicBezTo>
                        <a:pt x="22193" y="20669"/>
                        <a:pt x="18669" y="21527"/>
                        <a:pt x="15145" y="21527"/>
                      </a:cubicBezTo>
                      <a:close/>
                    </a:path>
                  </a:pathLst>
                </a:custGeom>
                <a:grpFill/>
                <a:ln w="0" cap="flat">
                  <a:noFill/>
                  <a:prstDash val="solid"/>
                  <a:miter/>
                </a:ln>
              </p:spPr>
              <p:txBody>
                <a:bodyPr rtlCol="0" anchor="ctr"/>
                <a:lstStyle/>
                <a:p>
                  <a:endParaRPr lang="en-GB"/>
                </a:p>
              </p:txBody>
            </p:sp>
            <p:sp>
              <p:nvSpPr>
                <p:cNvPr id="158" name="Free-form: Shape 157">
                  <a:extLst>
                    <a:ext uri="{FF2B5EF4-FFF2-40B4-BE49-F238E27FC236}">
                      <a16:creationId xmlns:a16="http://schemas.microsoft.com/office/drawing/2014/main" id="{4878748D-6EF4-1158-34CA-6F7986421155}"/>
                    </a:ext>
                  </a:extLst>
                </p:cNvPr>
                <p:cNvSpPr/>
                <p:nvPr/>
              </p:nvSpPr>
              <p:spPr>
                <a:xfrm>
                  <a:off x="5386442" y="1277515"/>
                  <a:ext cx="39814" cy="31051"/>
                </a:xfrm>
                <a:custGeom>
                  <a:avLst/>
                  <a:gdLst>
                    <a:gd name="connsiteX0" fmla="*/ 19907 w 39814"/>
                    <a:gd name="connsiteY0" fmla="*/ 9525 h 31051"/>
                    <a:gd name="connsiteX1" fmla="*/ 27242 w 39814"/>
                    <a:gd name="connsiteY1" fmla="*/ 11335 h 31051"/>
                    <a:gd name="connsiteX2" fmla="*/ 27242 w 39814"/>
                    <a:gd name="connsiteY2" fmla="*/ 19812 h 31051"/>
                    <a:gd name="connsiteX3" fmla="*/ 19907 w 39814"/>
                    <a:gd name="connsiteY3" fmla="*/ 21622 h 31051"/>
                    <a:gd name="connsiteX4" fmla="*/ 12573 w 39814"/>
                    <a:gd name="connsiteY4" fmla="*/ 19812 h 31051"/>
                    <a:gd name="connsiteX5" fmla="*/ 12573 w 39814"/>
                    <a:gd name="connsiteY5" fmla="*/ 11335 h 31051"/>
                    <a:gd name="connsiteX6" fmla="*/ 19907 w 39814"/>
                    <a:gd name="connsiteY6" fmla="*/ 9525 h 31051"/>
                    <a:gd name="connsiteX7" fmla="*/ 19907 w 39814"/>
                    <a:gd name="connsiteY7" fmla="*/ 0 h 31051"/>
                    <a:gd name="connsiteX8" fmla="*/ 7811 w 39814"/>
                    <a:gd name="connsiteY8" fmla="*/ 3048 h 31051"/>
                    <a:gd name="connsiteX9" fmla="*/ 0 w 39814"/>
                    <a:gd name="connsiteY9" fmla="*/ 15526 h 31051"/>
                    <a:gd name="connsiteX10" fmla="*/ 7811 w 39814"/>
                    <a:gd name="connsiteY10" fmla="*/ 28004 h 31051"/>
                    <a:gd name="connsiteX11" fmla="*/ 19907 w 39814"/>
                    <a:gd name="connsiteY11" fmla="*/ 31052 h 31051"/>
                    <a:gd name="connsiteX12" fmla="*/ 32004 w 39814"/>
                    <a:gd name="connsiteY12" fmla="*/ 28004 h 31051"/>
                    <a:gd name="connsiteX13" fmla="*/ 39815 w 39814"/>
                    <a:gd name="connsiteY13" fmla="*/ 15526 h 31051"/>
                    <a:gd name="connsiteX14" fmla="*/ 32004 w 39814"/>
                    <a:gd name="connsiteY14" fmla="*/ 3048 h 31051"/>
                    <a:gd name="connsiteX15" fmla="*/ 19907 w 39814"/>
                    <a:gd name="connsiteY15" fmla="*/ 0 h 31051"/>
                    <a:gd name="connsiteX16" fmla="*/ 19907 w 39814"/>
                    <a:gd name="connsiteY16" fmla="*/ 0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14" h="31051">
                      <a:moveTo>
                        <a:pt x="19907" y="9525"/>
                      </a:moveTo>
                      <a:cubicBezTo>
                        <a:pt x="22574" y="9525"/>
                        <a:pt x="25241" y="10096"/>
                        <a:pt x="27242" y="11335"/>
                      </a:cubicBezTo>
                      <a:cubicBezTo>
                        <a:pt x="31337" y="13716"/>
                        <a:pt x="31337" y="17526"/>
                        <a:pt x="27242" y="19812"/>
                      </a:cubicBezTo>
                      <a:cubicBezTo>
                        <a:pt x="25241" y="20955"/>
                        <a:pt x="22574" y="21622"/>
                        <a:pt x="19907" y="21622"/>
                      </a:cubicBezTo>
                      <a:cubicBezTo>
                        <a:pt x="17240" y="21622"/>
                        <a:pt x="14573" y="21050"/>
                        <a:pt x="12573" y="19812"/>
                      </a:cubicBezTo>
                      <a:cubicBezTo>
                        <a:pt x="8477" y="17431"/>
                        <a:pt x="8477" y="13621"/>
                        <a:pt x="12573" y="11335"/>
                      </a:cubicBezTo>
                      <a:cubicBezTo>
                        <a:pt x="14573" y="10192"/>
                        <a:pt x="17240" y="9525"/>
                        <a:pt x="19907" y="9525"/>
                      </a:cubicBezTo>
                      <a:moveTo>
                        <a:pt x="19907" y="0"/>
                      </a:moveTo>
                      <a:cubicBezTo>
                        <a:pt x="15431" y="0"/>
                        <a:pt x="11144" y="1048"/>
                        <a:pt x="7811" y="3048"/>
                      </a:cubicBezTo>
                      <a:cubicBezTo>
                        <a:pt x="2858" y="5905"/>
                        <a:pt x="0" y="10478"/>
                        <a:pt x="0" y="15526"/>
                      </a:cubicBezTo>
                      <a:cubicBezTo>
                        <a:pt x="0" y="20574"/>
                        <a:pt x="2858" y="25146"/>
                        <a:pt x="7811" y="28004"/>
                      </a:cubicBezTo>
                      <a:cubicBezTo>
                        <a:pt x="11240" y="30004"/>
                        <a:pt x="15526" y="31052"/>
                        <a:pt x="19907" y="31052"/>
                      </a:cubicBezTo>
                      <a:cubicBezTo>
                        <a:pt x="24289" y="31052"/>
                        <a:pt x="28670" y="30004"/>
                        <a:pt x="32004" y="28004"/>
                      </a:cubicBezTo>
                      <a:cubicBezTo>
                        <a:pt x="36957" y="25146"/>
                        <a:pt x="39815" y="20574"/>
                        <a:pt x="39815" y="15526"/>
                      </a:cubicBezTo>
                      <a:cubicBezTo>
                        <a:pt x="39815" y="10478"/>
                        <a:pt x="36957" y="5905"/>
                        <a:pt x="32004" y="3048"/>
                      </a:cubicBezTo>
                      <a:cubicBezTo>
                        <a:pt x="28575" y="1048"/>
                        <a:pt x="24289" y="0"/>
                        <a:pt x="19907" y="0"/>
                      </a:cubicBezTo>
                      <a:lnTo>
                        <a:pt x="19907" y="0"/>
                      </a:lnTo>
                      <a:close/>
                    </a:path>
                  </a:pathLst>
                </a:custGeom>
                <a:grpFill/>
                <a:ln w="0" cap="flat">
                  <a:noFill/>
                  <a:prstDash val="solid"/>
                  <a:miter/>
                </a:ln>
              </p:spPr>
              <p:txBody>
                <a:bodyPr rtlCol="0" anchor="ctr"/>
                <a:lstStyle/>
                <a:p>
                  <a:endParaRPr lang="en-GB"/>
                </a:p>
              </p:txBody>
            </p:sp>
          </p:grpSp>
        </p:grpSp>
        <p:grpSp>
          <p:nvGrpSpPr>
            <p:cNvPr id="132" name="Graphic 1544">
              <a:extLst>
                <a:ext uri="{FF2B5EF4-FFF2-40B4-BE49-F238E27FC236}">
                  <a16:creationId xmlns:a16="http://schemas.microsoft.com/office/drawing/2014/main" id="{E7854046-D43A-F6D8-BE39-D93D12F7EB79}"/>
                </a:ext>
              </a:extLst>
            </p:cNvPr>
            <p:cNvGrpSpPr/>
            <p:nvPr/>
          </p:nvGrpSpPr>
          <p:grpSpPr>
            <a:xfrm>
              <a:off x="5389469" y="1239510"/>
              <a:ext cx="33571" cy="67246"/>
              <a:chOff x="5389469" y="1239510"/>
              <a:chExt cx="33571" cy="67246"/>
            </a:xfrm>
            <a:grpFill/>
          </p:grpSpPr>
          <p:sp>
            <p:nvSpPr>
              <p:cNvPr id="153" name="Free-form: Shape 152">
                <a:extLst>
                  <a:ext uri="{FF2B5EF4-FFF2-40B4-BE49-F238E27FC236}">
                    <a16:creationId xmlns:a16="http://schemas.microsoft.com/office/drawing/2014/main" id="{0A22240F-FFDD-27B3-7B8A-9E7F07D816A7}"/>
                  </a:ext>
                </a:extLst>
              </p:cNvPr>
              <p:cNvSpPr/>
              <p:nvPr/>
            </p:nvSpPr>
            <p:spPr>
              <a:xfrm>
                <a:off x="5394333" y="1244368"/>
                <a:ext cx="24032" cy="57721"/>
              </a:xfrm>
              <a:custGeom>
                <a:avLst/>
                <a:gdLst>
                  <a:gd name="connsiteX0" fmla="*/ 12017 w 24032"/>
                  <a:gd name="connsiteY0" fmla="*/ 57721 h 57721"/>
                  <a:gd name="connsiteX1" fmla="*/ 4492 w 24032"/>
                  <a:gd name="connsiteY1" fmla="*/ 55816 h 57721"/>
                  <a:gd name="connsiteX2" fmla="*/ 15 w 24032"/>
                  <a:gd name="connsiteY2" fmla="*/ 48292 h 57721"/>
                  <a:gd name="connsiteX3" fmla="*/ 396 w 24032"/>
                  <a:gd name="connsiteY3" fmla="*/ 48292 h 57721"/>
                  <a:gd name="connsiteX4" fmla="*/ 2777 w 24032"/>
                  <a:gd name="connsiteY4" fmla="*/ 4477 h 57721"/>
                  <a:gd name="connsiteX5" fmla="*/ 7540 w 24032"/>
                  <a:gd name="connsiteY5" fmla="*/ 0 h 57721"/>
                  <a:gd name="connsiteX6" fmla="*/ 16493 w 24032"/>
                  <a:gd name="connsiteY6" fmla="*/ 0 h 57721"/>
                  <a:gd name="connsiteX7" fmla="*/ 21256 w 24032"/>
                  <a:gd name="connsiteY7" fmla="*/ 4477 h 57721"/>
                  <a:gd name="connsiteX8" fmla="*/ 24018 w 24032"/>
                  <a:gd name="connsiteY8" fmla="*/ 48292 h 57721"/>
                  <a:gd name="connsiteX9" fmla="*/ 19541 w 24032"/>
                  <a:gd name="connsiteY9" fmla="*/ 55816 h 57721"/>
                  <a:gd name="connsiteX10" fmla="*/ 12017 w 24032"/>
                  <a:gd name="connsiteY10" fmla="*/ 57721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32" h="57721">
                    <a:moveTo>
                      <a:pt x="12017" y="57721"/>
                    </a:moveTo>
                    <a:cubicBezTo>
                      <a:pt x="9254" y="57721"/>
                      <a:pt x="6587" y="57055"/>
                      <a:pt x="4492" y="55816"/>
                    </a:cubicBezTo>
                    <a:cubicBezTo>
                      <a:pt x="1444" y="54102"/>
                      <a:pt x="-175" y="51244"/>
                      <a:pt x="15" y="48292"/>
                    </a:cubicBezTo>
                    <a:lnTo>
                      <a:pt x="396" y="48292"/>
                    </a:lnTo>
                    <a:cubicBezTo>
                      <a:pt x="396" y="43910"/>
                      <a:pt x="968" y="33147"/>
                      <a:pt x="2777" y="4477"/>
                    </a:cubicBezTo>
                    <a:cubicBezTo>
                      <a:pt x="2968" y="2000"/>
                      <a:pt x="5063" y="0"/>
                      <a:pt x="7540" y="0"/>
                    </a:cubicBezTo>
                    <a:cubicBezTo>
                      <a:pt x="7540" y="0"/>
                      <a:pt x="16493" y="0"/>
                      <a:pt x="16493" y="0"/>
                    </a:cubicBezTo>
                    <a:cubicBezTo>
                      <a:pt x="18970" y="0"/>
                      <a:pt x="21065" y="2000"/>
                      <a:pt x="21256" y="4477"/>
                    </a:cubicBezTo>
                    <a:lnTo>
                      <a:pt x="24018" y="48292"/>
                    </a:lnTo>
                    <a:cubicBezTo>
                      <a:pt x="24209" y="51340"/>
                      <a:pt x="22494" y="54102"/>
                      <a:pt x="19541" y="55816"/>
                    </a:cubicBezTo>
                    <a:cubicBezTo>
                      <a:pt x="17446" y="57055"/>
                      <a:pt x="14779" y="57721"/>
                      <a:pt x="12017" y="57721"/>
                    </a:cubicBezTo>
                    <a:close/>
                  </a:path>
                </a:pathLst>
              </a:custGeom>
              <a:grpFill/>
              <a:ln w="0" cap="flat">
                <a:noFill/>
                <a:prstDash val="solid"/>
                <a:miter/>
              </a:ln>
            </p:spPr>
            <p:txBody>
              <a:bodyPr rtlCol="0" anchor="ctr"/>
              <a:lstStyle/>
              <a:p>
                <a:endParaRPr lang="en-GB"/>
              </a:p>
            </p:txBody>
          </p:sp>
          <p:sp>
            <p:nvSpPr>
              <p:cNvPr id="154" name="Free-form: Shape 153">
                <a:extLst>
                  <a:ext uri="{FF2B5EF4-FFF2-40B4-BE49-F238E27FC236}">
                    <a16:creationId xmlns:a16="http://schemas.microsoft.com/office/drawing/2014/main" id="{5D76DD3E-2FD4-A0FF-505C-1961150582AC}"/>
                  </a:ext>
                </a:extLst>
              </p:cNvPr>
              <p:cNvSpPr/>
              <p:nvPr/>
            </p:nvSpPr>
            <p:spPr>
              <a:xfrm>
                <a:off x="5389469" y="1239510"/>
                <a:ext cx="33571" cy="67246"/>
              </a:xfrm>
              <a:custGeom>
                <a:avLst/>
                <a:gdLst>
                  <a:gd name="connsiteX0" fmla="*/ 12404 w 33571"/>
                  <a:gd name="connsiteY0" fmla="*/ 9525 h 67246"/>
                  <a:gd name="connsiteX1" fmla="*/ 21358 w 33571"/>
                  <a:gd name="connsiteY1" fmla="*/ 9525 h 67246"/>
                  <a:gd name="connsiteX2" fmla="*/ 24120 w 33571"/>
                  <a:gd name="connsiteY2" fmla="*/ 53340 h 67246"/>
                  <a:gd name="connsiteX3" fmla="*/ 22024 w 33571"/>
                  <a:gd name="connsiteY3" fmla="*/ 56483 h 67246"/>
                  <a:gd name="connsiteX4" fmla="*/ 16881 w 33571"/>
                  <a:gd name="connsiteY4" fmla="*/ 57721 h 67246"/>
                  <a:gd name="connsiteX5" fmla="*/ 11737 w 33571"/>
                  <a:gd name="connsiteY5" fmla="*/ 56483 h 67246"/>
                  <a:gd name="connsiteX6" fmla="*/ 9642 w 33571"/>
                  <a:gd name="connsiteY6" fmla="*/ 53340 h 67246"/>
                  <a:gd name="connsiteX7" fmla="*/ 12404 w 33571"/>
                  <a:gd name="connsiteY7" fmla="*/ 9525 h 67246"/>
                  <a:gd name="connsiteX8" fmla="*/ 12404 w 33571"/>
                  <a:gd name="connsiteY8" fmla="*/ 0 h 67246"/>
                  <a:gd name="connsiteX9" fmla="*/ 2879 w 33571"/>
                  <a:gd name="connsiteY9" fmla="*/ 8953 h 67246"/>
                  <a:gd name="connsiteX10" fmla="*/ 1450 w 33571"/>
                  <a:gd name="connsiteY10" fmla="*/ 30861 h 67246"/>
                  <a:gd name="connsiteX11" fmla="*/ 307 w 33571"/>
                  <a:gd name="connsiteY11" fmla="*/ 52768 h 67246"/>
                  <a:gd name="connsiteX12" fmla="*/ 22 w 33571"/>
                  <a:gd name="connsiteY12" fmla="*/ 52768 h 67246"/>
                  <a:gd name="connsiteX13" fmla="*/ 6880 w 33571"/>
                  <a:gd name="connsiteY13" fmla="*/ 64770 h 67246"/>
                  <a:gd name="connsiteX14" fmla="*/ 16786 w 33571"/>
                  <a:gd name="connsiteY14" fmla="*/ 67246 h 67246"/>
                  <a:gd name="connsiteX15" fmla="*/ 26692 w 33571"/>
                  <a:gd name="connsiteY15" fmla="*/ 64770 h 67246"/>
                  <a:gd name="connsiteX16" fmla="*/ 33550 w 33571"/>
                  <a:gd name="connsiteY16" fmla="*/ 52864 h 67246"/>
                  <a:gd name="connsiteX17" fmla="*/ 30787 w 33571"/>
                  <a:gd name="connsiteY17" fmla="*/ 8953 h 67246"/>
                  <a:gd name="connsiteX18" fmla="*/ 21262 w 33571"/>
                  <a:gd name="connsiteY18" fmla="*/ 0 h 67246"/>
                  <a:gd name="connsiteX19" fmla="*/ 12309 w 33571"/>
                  <a:gd name="connsiteY19" fmla="*/ 0 h 67246"/>
                  <a:gd name="connsiteX20" fmla="*/ 12309 w 33571"/>
                  <a:gd name="connsiteY20" fmla="*/ 0 h 67246"/>
                  <a:gd name="connsiteX21" fmla="*/ 12309 w 33571"/>
                  <a:gd name="connsiteY21" fmla="*/ 0 h 6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71" h="67246">
                    <a:moveTo>
                      <a:pt x="12404" y="9525"/>
                    </a:moveTo>
                    <a:lnTo>
                      <a:pt x="21358" y="9525"/>
                    </a:lnTo>
                    <a:cubicBezTo>
                      <a:pt x="21358" y="9525"/>
                      <a:pt x="24120" y="53340"/>
                      <a:pt x="24120" y="53340"/>
                    </a:cubicBezTo>
                    <a:cubicBezTo>
                      <a:pt x="24120" y="54483"/>
                      <a:pt x="23453" y="55626"/>
                      <a:pt x="22024" y="56483"/>
                    </a:cubicBezTo>
                    <a:cubicBezTo>
                      <a:pt x="20596" y="57340"/>
                      <a:pt x="18691" y="57721"/>
                      <a:pt x="16881" y="57721"/>
                    </a:cubicBezTo>
                    <a:cubicBezTo>
                      <a:pt x="15071" y="57721"/>
                      <a:pt x="13166" y="57340"/>
                      <a:pt x="11737" y="56483"/>
                    </a:cubicBezTo>
                    <a:cubicBezTo>
                      <a:pt x="10213" y="55626"/>
                      <a:pt x="9547" y="54483"/>
                      <a:pt x="9642" y="53340"/>
                    </a:cubicBezTo>
                    <a:cubicBezTo>
                      <a:pt x="9642" y="53340"/>
                      <a:pt x="12404" y="9525"/>
                      <a:pt x="12404" y="9525"/>
                    </a:cubicBezTo>
                    <a:moveTo>
                      <a:pt x="12404" y="0"/>
                    </a:moveTo>
                    <a:cubicBezTo>
                      <a:pt x="7356" y="0"/>
                      <a:pt x="3260" y="3905"/>
                      <a:pt x="2879" y="8953"/>
                    </a:cubicBezTo>
                    <a:lnTo>
                      <a:pt x="1450" y="30861"/>
                    </a:lnTo>
                    <a:cubicBezTo>
                      <a:pt x="688" y="42577"/>
                      <a:pt x="307" y="48958"/>
                      <a:pt x="307" y="52768"/>
                    </a:cubicBezTo>
                    <a:lnTo>
                      <a:pt x="22" y="52768"/>
                    </a:lnTo>
                    <a:cubicBezTo>
                      <a:pt x="-264" y="57626"/>
                      <a:pt x="2308" y="62103"/>
                      <a:pt x="6880" y="64770"/>
                    </a:cubicBezTo>
                    <a:cubicBezTo>
                      <a:pt x="9737" y="66389"/>
                      <a:pt x="13166" y="67246"/>
                      <a:pt x="16786" y="67246"/>
                    </a:cubicBezTo>
                    <a:cubicBezTo>
                      <a:pt x="20405" y="67246"/>
                      <a:pt x="23834" y="66389"/>
                      <a:pt x="26692" y="64770"/>
                    </a:cubicBezTo>
                    <a:cubicBezTo>
                      <a:pt x="31264" y="62103"/>
                      <a:pt x="33835" y="57626"/>
                      <a:pt x="33550" y="52864"/>
                    </a:cubicBezTo>
                    <a:lnTo>
                      <a:pt x="30787" y="8953"/>
                    </a:lnTo>
                    <a:cubicBezTo>
                      <a:pt x="30502" y="3905"/>
                      <a:pt x="26311" y="95"/>
                      <a:pt x="21262" y="0"/>
                    </a:cubicBezTo>
                    <a:lnTo>
                      <a:pt x="12309" y="0"/>
                    </a:lnTo>
                    <a:cubicBezTo>
                      <a:pt x="12309" y="0"/>
                      <a:pt x="12309" y="0"/>
                      <a:pt x="12309" y="0"/>
                    </a:cubicBezTo>
                    <a:lnTo>
                      <a:pt x="12309" y="0"/>
                    </a:lnTo>
                    <a:close/>
                  </a:path>
                </a:pathLst>
              </a:custGeom>
              <a:grpFill/>
              <a:ln w="0" cap="flat">
                <a:noFill/>
                <a:prstDash val="solid"/>
                <a:miter/>
              </a:ln>
            </p:spPr>
            <p:txBody>
              <a:bodyPr rtlCol="0" anchor="ctr"/>
              <a:lstStyle/>
              <a:p>
                <a:endParaRPr lang="en-GB"/>
              </a:p>
            </p:txBody>
          </p:sp>
        </p:grpSp>
        <p:grpSp>
          <p:nvGrpSpPr>
            <p:cNvPr id="133" name="Graphic 1544">
              <a:extLst>
                <a:ext uri="{FF2B5EF4-FFF2-40B4-BE49-F238E27FC236}">
                  <a16:creationId xmlns:a16="http://schemas.microsoft.com/office/drawing/2014/main" id="{2D395B4C-DA6C-0194-E9F2-A59700D0279E}"/>
                </a:ext>
              </a:extLst>
            </p:cNvPr>
            <p:cNvGrpSpPr/>
            <p:nvPr/>
          </p:nvGrpSpPr>
          <p:grpSpPr>
            <a:xfrm>
              <a:off x="5389469" y="1239510"/>
              <a:ext cx="25172" cy="66960"/>
              <a:chOff x="5389469" y="1239510"/>
              <a:chExt cx="25172" cy="66960"/>
            </a:xfrm>
            <a:grpFill/>
          </p:grpSpPr>
          <p:sp>
            <p:nvSpPr>
              <p:cNvPr id="151" name="Free-form: Shape 150">
                <a:extLst>
                  <a:ext uri="{FF2B5EF4-FFF2-40B4-BE49-F238E27FC236}">
                    <a16:creationId xmlns:a16="http://schemas.microsoft.com/office/drawing/2014/main" id="{911152D8-99BC-4FD5-231F-C38926D9D252}"/>
                  </a:ext>
                </a:extLst>
              </p:cNvPr>
              <p:cNvSpPr/>
              <p:nvPr/>
            </p:nvSpPr>
            <p:spPr>
              <a:xfrm>
                <a:off x="5394333" y="1244463"/>
                <a:ext cx="15548" cy="57435"/>
              </a:xfrm>
              <a:custGeom>
                <a:avLst/>
                <a:gdLst>
                  <a:gd name="connsiteX0" fmla="*/ 9445 w 15548"/>
                  <a:gd name="connsiteY0" fmla="*/ 57341 h 57435"/>
                  <a:gd name="connsiteX1" fmla="*/ 8397 w 15548"/>
                  <a:gd name="connsiteY1" fmla="*/ 57245 h 57435"/>
                  <a:gd name="connsiteX2" fmla="*/ 4492 w 15548"/>
                  <a:gd name="connsiteY2" fmla="*/ 55817 h 57435"/>
                  <a:gd name="connsiteX3" fmla="*/ 15 w 15548"/>
                  <a:gd name="connsiteY3" fmla="*/ 48197 h 57435"/>
                  <a:gd name="connsiteX4" fmla="*/ 396 w 15548"/>
                  <a:gd name="connsiteY4" fmla="*/ 48197 h 57435"/>
                  <a:gd name="connsiteX5" fmla="*/ 2777 w 15548"/>
                  <a:gd name="connsiteY5" fmla="*/ 4382 h 57435"/>
                  <a:gd name="connsiteX6" fmla="*/ 5540 w 15548"/>
                  <a:gd name="connsiteY6" fmla="*/ 381 h 57435"/>
                  <a:gd name="connsiteX7" fmla="*/ 7445 w 15548"/>
                  <a:gd name="connsiteY7" fmla="*/ 0 h 57435"/>
                  <a:gd name="connsiteX8" fmla="*/ 10397 w 15548"/>
                  <a:gd name="connsiteY8" fmla="*/ 1048 h 57435"/>
                  <a:gd name="connsiteX9" fmla="*/ 13731 w 15548"/>
                  <a:gd name="connsiteY9" fmla="*/ 3620 h 57435"/>
                  <a:gd name="connsiteX10" fmla="*/ 15541 w 15548"/>
                  <a:gd name="connsiteY10" fmla="*/ 7525 h 57435"/>
                  <a:gd name="connsiteX11" fmla="*/ 14112 w 15548"/>
                  <a:gd name="connsiteY11" fmla="*/ 52864 h 57435"/>
                  <a:gd name="connsiteX12" fmla="*/ 12302 w 15548"/>
                  <a:gd name="connsiteY12" fmla="*/ 56483 h 57435"/>
                  <a:gd name="connsiteX13" fmla="*/ 9350 w 15548"/>
                  <a:gd name="connsiteY13" fmla="*/ 57436 h 5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8" h="57435">
                    <a:moveTo>
                      <a:pt x="9445" y="57341"/>
                    </a:moveTo>
                    <a:cubicBezTo>
                      <a:pt x="9445" y="57341"/>
                      <a:pt x="8778" y="57341"/>
                      <a:pt x="8397" y="57245"/>
                    </a:cubicBezTo>
                    <a:cubicBezTo>
                      <a:pt x="6968" y="56960"/>
                      <a:pt x="5635" y="56388"/>
                      <a:pt x="4492" y="55817"/>
                    </a:cubicBezTo>
                    <a:cubicBezTo>
                      <a:pt x="1444" y="54102"/>
                      <a:pt x="-175" y="51245"/>
                      <a:pt x="15" y="48197"/>
                    </a:cubicBezTo>
                    <a:lnTo>
                      <a:pt x="396" y="48197"/>
                    </a:lnTo>
                    <a:cubicBezTo>
                      <a:pt x="396" y="43815"/>
                      <a:pt x="968" y="33052"/>
                      <a:pt x="2777" y="4382"/>
                    </a:cubicBezTo>
                    <a:cubicBezTo>
                      <a:pt x="2873" y="2572"/>
                      <a:pt x="3920" y="1048"/>
                      <a:pt x="5540" y="381"/>
                    </a:cubicBezTo>
                    <a:cubicBezTo>
                      <a:pt x="6206" y="95"/>
                      <a:pt x="6778" y="0"/>
                      <a:pt x="7445" y="0"/>
                    </a:cubicBezTo>
                    <a:cubicBezTo>
                      <a:pt x="8492" y="0"/>
                      <a:pt x="9540" y="381"/>
                      <a:pt x="10397" y="1048"/>
                    </a:cubicBezTo>
                    <a:lnTo>
                      <a:pt x="13731" y="3620"/>
                    </a:lnTo>
                    <a:cubicBezTo>
                      <a:pt x="14874" y="4572"/>
                      <a:pt x="15636" y="6001"/>
                      <a:pt x="15541" y="7525"/>
                    </a:cubicBezTo>
                    <a:lnTo>
                      <a:pt x="14112" y="52864"/>
                    </a:lnTo>
                    <a:cubicBezTo>
                      <a:pt x="14112" y="54293"/>
                      <a:pt x="13350" y="55626"/>
                      <a:pt x="12302" y="56483"/>
                    </a:cubicBezTo>
                    <a:cubicBezTo>
                      <a:pt x="11445" y="57150"/>
                      <a:pt x="10397" y="57436"/>
                      <a:pt x="9350" y="57436"/>
                    </a:cubicBezTo>
                    <a:close/>
                  </a:path>
                </a:pathLst>
              </a:custGeom>
              <a:grpFill/>
              <a:ln w="0" cap="flat">
                <a:noFill/>
                <a:prstDash val="solid"/>
                <a:miter/>
              </a:ln>
            </p:spPr>
            <p:txBody>
              <a:bodyPr rtlCol="0" anchor="ctr"/>
              <a:lstStyle/>
              <a:p>
                <a:endParaRPr lang="en-GB"/>
              </a:p>
            </p:txBody>
          </p:sp>
          <p:sp>
            <p:nvSpPr>
              <p:cNvPr id="152" name="Free-form: Shape 151">
                <a:extLst>
                  <a:ext uri="{FF2B5EF4-FFF2-40B4-BE49-F238E27FC236}">
                    <a16:creationId xmlns:a16="http://schemas.microsoft.com/office/drawing/2014/main" id="{01087542-BF0F-9B3D-85D0-21CC9CCFF4C1}"/>
                  </a:ext>
                </a:extLst>
              </p:cNvPr>
              <p:cNvSpPr/>
              <p:nvPr/>
            </p:nvSpPr>
            <p:spPr>
              <a:xfrm>
                <a:off x="5389469" y="1239510"/>
                <a:ext cx="25172" cy="66960"/>
              </a:xfrm>
              <a:custGeom>
                <a:avLst/>
                <a:gdLst>
                  <a:gd name="connsiteX0" fmla="*/ 12404 w 25172"/>
                  <a:gd name="connsiteY0" fmla="*/ 9525 h 66960"/>
                  <a:gd name="connsiteX1" fmla="*/ 15738 w 25172"/>
                  <a:gd name="connsiteY1" fmla="*/ 12097 h 66960"/>
                  <a:gd name="connsiteX2" fmla="*/ 14309 w 25172"/>
                  <a:gd name="connsiteY2" fmla="*/ 57436 h 66960"/>
                  <a:gd name="connsiteX3" fmla="*/ 11737 w 25172"/>
                  <a:gd name="connsiteY3" fmla="*/ 56483 h 66960"/>
                  <a:gd name="connsiteX4" fmla="*/ 9642 w 25172"/>
                  <a:gd name="connsiteY4" fmla="*/ 53340 h 66960"/>
                  <a:gd name="connsiteX5" fmla="*/ 12404 w 25172"/>
                  <a:gd name="connsiteY5" fmla="*/ 9525 h 66960"/>
                  <a:gd name="connsiteX6" fmla="*/ 12404 w 25172"/>
                  <a:gd name="connsiteY6" fmla="*/ 0 h 66960"/>
                  <a:gd name="connsiteX7" fmla="*/ 8499 w 25172"/>
                  <a:gd name="connsiteY7" fmla="*/ 857 h 66960"/>
                  <a:gd name="connsiteX8" fmla="*/ 2879 w 25172"/>
                  <a:gd name="connsiteY8" fmla="*/ 8953 h 66960"/>
                  <a:gd name="connsiteX9" fmla="*/ 1450 w 25172"/>
                  <a:gd name="connsiteY9" fmla="*/ 30861 h 66960"/>
                  <a:gd name="connsiteX10" fmla="*/ 307 w 25172"/>
                  <a:gd name="connsiteY10" fmla="*/ 52768 h 66960"/>
                  <a:gd name="connsiteX11" fmla="*/ 22 w 25172"/>
                  <a:gd name="connsiteY11" fmla="*/ 52768 h 66960"/>
                  <a:gd name="connsiteX12" fmla="*/ 6880 w 25172"/>
                  <a:gd name="connsiteY12" fmla="*/ 64770 h 66960"/>
                  <a:gd name="connsiteX13" fmla="*/ 12118 w 25172"/>
                  <a:gd name="connsiteY13" fmla="*/ 66770 h 66960"/>
                  <a:gd name="connsiteX14" fmla="*/ 14214 w 25172"/>
                  <a:gd name="connsiteY14" fmla="*/ 66961 h 66960"/>
                  <a:gd name="connsiteX15" fmla="*/ 20024 w 25172"/>
                  <a:gd name="connsiteY15" fmla="*/ 64960 h 66960"/>
                  <a:gd name="connsiteX16" fmla="*/ 23739 w 25172"/>
                  <a:gd name="connsiteY16" fmla="*/ 57721 h 66960"/>
                  <a:gd name="connsiteX17" fmla="*/ 25168 w 25172"/>
                  <a:gd name="connsiteY17" fmla="*/ 12382 h 66960"/>
                  <a:gd name="connsiteX18" fmla="*/ 21548 w 25172"/>
                  <a:gd name="connsiteY18" fmla="*/ 4572 h 66960"/>
                  <a:gd name="connsiteX19" fmla="*/ 18214 w 25172"/>
                  <a:gd name="connsiteY19" fmla="*/ 2000 h 66960"/>
                  <a:gd name="connsiteX20" fmla="*/ 12309 w 25172"/>
                  <a:gd name="connsiteY20" fmla="*/ 0 h 66960"/>
                  <a:gd name="connsiteX21" fmla="*/ 12309 w 25172"/>
                  <a:gd name="connsiteY21" fmla="*/ 0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72" h="66960">
                    <a:moveTo>
                      <a:pt x="12404" y="9525"/>
                    </a:moveTo>
                    <a:lnTo>
                      <a:pt x="15738" y="12097"/>
                    </a:lnTo>
                    <a:lnTo>
                      <a:pt x="14309" y="57436"/>
                    </a:lnTo>
                    <a:cubicBezTo>
                      <a:pt x="13357" y="57245"/>
                      <a:pt x="12499" y="56959"/>
                      <a:pt x="11737" y="56483"/>
                    </a:cubicBezTo>
                    <a:cubicBezTo>
                      <a:pt x="10213" y="55626"/>
                      <a:pt x="9547" y="54483"/>
                      <a:pt x="9642" y="53340"/>
                    </a:cubicBezTo>
                    <a:cubicBezTo>
                      <a:pt x="9642" y="53340"/>
                      <a:pt x="12404" y="9525"/>
                      <a:pt x="12404" y="9525"/>
                    </a:cubicBezTo>
                    <a:moveTo>
                      <a:pt x="12404" y="0"/>
                    </a:moveTo>
                    <a:cubicBezTo>
                      <a:pt x="11071" y="0"/>
                      <a:pt x="9737" y="286"/>
                      <a:pt x="8499" y="857"/>
                    </a:cubicBezTo>
                    <a:cubicBezTo>
                      <a:pt x="5260" y="2286"/>
                      <a:pt x="3070" y="5429"/>
                      <a:pt x="2879" y="8953"/>
                    </a:cubicBezTo>
                    <a:lnTo>
                      <a:pt x="1450" y="30861"/>
                    </a:lnTo>
                    <a:cubicBezTo>
                      <a:pt x="688" y="42577"/>
                      <a:pt x="307" y="48958"/>
                      <a:pt x="307" y="52768"/>
                    </a:cubicBezTo>
                    <a:lnTo>
                      <a:pt x="22" y="52768"/>
                    </a:lnTo>
                    <a:cubicBezTo>
                      <a:pt x="-264" y="57626"/>
                      <a:pt x="2308" y="62103"/>
                      <a:pt x="6880" y="64770"/>
                    </a:cubicBezTo>
                    <a:cubicBezTo>
                      <a:pt x="8404" y="65627"/>
                      <a:pt x="10213" y="66389"/>
                      <a:pt x="12118" y="66770"/>
                    </a:cubicBezTo>
                    <a:cubicBezTo>
                      <a:pt x="12785" y="66961"/>
                      <a:pt x="13452" y="66961"/>
                      <a:pt x="14214" y="66961"/>
                    </a:cubicBezTo>
                    <a:cubicBezTo>
                      <a:pt x="16309" y="66961"/>
                      <a:pt x="18405" y="66294"/>
                      <a:pt x="20024" y="64960"/>
                    </a:cubicBezTo>
                    <a:cubicBezTo>
                      <a:pt x="22310" y="63246"/>
                      <a:pt x="23644" y="60579"/>
                      <a:pt x="23739" y="57721"/>
                    </a:cubicBezTo>
                    <a:lnTo>
                      <a:pt x="25168" y="12382"/>
                    </a:lnTo>
                    <a:cubicBezTo>
                      <a:pt x="25263" y="9334"/>
                      <a:pt x="23929" y="6477"/>
                      <a:pt x="21548" y="4572"/>
                    </a:cubicBezTo>
                    <a:lnTo>
                      <a:pt x="18214" y="2000"/>
                    </a:lnTo>
                    <a:cubicBezTo>
                      <a:pt x="16500" y="667"/>
                      <a:pt x="14404" y="0"/>
                      <a:pt x="12309" y="0"/>
                    </a:cubicBezTo>
                    <a:lnTo>
                      <a:pt x="12309" y="0"/>
                    </a:lnTo>
                    <a:close/>
                  </a:path>
                </a:pathLst>
              </a:custGeom>
              <a:grpFill/>
              <a:ln w="0" cap="flat">
                <a:noFill/>
                <a:prstDash val="solid"/>
                <a:miter/>
              </a:ln>
            </p:spPr>
            <p:txBody>
              <a:bodyPr rtlCol="0" anchor="ctr"/>
              <a:lstStyle/>
              <a:p>
                <a:endParaRPr lang="en-GB"/>
              </a:p>
            </p:txBody>
          </p:sp>
        </p:grpSp>
        <p:grpSp>
          <p:nvGrpSpPr>
            <p:cNvPr id="134" name="Graphic 1544">
              <a:extLst>
                <a:ext uri="{FF2B5EF4-FFF2-40B4-BE49-F238E27FC236}">
                  <a16:creationId xmlns:a16="http://schemas.microsoft.com/office/drawing/2014/main" id="{636E43AB-2C4F-CF91-34A0-BFCBBF0B2450}"/>
                </a:ext>
              </a:extLst>
            </p:cNvPr>
            <p:cNvGrpSpPr/>
            <p:nvPr/>
          </p:nvGrpSpPr>
          <p:grpSpPr>
            <a:xfrm>
              <a:off x="5392388" y="1237129"/>
              <a:ext cx="28058" cy="24288"/>
              <a:chOff x="5392388" y="1237129"/>
              <a:chExt cx="28058" cy="24288"/>
            </a:xfrm>
            <a:grpFill/>
          </p:grpSpPr>
          <p:sp>
            <p:nvSpPr>
              <p:cNvPr id="149" name="Free-form: Shape 148">
                <a:extLst>
                  <a:ext uri="{FF2B5EF4-FFF2-40B4-BE49-F238E27FC236}">
                    <a16:creationId xmlns:a16="http://schemas.microsoft.com/office/drawing/2014/main" id="{EF4A1B12-D05A-96D2-A7BB-AA79D9FBEFE9}"/>
                  </a:ext>
                </a:extLst>
              </p:cNvPr>
              <p:cNvSpPr/>
              <p:nvPr/>
            </p:nvSpPr>
            <p:spPr>
              <a:xfrm>
                <a:off x="5397072" y="1241796"/>
                <a:ext cx="18517" cy="14763"/>
              </a:xfrm>
              <a:custGeom>
                <a:avLst/>
                <a:gdLst>
                  <a:gd name="connsiteX0" fmla="*/ 9278 w 18517"/>
                  <a:gd name="connsiteY0" fmla="*/ 14764 h 14763"/>
                  <a:gd name="connsiteX1" fmla="*/ 3754 w 18517"/>
                  <a:gd name="connsiteY1" fmla="*/ 13335 h 14763"/>
                  <a:gd name="connsiteX2" fmla="*/ 991 w 18517"/>
                  <a:gd name="connsiteY2" fmla="*/ 10763 h 14763"/>
                  <a:gd name="connsiteX3" fmla="*/ 801 w 18517"/>
                  <a:gd name="connsiteY3" fmla="*/ 4286 h 14763"/>
                  <a:gd name="connsiteX4" fmla="*/ 9373 w 18517"/>
                  <a:gd name="connsiteY4" fmla="*/ 0 h 14763"/>
                  <a:gd name="connsiteX5" fmla="*/ 14803 w 18517"/>
                  <a:gd name="connsiteY5" fmla="*/ 1429 h 14763"/>
                  <a:gd name="connsiteX6" fmla="*/ 18517 w 18517"/>
                  <a:gd name="connsiteY6" fmla="*/ 7429 h 14763"/>
                  <a:gd name="connsiteX7" fmla="*/ 14803 w 18517"/>
                  <a:gd name="connsiteY7" fmla="*/ 13335 h 14763"/>
                  <a:gd name="connsiteX8" fmla="*/ 9278 w 18517"/>
                  <a:gd name="connsiteY8" fmla="*/ 14764 h 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7" h="14763">
                    <a:moveTo>
                      <a:pt x="9278" y="14764"/>
                    </a:moveTo>
                    <a:cubicBezTo>
                      <a:pt x="7849" y="14764"/>
                      <a:pt x="5754" y="14478"/>
                      <a:pt x="3754" y="13335"/>
                    </a:cubicBezTo>
                    <a:cubicBezTo>
                      <a:pt x="2611" y="12668"/>
                      <a:pt x="1658" y="11811"/>
                      <a:pt x="991" y="10763"/>
                    </a:cubicBezTo>
                    <a:cubicBezTo>
                      <a:pt x="-247" y="8763"/>
                      <a:pt x="-342" y="6382"/>
                      <a:pt x="801" y="4286"/>
                    </a:cubicBezTo>
                    <a:cubicBezTo>
                      <a:pt x="2230" y="1715"/>
                      <a:pt x="5563" y="0"/>
                      <a:pt x="9373" y="0"/>
                    </a:cubicBezTo>
                    <a:cubicBezTo>
                      <a:pt x="11374" y="0"/>
                      <a:pt x="13279" y="476"/>
                      <a:pt x="14803" y="1429"/>
                    </a:cubicBezTo>
                    <a:cubicBezTo>
                      <a:pt x="17184" y="2762"/>
                      <a:pt x="18517" y="4953"/>
                      <a:pt x="18517" y="7429"/>
                    </a:cubicBezTo>
                    <a:cubicBezTo>
                      <a:pt x="18517" y="9906"/>
                      <a:pt x="17184" y="12002"/>
                      <a:pt x="14803" y="13335"/>
                    </a:cubicBezTo>
                    <a:cubicBezTo>
                      <a:pt x="12802" y="14478"/>
                      <a:pt x="10707" y="14764"/>
                      <a:pt x="9278" y="14764"/>
                    </a:cubicBezTo>
                    <a:close/>
                  </a:path>
                </a:pathLst>
              </a:custGeom>
              <a:grpFill/>
              <a:ln w="0" cap="flat">
                <a:noFill/>
                <a:prstDash val="solid"/>
                <a:miter/>
              </a:ln>
            </p:spPr>
            <p:txBody>
              <a:bodyPr rtlCol="0" anchor="ctr"/>
              <a:lstStyle/>
              <a:p>
                <a:endParaRPr lang="en-GB"/>
              </a:p>
            </p:txBody>
          </p:sp>
          <p:sp>
            <p:nvSpPr>
              <p:cNvPr id="150" name="Free-form: Shape 149">
                <a:extLst>
                  <a:ext uri="{FF2B5EF4-FFF2-40B4-BE49-F238E27FC236}">
                    <a16:creationId xmlns:a16="http://schemas.microsoft.com/office/drawing/2014/main" id="{A84D9C0D-A72D-FA52-B526-10038772929E}"/>
                  </a:ext>
                </a:extLst>
              </p:cNvPr>
              <p:cNvSpPr/>
              <p:nvPr/>
            </p:nvSpPr>
            <p:spPr>
              <a:xfrm>
                <a:off x="5392388" y="1237129"/>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6 h 24288"/>
                  <a:gd name="connsiteX4" fmla="*/ 13961 w 28058"/>
                  <a:gd name="connsiteY4" fmla="*/ 14668 h 24288"/>
                  <a:gd name="connsiteX5" fmla="*/ 10818 w 28058"/>
                  <a:gd name="connsiteY5" fmla="*/ 13906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5"/>
                      <a:pt x="17105" y="10287"/>
                    </a:cubicBezTo>
                    <a:cubicBezTo>
                      <a:pt x="17962" y="10763"/>
                      <a:pt x="18438" y="11430"/>
                      <a:pt x="18438" y="12097"/>
                    </a:cubicBezTo>
                    <a:cubicBezTo>
                      <a:pt x="18438" y="12764"/>
                      <a:pt x="17962" y="13430"/>
                      <a:pt x="17105" y="13906"/>
                    </a:cubicBezTo>
                    <a:cubicBezTo>
                      <a:pt x="16247" y="14383"/>
                      <a:pt x="15104" y="14668"/>
                      <a:pt x="13961" y="14668"/>
                    </a:cubicBezTo>
                    <a:cubicBezTo>
                      <a:pt x="12818" y="14668"/>
                      <a:pt x="11675" y="14383"/>
                      <a:pt x="10818" y="13906"/>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grpFill/>
              <a:ln w="0" cap="flat">
                <a:noFill/>
                <a:prstDash val="solid"/>
                <a:miter/>
              </a:ln>
            </p:spPr>
            <p:txBody>
              <a:bodyPr rtlCol="0" anchor="ctr"/>
              <a:lstStyle/>
              <a:p>
                <a:endParaRPr lang="en-GB"/>
              </a:p>
            </p:txBody>
          </p:sp>
        </p:grpSp>
        <p:grpSp>
          <p:nvGrpSpPr>
            <p:cNvPr id="135" name="Graphic 1544">
              <a:extLst>
                <a:ext uri="{FF2B5EF4-FFF2-40B4-BE49-F238E27FC236}">
                  <a16:creationId xmlns:a16="http://schemas.microsoft.com/office/drawing/2014/main" id="{B3CEFB26-4930-81EF-3AD8-0E82395216C3}"/>
                </a:ext>
              </a:extLst>
            </p:cNvPr>
            <p:cNvGrpSpPr/>
            <p:nvPr/>
          </p:nvGrpSpPr>
          <p:grpSpPr>
            <a:xfrm>
              <a:off x="5392348" y="1165215"/>
              <a:ext cx="28098" cy="96107"/>
              <a:chOff x="5392348" y="1165215"/>
              <a:chExt cx="28098" cy="96107"/>
            </a:xfrm>
            <a:grpFill/>
          </p:grpSpPr>
          <p:grpSp>
            <p:nvGrpSpPr>
              <p:cNvPr id="136" name="Graphic 1544">
                <a:extLst>
                  <a:ext uri="{FF2B5EF4-FFF2-40B4-BE49-F238E27FC236}">
                    <a16:creationId xmlns:a16="http://schemas.microsoft.com/office/drawing/2014/main" id="{2698100B-58A5-497C-4B57-E9AC00091481}"/>
                  </a:ext>
                </a:extLst>
              </p:cNvPr>
              <p:cNvGrpSpPr/>
              <p:nvPr/>
            </p:nvGrpSpPr>
            <p:grpSpPr>
              <a:xfrm>
                <a:off x="5392348" y="1165215"/>
                <a:ext cx="28098" cy="96107"/>
                <a:chOff x="5392348" y="1165215"/>
                <a:chExt cx="28098" cy="96107"/>
              </a:xfrm>
              <a:grpFill/>
            </p:grpSpPr>
            <p:grpSp>
              <p:nvGrpSpPr>
                <p:cNvPr id="140" name="Graphic 1544">
                  <a:extLst>
                    <a:ext uri="{FF2B5EF4-FFF2-40B4-BE49-F238E27FC236}">
                      <a16:creationId xmlns:a16="http://schemas.microsoft.com/office/drawing/2014/main" id="{799AC8DA-E3E8-29EE-02CC-59B41B04B8CB}"/>
                    </a:ext>
                  </a:extLst>
                </p:cNvPr>
                <p:cNvGrpSpPr/>
                <p:nvPr/>
              </p:nvGrpSpPr>
              <p:grpSpPr>
                <a:xfrm>
                  <a:off x="5392348" y="1165215"/>
                  <a:ext cx="28003" cy="96107"/>
                  <a:chOff x="5392348" y="1165215"/>
                  <a:chExt cx="28003" cy="96107"/>
                </a:xfrm>
                <a:grpFill/>
              </p:grpSpPr>
              <p:sp>
                <p:nvSpPr>
                  <p:cNvPr id="147" name="Free-form: Shape 146">
                    <a:extLst>
                      <a:ext uri="{FF2B5EF4-FFF2-40B4-BE49-F238E27FC236}">
                        <a16:creationId xmlns:a16="http://schemas.microsoft.com/office/drawing/2014/main" id="{D7AFF46F-C1DF-E026-071A-FCE3EB934E40}"/>
                      </a:ext>
                    </a:extLst>
                  </p:cNvPr>
                  <p:cNvSpPr/>
                  <p:nvPr/>
                </p:nvSpPr>
                <p:spPr>
                  <a:xfrm>
                    <a:off x="5397111" y="1169882"/>
                    <a:ext cx="18478" cy="86677"/>
                  </a:xfrm>
                  <a:custGeom>
                    <a:avLst/>
                    <a:gdLst>
                      <a:gd name="connsiteX0" fmla="*/ 9239 w 18478"/>
                      <a:gd name="connsiteY0" fmla="*/ 86677 h 86677"/>
                      <a:gd name="connsiteX1" fmla="*/ 3715 w 18478"/>
                      <a:gd name="connsiteY1" fmla="*/ 85249 h 86677"/>
                      <a:gd name="connsiteX2" fmla="*/ 953 w 18478"/>
                      <a:gd name="connsiteY2" fmla="*/ 82677 h 86677"/>
                      <a:gd name="connsiteX3" fmla="*/ 0 w 18478"/>
                      <a:gd name="connsiteY3" fmla="*/ 79343 h 86677"/>
                      <a:gd name="connsiteX4" fmla="*/ 0 w 18478"/>
                      <a:gd name="connsiteY4" fmla="*/ 7429 h 86677"/>
                      <a:gd name="connsiteX5" fmla="*/ 3715 w 18478"/>
                      <a:gd name="connsiteY5" fmla="*/ 1429 h 86677"/>
                      <a:gd name="connsiteX6" fmla="*/ 9239 w 18478"/>
                      <a:gd name="connsiteY6" fmla="*/ 0 h 86677"/>
                      <a:gd name="connsiteX7" fmla="*/ 14764 w 18478"/>
                      <a:gd name="connsiteY7" fmla="*/ 1429 h 86677"/>
                      <a:gd name="connsiteX8" fmla="*/ 18479 w 18478"/>
                      <a:gd name="connsiteY8" fmla="*/ 7334 h 86677"/>
                      <a:gd name="connsiteX9" fmla="*/ 18479 w 18478"/>
                      <a:gd name="connsiteY9" fmla="*/ 79248 h 86677"/>
                      <a:gd name="connsiteX10" fmla="*/ 14764 w 18478"/>
                      <a:gd name="connsiteY10" fmla="*/ 85153 h 86677"/>
                      <a:gd name="connsiteX11" fmla="*/ 9239 w 18478"/>
                      <a:gd name="connsiteY11" fmla="*/ 86582 h 86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 h="86677">
                        <a:moveTo>
                          <a:pt x="9239" y="86677"/>
                        </a:moveTo>
                        <a:cubicBezTo>
                          <a:pt x="7810" y="86677"/>
                          <a:pt x="5715" y="86392"/>
                          <a:pt x="3715" y="85249"/>
                        </a:cubicBezTo>
                        <a:cubicBezTo>
                          <a:pt x="2572" y="84582"/>
                          <a:pt x="1619" y="83725"/>
                          <a:pt x="953" y="82677"/>
                        </a:cubicBezTo>
                        <a:cubicBezTo>
                          <a:pt x="476" y="81915"/>
                          <a:pt x="0" y="80200"/>
                          <a:pt x="0" y="79343"/>
                        </a:cubicBezTo>
                        <a:lnTo>
                          <a:pt x="0" y="7429"/>
                        </a:lnTo>
                        <a:cubicBezTo>
                          <a:pt x="0" y="5048"/>
                          <a:pt x="1429" y="2762"/>
                          <a:pt x="3715" y="1429"/>
                        </a:cubicBezTo>
                        <a:cubicBezTo>
                          <a:pt x="5715" y="286"/>
                          <a:pt x="7810" y="0"/>
                          <a:pt x="9239" y="0"/>
                        </a:cubicBezTo>
                        <a:cubicBezTo>
                          <a:pt x="10668" y="0"/>
                          <a:pt x="12764" y="286"/>
                          <a:pt x="14764" y="1429"/>
                        </a:cubicBezTo>
                        <a:cubicBezTo>
                          <a:pt x="17050" y="2762"/>
                          <a:pt x="18479" y="4953"/>
                          <a:pt x="18479" y="7334"/>
                        </a:cubicBezTo>
                        <a:lnTo>
                          <a:pt x="18479" y="79248"/>
                        </a:lnTo>
                        <a:cubicBezTo>
                          <a:pt x="18479" y="81629"/>
                          <a:pt x="17145" y="83820"/>
                          <a:pt x="14764" y="85153"/>
                        </a:cubicBezTo>
                        <a:cubicBezTo>
                          <a:pt x="12764" y="86297"/>
                          <a:pt x="10668" y="86582"/>
                          <a:pt x="9239" y="86582"/>
                        </a:cubicBezTo>
                        <a:close/>
                      </a:path>
                    </a:pathLst>
                  </a:custGeom>
                  <a:grpFill/>
                  <a:ln w="0" cap="flat">
                    <a:noFill/>
                    <a:prstDash val="solid"/>
                    <a:miter/>
                  </a:ln>
                </p:spPr>
                <p:txBody>
                  <a:bodyPr rtlCol="0" anchor="ctr"/>
                  <a:lstStyle/>
                  <a:p>
                    <a:endParaRPr lang="en-GB"/>
                  </a:p>
                </p:txBody>
              </p:sp>
              <p:sp>
                <p:nvSpPr>
                  <p:cNvPr id="148" name="Free-form: Shape 147">
                    <a:extLst>
                      <a:ext uri="{FF2B5EF4-FFF2-40B4-BE49-F238E27FC236}">
                        <a16:creationId xmlns:a16="http://schemas.microsoft.com/office/drawing/2014/main" id="{244154F5-4A67-6402-11A5-EA006D21BEB6}"/>
                      </a:ext>
                    </a:extLst>
                  </p:cNvPr>
                  <p:cNvSpPr/>
                  <p:nvPr/>
                </p:nvSpPr>
                <p:spPr>
                  <a:xfrm>
                    <a:off x="5392348" y="1165215"/>
                    <a:ext cx="28003" cy="96107"/>
                  </a:xfrm>
                  <a:custGeom>
                    <a:avLst/>
                    <a:gdLst>
                      <a:gd name="connsiteX0" fmla="*/ 14002 w 28003"/>
                      <a:gd name="connsiteY0" fmla="*/ 9525 h 96107"/>
                      <a:gd name="connsiteX1" fmla="*/ 17145 w 28003"/>
                      <a:gd name="connsiteY1" fmla="*/ 10287 h 96107"/>
                      <a:gd name="connsiteX2" fmla="*/ 18479 w 28003"/>
                      <a:gd name="connsiteY2" fmla="*/ 12097 h 96107"/>
                      <a:gd name="connsiteX3" fmla="*/ 18479 w 28003"/>
                      <a:gd name="connsiteY3" fmla="*/ 84010 h 96107"/>
                      <a:gd name="connsiteX4" fmla="*/ 17145 w 28003"/>
                      <a:gd name="connsiteY4" fmla="*/ 85820 h 96107"/>
                      <a:gd name="connsiteX5" fmla="*/ 14002 w 28003"/>
                      <a:gd name="connsiteY5" fmla="*/ 86582 h 96107"/>
                      <a:gd name="connsiteX6" fmla="*/ 10858 w 28003"/>
                      <a:gd name="connsiteY6" fmla="*/ 85820 h 96107"/>
                      <a:gd name="connsiteX7" fmla="*/ 9811 w 28003"/>
                      <a:gd name="connsiteY7" fmla="*/ 84868 h 96107"/>
                      <a:gd name="connsiteX8" fmla="*/ 9525 w 28003"/>
                      <a:gd name="connsiteY8" fmla="*/ 84010 h 96107"/>
                      <a:gd name="connsiteX9" fmla="*/ 9525 w 28003"/>
                      <a:gd name="connsiteY9" fmla="*/ 12097 h 96107"/>
                      <a:gd name="connsiteX10" fmla="*/ 10858 w 28003"/>
                      <a:gd name="connsiteY10" fmla="*/ 10287 h 96107"/>
                      <a:gd name="connsiteX11" fmla="*/ 14002 w 28003"/>
                      <a:gd name="connsiteY11" fmla="*/ 9525 h 96107"/>
                      <a:gd name="connsiteX12" fmla="*/ 14002 w 28003"/>
                      <a:gd name="connsiteY12" fmla="*/ 0 h 96107"/>
                      <a:gd name="connsiteX13" fmla="*/ 6096 w 28003"/>
                      <a:gd name="connsiteY13" fmla="*/ 2000 h 96107"/>
                      <a:gd name="connsiteX14" fmla="*/ 0 w 28003"/>
                      <a:gd name="connsiteY14" fmla="*/ 12097 h 96107"/>
                      <a:gd name="connsiteX15" fmla="*/ 0 w 28003"/>
                      <a:gd name="connsiteY15" fmla="*/ 84010 h 96107"/>
                      <a:gd name="connsiteX16" fmla="*/ 1810 w 28003"/>
                      <a:gd name="connsiteY16" fmla="*/ 90011 h 96107"/>
                      <a:gd name="connsiteX17" fmla="*/ 6096 w 28003"/>
                      <a:gd name="connsiteY17" fmla="*/ 94107 h 96107"/>
                      <a:gd name="connsiteX18" fmla="*/ 14002 w 28003"/>
                      <a:gd name="connsiteY18" fmla="*/ 96107 h 96107"/>
                      <a:gd name="connsiteX19" fmla="*/ 21907 w 28003"/>
                      <a:gd name="connsiteY19" fmla="*/ 94107 h 96107"/>
                      <a:gd name="connsiteX20" fmla="*/ 28004 w 28003"/>
                      <a:gd name="connsiteY20" fmla="*/ 84010 h 96107"/>
                      <a:gd name="connsiteX21" fmla="*/ 28004 w 28003"/>
                      <a:gd name="connsiteY21" fmla="*/ 12097 h 96107"/>
                      <a:gd name="connsiteX22" fmla="*/ 21907 w 28003"/>
                      <a:gd name="connsiteY22" fmla="*/ 2000 h 96107"/>
                      <a:gd name="connsiteX23" fmla="*/ 14002 w 28003"/>
                      <a:gd name="connsiteY23" fmla="*/ 0 h 96107"/>
                      <a:gd name="connsiteX24" fmla="*/ 14002 w 28003"/>
                      <a:gd name="connsiteY24"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03" h="96107">
                        <a:moveTo>
                          <a:pt x="14002" y="9525"/>
                        </a:moveTo>
                        <a:cubicBezTo>
                          <a:pt x="15145" y="9525"/>
                          <a:pt x="16288" y="9811"/>
                          <a:pt x="17145" y="10287"/>
                        </a:cubicBezTo>
                        <a:cubicBezTo>
                          <a:pt x="18002" y="10763"/>
                          <a:pt x="18479" y="11430"/>
                          <a:pt x="18479" y="12097"/>
                        </a:cubicBezTo>
                        <a:lnTo>
                          <a:pt x="18479" y="84010"/>
                        </a:lnTo>
                        <a:cubicBezTo>
                          <a:pt x="18479" y="84677"/>
                          <a:pt x="18002" y="85344"/>
                          <a:pt x="17145" y="85820"/>
                        </a:cubicBezTo>
                        <a:cubicBezTo>
                          <a:pt x="16288" y="86297"/>
                          <a:pt x="15145" y="86582"/>
                          <a:pt x="14002" y="86582"/>
                        </a:cubicBezTo>
                        <a:cubicBezTo>
                          <a:pt x="12859" y="86582"/>
                          <a:pt x="11716" y="86297"/>
                          <a:pt x="10858" y="85820"/>
                        </a:cubicBezTo>
                        <a:cubicBezTo>
                          <a:pt x="10382" y="85535"/>
                          <a:pt x="10001" y="85249"/>
                          <a:pt x="9811" y="84868"/>
                        </a:cubicBezTo>
                        <a:cubicBezTo>
                          <a:pt x="9620" y="84582"/>
                          <a:pt x="9525" y="84296"/>
                          <a:pt x="9525" y="84010"/>
                        </a:cubicBezTo>
                        <a:lnTo>
                          <a:pt x="9525" y="12097"/>
                        </a:lnTo>
                        <a:cubicBezTo>
                          <a:pt x="9525" y="11430"/>
                          <a:pt x="10001" y="10763"/>
                          <a:pt x="10858" y="10287"/>
                        </a:cubicBezTo>
                        <a:cubicBezTo>
                          <a:pt x="11716" y="9811"/>
                          <a:pt x="12859" y="9525"/>
                          <a:pt x="14002" y="9525"/>
                        </a:cubicBezTo>
                        <a:moveTo>
                          <a:pt x="14002" y="0"/>
                        </a:moveTo>
                        <a:cubicBezTo>
                          <a:pt x="11144" y="0"/>
                          <a:pt x="8382" y="667"/>
                          <a:pt x="6096" y="2000"/>
                        </a:cubicBezTo>
                        <a:cubicBezTo>
                          <a:pt x="2286" y="4191"/>
                          <a:pt x="0" y="8001"/>
                          <a:pt x="0" y="12097"/>
                        </a:cubicBezTo>
                        <a:lnTo>
                          <a:pt x="0" y="84010"/>
                        </a:lnTo>
                        <a:cubicBezTo>
                          <a:pt x="0" y="86106"/>
                          <a:pt x="571" y="88201"/>
                          <a:pt x="1810" y="90011"/>
                        </a:cubicBezTo>
                        <a:cubicBezTo>
                          <a:pt x="2762" y="91535"/>
                          <a:pt x="4286" y="93059"/>
                          <a:pt x="6096" y="94107"/>
                        </a:cubicBezTo>
                        <a:cubicBezTo>
                          <a:pt x="8382" y="95440"/>
                          <a:pt x="11144" y="96107"/>
                          <a:pt x="14002" y="96107"/>
                        </a:cubicBezTo>
                        <a:cubicBezTo>
                          <a:pt x="16859" y="96107"/>
                          <a:pt x="19621" y="95440"/>
                          <a:pt x="21907" y="94107"/>
                        </a:cubicBezTo>
                        <a:cubicBezTo>
                          <a:pt x="25718" y="91916"/>
                          <a:pt x="28004" y="88106"/>
                          <a:pt x="28004" y="84010"/>
                        </a:cubicBezTo>
                        <a:lnTo>
                          <a:pt x="28004" y="12097"/>
                        </a:lnTo>
                        <a:cubicBezTo>
                          <a:pt x="28004" y="8001"/>
                          <a:pt x="25718" y="4191"/>
                          <a:pt x="21907" y="2000"/>
                        </a:cubicBezTo>
                        <a:cubicBezTo>
                          <a:pt x="19621" y="667"/>
                          <a:pt x="16859" y="0"/>
                          <a:pt x="14002" y="0"/>
                        </a:cubicBezTo>
                        <a:lnTo>
                          <a:pt x="14002" y="0"/>
                        </a:lnTo>
                        <a:close/>
                      </a:path>
                    </a:pathLst>
                  </a:custGeom>
                  <a:grpFill/>
                  <a:ln w="0" cap="flat">
                    <a:noFill/>
                    <a:prstDash val="solid"/>
                    <a:miter/>
                  </a:ln>
                </p:spPr>
                <p:txBody>
                  <a:bodyPr rtlCol="0" anchor="ctr"/>
                  <a:lstStyle/>
                  <a:p>
                    <a:endParaRPr lang="en-GB"/>
                  </a:p>
                </p:txBody>
              </p:sp>
            </p:grpSp>
            <p:grpSp>
              <p:nvGrpSpPr>
                <p:cNvPr id="141" name="Graphic 1544">
                  <a:extLst>
                    <a:ext uri="{FF2B5EF4-FFF2-40B4-BE49-F238E27FC236}">
                      <a16:creationId xmlns:a16="http://schemas.microsoft.com/office/drawing/2014/main" id="{F8A39227-4A5D-CFBE-AAA4-12ADE4CC1749}"/>
                    </a:ext>
                  </a:extLst>
                </p:cNvPr>
                <p:cNvGrpSpPr/>
                <p:nvPr/>
              </p:nvGrpSpPr>
              <p:grpSpPr>
                <a:xfrm>
                  <a:off x="5395777" y="1165215"/>
                  <a:ext cx="24669" cy="96107"/>
                  <a:chOff x="5395777" y="1165215"/>
                  <a:chExt cx="24669" cy="96107"/>
                </a:xfrm>
                <a:grpFill/>
              </p:grpSpPr>
              <p:sp>
                <p:nvSpPr>
                  <p:cNvPr id="145" name="Free-form: Shape 144">
                    <a:extLst>
                      <a:ext uri="{FF2B5EF4-FFF2-40B4-BE49-F238E27FC236}">
                        <a16:creationId xmlns:a16="http://schemas.microsoft.com/office/drawing/2014/main" id="{3F225CC1-3A0E-12CC-9811-94E4E77F7E78}"/>
                      </a:ext>
                    </a:extLst>
                  </p:cNvPr>
                  <p:cNvSpPr/>
                  <p:nvPr/>
                </p:nvSpPr>
                <p:spPr>
                  <a:xfrm>
                    <a:off x="5400444" y="1169977"/>
                    <a:ext cx="15240" cy="86582"/>
                  </a:xfrm>
                  <a:custGeom>
                    <a:avLst/>
                    <a:gdLst>
                      <a:gd name="connsiteX0" fmla="*/ 6001 w 15240"/>
                      <a:gd name="connsiteY0" fmla="*/ 86582 h 86582"/>
                      <a:gd name="connsiteX1" fmla="*/ 4001 w 15240"/>
                      <a:gd name="connsiteY1" fmla="*/ 86392 h 86582"/>
                      <a:gd name="connsiteX2" fmla="*/ 0 w 15240"/>
                      <a:gd name="connsiteY2" fmla="*/ 81724 h 86582"/>
                      <a:gd name="connsiteX3" fmla="*/ 0 w 15240"/>
                      <a:gd name="connsiteY3" fmla="*/ 4858 h 86582"/>
                      <a:gd name="connsiteX4" fmla="*/ 4001 w 15240"/>
                      <a:gd name="connsiteY4" fmla="*/ 190 h 86582"/>
                      <a:gd name="connsiteX5" fmla="*/ 6001 w 15240"/>
                      <a:gd name="connsiteY5" fmla="*/ 0 h 86582"/>
                      <a:gd name="connsiteX6" fmla="*/ 11525 w 15240"/>
                      <a:gd name="connsiteY6" fmla="*/ 1429 h 86582"/>
                      <a:gd name="connsiteX7" fmla="*/ 15240 w 15240"/>
                      <a:gd name="connsiteY7" fmla="*/ 7334 h 86582"/>
                      <a:gd name="connsiteX8" fmla="*/ 15240 w 15240"/>
                      <a:gd name="connsiteY8" fmla="*/ 79248 h 86582"/>
                      <a:gd name="connsiteX9" fmla="*/ 11525 w 15240"/>
                      <a:gd name="connsiteY9" fmla="*/ 85153 h 86582"/>
                      <a:gd name="connsiteX10" fmla="*/ 6001 w 15240"/>
                      <a:gd name="connsiteY10"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 h="86582">
                        <a:moveTo>
                          <a:pt x="6001" y="86582"/>
                        </a:moveTo>
                        <a:cubicBezTo>
                          <a:pt x="5334" y="86582"/>
                          <a:pt x="4667" y="86582"/>
                          <a:pt x="4001" y="86392"/>
                        </a:cubicBezTo>
                        <a:cubicBezTo>
                          <a:pt x="1715" y="86011"/>
                          <a:pt x="0" y="84010"/>
                          <a:pt x="0" y="81724"/>
                        </a:cubicBezTo>
                        <a:lnTo>
                          <a:pt x="0" y="4858"/>
                        </a:lnTo>
                        <a:cubicBezTo>
                          <a:pt x="0" y="2476"/>
                          <a:pt x="1715" y="476"/>
                          <a:pt x="4001" y="190"/>
                        </a:cubicBezTo>
                        <a:cubicBezTo>
                          <a:pt x="4667" y="95"/>
                          <a:pt x="5334" y="0"/>
                          <a:pt x="6001" y="0"/>
                        </a:cubicBezTo>
                        <a:cubicBezTo>
                          <a:pt x="7429" y="0"/>
                          <a:pt x="9525" y="286"/>
                          <a:pt x="11525" y="1429"/>
                        </a:cubicBezTo>
                        <a:cubicBezTo>
                          <a:pt x="13811" y="2762"/>
                          <a:pt x="15240" y="4953"/>
                          <a:pt x="15240" y="7334"/>
                        </a:cubicBezTo>
                        <a:lnTo>
                          <a:pt x="15240" y="79248"/>
                        </a:lnTo>
                        <a:cubicBezTo>
                          <a:pt x="15240" y="81629"/>
                          <a:pt x="13906" y="83820"/>
                          <a:pt x="11525" y="85153"/>
                        </a:cubicBezTo>
                        <a:cubicBezTo>
                          <a:pt x="9906" y="86106"/>
                          <a:pt x="8001" y="86582"/>
                          <a:pt x="6001" y="86582"/>
                        </a:cubicBezTo>
                        <a:close/>
                      </a:path>
                    </a:pathLst>
                  </a:custGeom>
                  <a:grpFill/>
                  <a:ln w="0" cap="flat">
                    <a:noFill/>
                    <a:prstDash val="solid"/>
                    <a:miter/>
                  </a:ln>
                </p:spPr>
                <p:txBody>
                  <a:bodyPr rtlCol="0" anchor="ctr"/>
                  <a:lstStyle/>
                  <a:p>
                    <a:endParaRPr lang="en-GB"/>
                  </a:p>
                </p:txBody>
              </p:sp>
              <p:sp>
                <p:nvSpPr>
                  <p:cNvPr id="146" name="Free-form: Shape 145">
                    <a:extLst>
                      <a:ext uri="{FF2B5EF4-FFF2-40B4-BE49-F238E27FC236}">
                        <a16:creationId xmlns:a16="http://schemas.microsoft.com/office/drawing/2014/main" id="{E7EE2AA7-9E2B-A43C-0CD2-CF9A68F89B84}"/>
                      </a:ext>
                    </a:extLst>
                  </p:cNvPr>
                  <p:cNvSpPr/>
                  <p:nvPr/>
                </p:nvSpPr>
                <p:spPr>
                  <a:xfrm>
                    <a:off x="5395777" y="1165215"/>
                    <a:ext cx="24669" cy="96107"/>
                  </a:xfrm>
                  <a:custGeom>
                    <a:avLst/>
                    <a:gdLst>
                      <a:gd name="connsiteX0" fmla="*/ 10668 w 24669"/>
                      <a:gd name="connsiteY0" fmla="*/ 9525 h 96107"/>
                      <a:gd name="connsiteX1" fmla="*/ 13811 w 24669"/>
                      <a:gd name="connsiteY1" fmla="*/ 10287 h 96107"/>
                      <a:gd name="connsiteX2" fmla="*/ 15145 w 24669"/>
                      <a:gd name="connsiteY2" fmla="*/ 12097 h 96107"/>
                      <a:gd name="connsiteX3" fmla="*/ 15145 w 24669"/>
                      <a:gd name="connsiteY3" fmla="*/ 84010 h 96107"/>
                      <a:gd name="connsiteX4" fmla="*/ 13811 w 24669"/>
                      <a:gd name="connsiteY4" fmla="*/ 85820 h 96107"/>
                      <a:gd name="connsiteX5" fmla="*/ 10668 w 24669"/>
                      <a:gd name="connsiteY5" fmla="*/ 86582 h 96107"/>
                      <a:gd name="connsiteX6" fmla="*/ 9430 w 24669"/>
                      <a:gd name="connsiteY6" fmla="*/ 86582 h 96107"/>
                      <a:gd name="connsiteX7" fmla="*/ 9430 w 24669"/>
                      <a:gd name="connsiteY7" fmla="*/ 9715 h 96107"/>
                      <a:gd name="connsiteX8" fmla="*/ 10668 w 24669"/>
                      <a:gd name="connsiteY8" fmla="*/ 9715 h 96107"/>
                      <a:gd name="connsiteX9" fmla="*/ 10668 w 24669"/>
                      <a:gd name="connsiteY9" fmla="*/ 0 h 96107"/>
                      <a:gd name="connsiteX10" fmla="*/ 8001 w 24669"/>
                      <a:gd name="connsiteY10" fmla="*/ 190 h 96107"/>
                      <a:gd name="connsiteX11" fmla="*/ 0 w 24669"/>
                      <a:gd name="connsiteY11" fmla="*/ 9620 h 96107"/>
                      <a:gd name="connsiteX12" fmla="*/ 0 w 24669"/>
                      <a:gd name="connsiteY12" fmla="*/ 86487 h 96107"/>
                      <a:gd name="connsiteX13" fmla="*/ 8001 w 24669"/>
                      <a:gd name="connsiteY13" fmla="*/ 95917 h 96107"/>
                      <a:gd name="connsiteX14" fmla="*/ 10668 w 24669"/>
                      <a:gd name="connsiteY14" fmla="*/ 96107 h 96107"/>
                      <a:gd name="connsiteX15" fmla="*/ 18574 w 24669"/>
                      <a:gd name="connsiteY15" fmla="*/ 94107 h 96107"/>
                      <a:gd name="connsiteX16" fmla="*/ 24670 w 24669"/>
                      <a:gd name="connsiteY16" fmla="*/ 84010 h 96107"/>
                      <a:gd name="connsiteX17" fmla="*/ 24670 w 24669"/>
                      <a:gd name="connsiteY17" fmla="*/ 12097 h 96107"/>
                      <a:gd name="connsiteX18" fmla="*/ 18574 w 24669"/>
                      <a:gd name="connsiteY18" fmla="*/ 2000 h 96107"/>
                      <a:gd name="connsiteX19" fmla="*/ 10668 w 24669"/>
                      <a:gd name="connsiteY19" fmla="*/ 0 h 96107"/>
                      <a:gd name="connsiteX20" fmla="*/ 10668 w 24669"/>
                      <a:gd name="connsiteY20"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69" h="96107">
                        <a:moveTo>
                          <a:pt x="10668" y="9525"/>
                        </a:moveTo>
                        <a:cubicBezTo>
                          <a:pt x="11811" y="9525"/>
                          <a:pt x="12954" y="9811"/>
                          <a:pt x="13811" y="10287"/>
                        </a:cubicBezTo>
                        <a:cubicBezTo>
                          <a:pt x="14668" y="10763"/>
                          <a:pt x="15145" y="11430"/>
                          <a:pt x="15145" y="12097"/>
                        </a:cubicBezTo>
                        <a:lnTo>
                          <a:pt x="15145" y="84010"/>
                        </a:lnTo>
                        <a:cubicBezTo>
                          <a:pt x="15145" y="84677"/>
                          <a:pt x="14668" y="85344"/>
                          <a:pt x="13811" y="85820"/>
                        </a:cubicBezTo>
                        <a:cubicBezTo>
                          <a:pt x="12954" y="86297"/>
                          <a:pt x="11811" y="86582"/>
                          <a:pt x="10668" y="86582"/>
                        </a:cubicBezTo>
                        <a:cubicBezTo>
                          <a:pt x="10287" y="86582"/>
                          <a:pt x="9811" y="86582"/>
                          <a:pt x="9430" y="86582"/>
                        </a:cubicBezTo>
                        <a:lnTo>
                          <a:pt x="9430" y="9715"/>
                        </a:lnTo>
                        <a:cubicBezTo>
                          <a:pt x="9430" y="9715"/>
                          <a:pt x="10192" y="9715"/>
                          <a:pt x="10668" y="9715"/>
                        </a:cubicBezTo>
                        <a:moveTo>
                          <a:pt x="10668" y="0"/>
                        </a:moveTo>
                        <a:cubicBezTo>
                          <a:pt x="9715" y="0"/>
                          <a:pt x="8858" y="0"/>
                          <a:pt x="8001" y="190"/>
                        </a:cubicBezTo>
                        <a:cubicBezTo>
                          <a:pt x="3334" y="952"/>
                          <a:pt x="0" y="4953"/>
                          <a:pt x="0" y="9620"/>
                        </a:cubicBezTo>
                        <a:lnTo>
                          <a:pt x="0" y="86487"/>
                        </a:lnTo>
                        <a:cubicBezTo>
                          <a:pt x="0" y="91154"/>
                          <a:pt x="3429" y="95155"/>
                          <a:pt x="8001" y="95917"/>
                        </a:cubicBezTo>
                        <a:cubicBezTo>
                          <a:pt x="8858" y="96012"/>
                          <a:pt x="9811" y="96107"/>
                          <a:pt x="10668" y="96107"/>
                        </a:cubicBezTo>
                        <a:cubicBezTo>
                          <a:pt x="13526" y="96107"/>
                          <a:pt x="16288" y="95440"/>
                          <a:pt x="18574" y="94107"/>
                        </a:cubicBezTo>
                        <a:cubicBezTo>
                          <a:pt x="22384" y="91916"/>
                          <a:pt x="24670" y="88106"/>
                          <a:pt x="24670" y="84010"/>
                        </a:cubicBezTo>
                        <a:lnTo>
                          <a:pt x="24670" y="12097"/>
                        </a:lnTo>
                        <a:cubicBezTo>
                          <a:pt x="24670" y="8001"/>
                          <a:pt x="22384" y="4191"/>
                          <a:pt x="18574" y="2000"/>
                        </a:cubicBezTo>
                        <a:cubicBezTo>
                          <a:pt x="16288" y="667"/>
                          <a:pt x="13526" y="0"/>
                          <a:pt x="10668" y="0"/>
                        </a:cubicBezTo>
                        <a:lnTo>
                          <a:pt x="10668" y="0"/>
                        </a:lnTo>
                        <a:close/>
                      </a:path>
                    </a:pathLst>
                  </a:custGeom>
                  <a:grpFill/>
                  <a:ln w="0" cap="flat">
                    <a:noFill/>
                    <a:prstDash val="solid"/>
                    <a:miter/>
                  </a:ln>
                </p:spPr>
                <p:txBody>
                  <a:bodyPr rtlCol="0" anchor="ctr"/>
                  <a:lstStyle/>
                  <a:p>
                    <a:endParaRPr lang="en-GB"/>
                  </a:p>
                </p:txBody>
              </p:sp>
            </p:grpSp>
            <p:grpSp>
              <p:nvGrpSpPr>
                <p:cNvPr id="142" name="Graphic 1544">
                  <a:extLst>
                    <a:ext uri="{FF2B5EF4-FFF2-40B4-BE49-F238E27FC236}">
                      <a16:creationId xmlns:a16="http://schemas.microsoft.com/office/drawing/2014/main" id="{38FDF737-8C00-AD90-D3C1-BE5E3D636FDC}"/>
                    </a:ext>
                  </a:extLst>
                </p:cNvPr>
                <p:cNvGrpSpPr/>
                <p:nvPr/>
              </p:nvGrpSpPr>
              <p:grpSpPr>
                <a:xfrm>
                  <a:off x="5392348" y="1165310"/>
                  <a:ext cx="22383" cy="95916"/>
                  <a:chOff x="5392348" y="1165310"/>
                  <a:chExt cx="22383" cy="95916"/>
                </a:xfrm>
                <a:grpFill/>
              </p:grpSpPr>
              <p:sp>
                <p:nvSpPr>
                  <p:cNvPr id="143" name="Free-form: Shape 142">
                    <a:extLst>
                      <a:ext uri="{FF2B5EF4-FFF2-40B4-BE49-F238E27FC236}">
                        <a16:creationId xmlns:a16="http://schemas.microsoft.com/office/drawing/2014/main" id="{12241682-C1A5-2793-A1C2-A9CE9885BAB8}"/>
                      </a:ext>
                    </a:extLst>
                  </p:cNvPr>
                  <p:cNvSpPr/>
                  <p:nvPr/>
                </p:nvSpPr>
                <p:spPr>
                  <a:xfrm>
                    <a:off x="5397111" y="1170072"/>
                    <a:ext cx="12858" cy="86391"/>
                  </a:xfrm>
                  <a:custGeom>
                    <a:avLst/>
                    <a:gdLst>
                      <a:gd name="connsiteX0" fmla="*/ 7334 w 12858"/>
                      <a:gd name="connsiteY0" fmla="*/ 86296 h 86391"/>
                      <a:gd name="connsiteX1" fmla="*/ 3715 w 12858"/>
                      <a:gd name="connsiteY1" fmla="*/ 85058 h 86391"/>
                      <a:gd name="connsiteX2" fmla="*/ 953 w 12858"/>
                      <a:gd name="connsiteY2" fmla="*/ 82487 h 86391"/>
                      <a:gd name="connsiteX3" fmla="*/ 0 w 12858"/>
                      <a:gd name="connsiteY3" fmla="*/ 79153 h 86391"/>
                      <a:gd name="connsiteX4" fmla="*/ 0 w 12858"/>
                      <a:gd name="connsiteY4" fmla="*/ 7239 h 86391"/>
                      <a:gd name="connsiteX5" fmla="*/ 3715 w 12858"/>
                      <a:gd name="connsiteY5" fmla="*/ 1238 h 86391"/>
                      <a:gd name="connsiteX6" fmla="*/ 7334 w 12858"/>
                      <a:gd name="connsiteY6" fmla="*/ 0 h 86391"/>
                      <a:gd name="connsiteX7" fmla="*/ 8096 w 12858"/>
                      <a:gd name="connsiteY7" fmla="*/ 0 h 86391"/>
                      <a:gd name="connsiteX8" fmla="*/ 11144 w 12858"/>
                      <a:gd name="connsiteY8" fmla="*/ 1143 h 86391"/>
                      <a:gd name="connsiteX9" fmla="*/ 12859 w 12858"/>
                      <a:gd name="connsiteY9" fmla="*/ 4763 h 86391"/>
                      <a:gd name="connsiteX10" fmla="*/ 12859 w 12858"/>
                      <a:gd name="connsiteY10" fmla="*/ 81629 h 86391"/>
                      <a:gd name="connsiteX11" fmla="*/ 11240 w 12858"/>
                      <a:gd name="connsiteY11" fmla="*/ 85249 h 86391"/>
                      <a:gd name="connsiteX12" fmla="*/ 8096 w 12858"/>
                      <a:gd name="connsiteY12" fmla="*/ 86392 h 86391"/>
                      <a:gd name="connsiteX13" fmla="*/ 7334 w 12858"/>
                      <a:gd name="connsiteY13"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 h="86391">
                        <a:moveTo>
                          <a:pt x="7334" y="86296"/>
                        </a:moveTo>
                        <a:cubicBezTo>
                          <a:pt x="6001" y="86106"/>
                          <a:pt x="4763" y="85725"/>
                          <a:pt x="3715" y="85058"/>
                        </a:cubicBezTo>
                        <a:cubicBezTo>
                          <a:pt x="2572" y="84392"/>
                          <a:pt x="1619" y="83534"/>
                          <a:pt x="953" y="82487"/>
                        </a:cubicBezTo>
                        <a:cubicBezTo>
                          <a:pt x="476" y="81725"/>
                          <a:pt x="0" y="80010"/>
                          <a:pt x="0" y="79153"/>
                        </a:cubicBezTo>
                        <a:lnTo>
                          <a:pt x="0" y="7239"/>
                        </a:lnTo>
                        <a:cubicBezTo>
                          <a:pt x="0" y="4858"/>
                          <a:pt x="1429" y="2572"/>
                          <a:pt x="3715" y="1238"/>
                        </a:cubicBezTo>
                        <a:cubicBezTo>
                          <a:pt x="4763" y="667"/>
                          <a:pt x="5905" y="191"/>
                          <a:pt x="7334" y="0"/>
                        </a:cubicBezTo>
                        <a:cubicBezTo>
                          <a:pt x="7620" y="0"/>
                          <a:pt x="7810" y="0"/>
                          <a:pt x="8096" y="0"/>
                        </a:cubicBezTo>
                        <a:cubicBezTo>
                          <a:pt x="9239" y="0"/>
                          <a:pt x="10287" y="381"/>
                          <a:pt x="11144" y="1143"/>
                        </a:cubicBezTo>
                        <a:cubicBezTo>
                          <a:pt x="12192" y="2000"/>
                          <a:pt x="12859" y="3334"/>
                          <a:pt x="12859" y="4763"/>
                        </a:cubicBezTo>
                        <a:lnTo>
                          <a:pt x="12859" y="81629"/>
                        </a:lnTo>
                        <a:cubicBezTo>
                          <a:pt x="12859" y="83058"/>
                          <a:pt x="12287" y="84296"/>
                          <a:pt x="11240" y="85249"/>
                        </a:cubicBezTo>
                        <a:cubicBezTo>
                          <a:pt x="10382" y="86011"/>
                          <a:pt x="9239" y="86392"/>
                          <a:pt x="8096" y="86392"/>
                        </a:cubicBezTo>
                        <a:cubicBezTo>
                          <a:pt x="7810" y="86392"/>
                          <a:pt x="7620" y="86392"/>
                          <a:pt x="7334" y="86392"/>
                        </a:cubicBezTo>
                        <a:close/>
                      </a:path>
                    </a:pathLst>
                  </a:custGeom>
                  <a:grpFill/>
                  <a:ln w="0" cap="flat">
                    <a:noFill/>
                    <a:prstDash val="solid"/>
                    <a:miter/>
                  </a:ln>
                </p:spPr>
                <p:txBody>
                  <a:bodyPr rtlCol="0" anchor="ctr"/>
                  <a:lstStyle/>
                  <a:p>
                    <a:endParaRPr lang="en-GB"/>
                  </a:p>
                </p:txBody>
              </p:sp>
              <p:sp>
                <p:nvSpPr>
                  <p:cNvPr id="144" name="Free-form: Shape 143">
                    <a:extLst>
                      <a:ext uri="{FF2B5EF4-FFF2-40B4-BE49-F238E27FC236}">
                        <a16:creationId xmlns:a16="http://schemas.microsoft.com/office/drawing/2014/main" id="{2332E713-0485-9F20-AB93-127B432F7BAF}"/>
                      </a:ext>
                    </a:extLst>
                  </p:cNvPr>
                  <p:cNvSpPr/>
                  <p:nvPr/>
                </p:nvSpPr>
                <p:spPr>
                  <a:xfrm>
                    <a:off x="5392348" y="1165310"/>
                    <a:ext cx="22383" cy="95916"/>
                  </a:xfrm>
                  <a:custGeom>
                    <a:avLst/>
                    <a:gdLst>
                      <a:gd name="connsiteX0" fmla="*/ 12859 w 22383"/>
                      <a:gd name="connsiteY0" fmla="*/ 9525 h 95916"/>
                      <a:gd name="connsiteX1" fmla="*/ 12859 w 22383"/>
                      <a:gd name="connsiteY1" fmla="*/ 86392 h 95916"/>
                      <a:gd name="connsiteX2" fmla="*/ 10858 w 22383"/>
                      <a:gd name="connsiteY2" fmla="*/ 85725 h 95916"/>
                      <a:gd name="connsiteX3" fmla="*/ 9811 w 22383"/>
                      <a:gd name="connsiteY3" fmla="*/ 84773 h 95916"/>
                      <a:gd name="connsiteX4" fmla="*/ 9525 w 22383"/>
                      <a:gd name="connsiteY4" fmla="*/ 83915 h 95916"/>
                      <a:gd name="connsiteX5" fmla="*/ 9525 w 22383"/>
                      <a:gd name="connsiteY5" fmla="*/ 12002 h 95916"/>
                      <a:gd name="connsiteX6" fmla="*/ 10858 w 22383"/>
                      <a:gd name="connsiteY6" fmla="*/ 10192 h 95916"/>
                      <a:gd name="connsiteX7" fmla="*/ 12859 w 22383"/>
                      <a:gd name="connsiteY7" fmla="*/ 9525 h 95916"/>
                      <a:gd name="connsiteX8" fmla="*/ 12859 w 22383"/>
                      <a:gd name="connsiteY8" fmla="*/ 0 h 95916"/>
                      <a:gd name="connsiteX9" fmla="*/ 11335 w 22383"/>
                      <a:gd name="connsiteY9" fmla="*/ 95 h 95916"/>
                      <a:gd name="connsiteX10" fmla="*/ 6096 w 22383"/>
                      <a:gd name="connsiteY10" fmla="*/ 1905 h 95916"/>
                      <a:gd name="connsiteX11" fmla="*/ 0 w 22383"/>
                      <a:gd name="connsiteY11" fmla="*/ 12002 h 95916"/>
                      <a:gd name="connsiteX12" fmla="*/ 0 w 22383"/>
                      <a:gd name="connsiteY12" fmla="*/ 83915 h 95916"/>
                      <a:gd name="connsiteX13" fmla="*/ 1810 w 22383"/>
                      <a:gd name="connsiteY13" fmla="*/ 89916 h 95916"/>
                      <a:gd name="connsiteX14" fmla="*/ 6096 w 22383"/>
                      <a:gd name="connsiteY14" fmla="*/ 94012 h 95916"/>
                      <a:gd name="connsiteX15" fmla="*/ 11335 w 22383"/>
                      <a:gd name="connsiteY15" fmla="*/ 95821 h 95916"/>
                      <a:gd name="connsiteX16" fmla="*/ 12859 w 22383"/>
                      <a:gd name="connsiteY16" fmla="*/ 95917 h 95916"/>
                      <a:gd name="connsiteX17" fmla="*/ 19050 w 22383"/>
                      <a:gd name="connsiteY17" fmla="*/ 93631 h 95916"/>
                      <a:gd name="connsiteX18" fmla="*/ 22384 w 22383"/>
                      <a:gd name="connsiteY18" fmla="*/ 86392 h 95916"/>
                      <a:gd name="connsiteX19" fmla="*/ 22384 w 22383"/>
                      <a:gd name="connsiteY19" fmla="*/ 9525 h 95916"/>
                      <a:gd name="connsiteX20" fmla="*/ 19050 w 22383"/>
                      <a:gd name="connsiteY20" fmla="*/ 2286 h 95916"/>
                      <a:gd name="connsiteX21" fmla="*/ 12859 w 22383"/>
                      <a:gd name="connsiteY21" fmla="*/ 0 h 95916"/>
                      <a:gd name="connsiteX22" fmla="*/ 12859 w 22383"/>
                      <a:gd name="connsiteY22" fmla="*/ 0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 h="95916">
                        <a:moveTo>
                          <a:pt x="12859" y="9525"/>
                        </a:moveTo>
                        <a:lnTo>
                          <a:pt x="12859" y="86392"/>
                        </a:lnTo>
                        <a:cubicBezTo>
                          <a:pt x="12097" y="86296"/>
                          <a:pt x="11430" y="86106"/>
                          <a:pt x="10858" y="85725"/>
                        </a:cubicBezTo>
                        <a:cubicBezTo>
                          <a:pt x="10382" y="85439"/>
                          <a:pt x="10001" y="85154"/>
                          <a:pt x="9811" y="84773"/>
                        </a:cubicBezTo>
                        <a:cubicBezTo>
                          <a:pt x="9620" y="84487"/>
                          <a:pt x="9525" y="84201"/>
                          <a:pt x="9525" y="83915"/>
                        </a:cubicBezTo>
                        <a:lnTo>
                          <a:pt x="9525" y="12002"/>
                        </a:lnTo>
                        <a:cubicBezTo>
                          <a:pt x="9525" y="11335"/>
                          <a:pt x="10001" y="10668"/>
                          <a:pt x="10858" y="10192"/>
                        </a:cubicBezTo>
                        <a:cubicBezTo>
                          <a:pt x="11430" y="9906"/>
                          <a:pt x="12097" y="9620"/>
                          <a:pt x="12859" y="9525"/>
                        </a:cubicBezTo>
                        <a:moveTo>
                          <a:pt x="12859" y="0"/>
                        </a:moveTo>
                        <a:cubicBezTo>
                          <a:pt x="12382" y="0"/>
                          <a:pt x="11906" y="0"/>
                          <a:pt x="11335" y="95"/>
                        </a:cubicBezTo>
                        <a:cubicBezTo>
                          <a:pt x="9430" y="381"/>
                          <a:pt x="7620" y="1048"/>
                          <a:pt x="6096" y="1905"/>
                        </a:cubicBezTo>
                        <a:cubicBezTo>
                          <a:pt x="2286" y="4096"/>
                          <a:pt x="0" y="7906"/>
                          <a:pt x="0" y="12002"/>
                        </a:cubicBezTo>
                        <a:lnTo>
                          <a:pt x="0" y="83915"/>
                        </a:lnTo>
                        <a:cubicBezTo>
                          <a:pt x="0" y="86011"/>
                          <a:pt x="571" y="88106"/>
                          <a:pt x="1810" y="89916"/>
                        </a:cubicBezTo>
                        <a:cubicBezTo>
                          <a:pt x="2762" y="91440"/>
                          <a:pt x="4286" y="92964"/>
                          <a:pt x="6096" y="94012"/>
                        </a:cubicBezTo>
                        <a:cubicBezTo>
                          <a:pt x="7620" y="94869"/>
                          <a:pt x="9430" y="95536"/>
                          <a:pt x="11335" y="95821"/>
                        </a:cubicBezTo>
                        <a:cubicBezTo>
                          <a:pt x="11811" y="95821"/>
                          <a:pt x="12287" y="95917"/>
                          <a:pt x="12859" y="95917"/>
                        </a:cubicBezTo>
                        <a:cubicBezTo>
                          <a:pt x="15145" y="95917"/>
                          <a:pt x="17335" y="95155"/>
                          <a:pt x="19050" y="93631"/>
                        </a:cubicBezTo>
                        <a:cubicBezTo>
                          <a:pt x="21145" y="91821"/>
                          <a:pt x="22384" y="89154"/>
                          <a:pt x="22384" y="86392"/>
                        </a:cubicBezTo>
                        <a:lnTo>
                          <a:pt x="22384" y="9525"/>
                        </a:lnTo>
                        <a:cubicBezTo>
                          <a:pt x="22384" y="6763"/>
                          <a:pt x="21145" y="4096"/>
                          <a:pt x="19050" y="2286"/>
                        </a:cubicBezTo>
                        <a:cubicBezTo>
                          <a:pt x="17335" y="762"/>
                          <a:pt x="15145" y="0"/>
                          <a:pt x="12859" y="0"/>
                        </a:cubicBezTo>
                        <a:lnTo>
                          <a:pt x="12859" y="0"/>
                        </a:lnTo>
                        <a:close/>
                      </a:path>
                    </a:pathLst>
                  </a:custGeom>
                  <a:grpFill/>
                  <a:ln w="0" cap="flat">
                    <a:noFill/>
                    <a:prstDash val="solid"/>
                    <a:miter/>
                  </a:ln>
                </p:spPr>
                <p:txBody>
                  <a:bodyPr rtlCol="0" anchor="ctr"/>
                  <a:lstStyle/>
                  <a:p>
                    <a:endParaRPr lang="en-GB"/>
                  </a:p>
                </p:txBody>
              </p:sp>
            </p:grpSp>
          </p:grpSp>
          <p:grpSp>
            <p:nvGrpSpPr>
              <p:cNvPr id="137" name="Graphic 1544">
                <a:extLst>
                  <a:ext uri="{FF2B5EF4-FFF2-40B4-BE49-F238E27FC236}">
                    <a16:creationId xmlns:a16="http://schemas.microsoft.com/office/drawing/2014/main" id="{D54EEFED-BFA9-4613-6822-65D765E5CB22}"/>
                  </a:ext>
                </a:extLst>
              </p:cNvPr>
              <p:cNvGrpSpPr/>
              <p:nvPr/>
            </p:nvGrpSpPr>
            <p:grpSpPr>
              <a:xfrm>
                <a:off x="5392388" y="1165215"/>
                <a:ext cx="28058" cy="24288"/>
                <a:chOff x="5392388" y="1165215"/>
                <a:chExt cx="28058" cy="24288"/>
              </a:xfrm>
              <a:grpFill/>
            </p:grpSpPr>
            <p:sp>
              <p:nvSpPr>
                <p:cNvPr id="138" name="Free-form: Shape 137">
                  <a:extLst>
                    <a:ext uri="{FF2B5EF4-FFF2-40B4-BE49-F238E27FC236}">
                      <a16:creationId xmlns:a16="http://schemas.microsoft.com/office/drawing/2014/main" id="{8E796CFC-3108-D0BB-F71E-1F28849ACDEA}"/>
                    </a:ext>
                  </a:extLst>
                </p:cNvPr>
                <p:cNvSpPr/>
                <p:nvPr/>
              </p:nvSpPr>
              <p:spPr>
                <a:xfrm>
                  <a:off x="5397072" y="1169882"/>
                  <a:ext cx="18517" cy="14763"/>
                </a:xfrm>
                <a:custGeom>
                  <a:avLst/>
                  <a:gdLst>
                    <a:gd name="connsiteX0" fmla="*/ 9278 w 18517"/>
                    <a:gd name="connsiteY0" fmla="*/ 14764 h 14763"/>
                    <a:gd name="connsiteX1" fmla="*/ 3754 w 18517"/>
                    <a:gd name="connsiteY1" fmla="*/ 13335 h 14763"/>
                    <a:gd name="connsiteX2" fmla="*/ 991 w 18517"/>
                    <a:gd name="connsiteY2" fmla="*/ 10763 h 14763"/>
                    <a:gd name="connsiteX3" fmla="*/ 801 w 18517"/>
                    <a:gd name="connsiteY3" fmla="*/ 4286 h 14763"/>
                    <a:gd name="connsiteX4" fmla="*/ 9373 w 18517"/>
                    <a:gd name="connsiteY4" fmla="*/ 0 h 14763"/>
                    <a:gd name="connsiteX5" fmla="*/ 14803 w 18517"/>
                    <a:gd name="connsiteY5" fmla="*/ 1429 h 14763"/>
                    <a:gd name="connsiteX6" fmla="*/ 18517 w 18517"/>
                    <a:gd name="connsiteY6" fmla="*/ 7334 h 14763"/>
                    <a:gd name="connsiteX7" fmla="*/ 14803 w 18517"/>
                    <a:gd name="connsiteY7" fmla="*/ 13240 h 14763"/>
                    <a:gd name="connsiteX8" fmla="*/ 9278 w 18517"/>
                    <a:gd name="connsiteY8" fmla="*/ 14669 h 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17" h="14763">
                      <a:moveTo>
                        <a:pt x="9278" y="14764"/>
                      </a:moveTo>
                      <a:cubicBezTo>
                        <a:pt x="7849" y="14764"/>
                        <a:pt x="5754" y="14478"/>
                        <a:pt x="3754" y="13335"/>
                      </a:cubicBezTo>
                      <a:cubicBezTo>
                        <a:pt x="2611" y="12668"/>
                        <a:pt x="1658" y="11811"/>
                        <a:pt x="991" y="10763"/>
                      </a:cubicBezTo>
                      <a:cubicBezTo>
                        <a:pt x="-247" y="8763"/>
                        <a:pt x="-342" y="6286"/>
                        <a:pt x="801" y="4286"/>
                      </a:cubicBezTo>
                      <a:cubicBezTo>
                        <a:pt x="2230" y="1714"/>
                        <a:pt x="5563" y="0"/>
                        <a:pt x="9373" y="0"/>
                      </a:cubicBezTo>
                      <a:cubicBezTo>
                        <a:pt x="11374" y="0"/>
                        <a:pt x="13279" y="476"/>
                        <a:pt x="14803" y="1429"/>
                      </a:cubicBezTo>
                      <a:cubicBezTo>
                        <a:pt x="17089" y="2762"/>
                        <a:pt x="18517" y="4953"/>
                        <a:pt x="18517" y="7334"/>
                      </a:cubicBezTo>
                      <a:cubicBezTo>
                        <a:pt x="18517" y="9715"/>
                        <a:pt x="17089" y="12002"/>
                        <a:pt x="14803" y="13240"/>
                      </a:cubicBezTo>
                      <a:cubicBezTo>
                        <a:pt x="12802" y="14383"/>
                        <a:pt x="10707" y="14669"/>
                        <a:pt x="9278" y="14669"/>
                      </a:cubicBezTo>
                      <a:close/>
                    </a:path>
                  </a:pathLst>
                </a:custGeom>
                <a:grpFill/>
                <a:ln w="0" cap="flat">
                  <a:noFill/>
                  <a:prstDash val="solid"/>
                  <a:miter/>
                </a:ln>
              </p:spPr>
              <p:txBody>
                <a:bodyPr rtlCol="0" anchor="ctr"/>
                <a:lstStyle/>
                <a:p>
                  <a:endParaRPr lang="en-GB"/>
                </a:p>
              </p:txBody>
            </p:sp>
            <p:sp>
              <p:nvSpPr>
                <p:cNvPr id="139" name="Free-form: Shape 138">
                  <a:extLst>
                    <a:ext uri="{FF2B5EF4-FFF2-40B4-BE49-F238E27FC236}">
                      <a16:creationId xmlns:a16="http://schemas.microsoft.com/office/drawing/2014/main" id="{8A6F0514-E62F-0685-7051-4715B713698E}"/>
                    </a:ext>
                  </a:extLst>
                </p:cNvPr>
                <p:cNvSpPr/>
                <p:nvPr/>
              </p:nvSpPr>
              <p:spPr>
                <a:xfrm>
                  <a:off x="5392388" y="1165215"/>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7 h 24288"/>
                    <a:gd name="connsiteX4" fmla="*/ 13961 w 28058"/>
                    <a:gd name="connsiteY4" fmla="*/ 14669 h 24288"/>
                    <a:gd name="connsiteX5" fmla="*/ 10818 w 28058"/>
                    <a:gd name="connsiteY5" fmla="*/ 13907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8 h 24288"/>
                    <a:gd name="connsiteX12" fmla="*/ 14057 w 28058"/>
                    <a:gd name="connsiteY12" fmla="*/ 24289 h 24288"/>
                    <a:gd name="connsiteX13" fmla="*/ 21962 w 28058"/>
                    <a:gd name="connsiteY13" fmla="*/ 22288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5"/>
                        <a:pt x="17105" y="10287"/>
                      </a:cubicBezTo>
                      <a:cubicBezTo>
                        <a:pt x="17962" y="10763"/>
                        <a:pt x="18438" y="11430"/>
                        <a:pt x="18438" y="12097"/>
                      </a:cubicBezTo>
                      <a:cubicBezTo>
                        <a:pt x="18438" y="12763"/>
                        <a:pt x="17962" y="13430"/>
                        <a:pt x="17105" y="13907"/>
                      </a:cubicBezTo>
                      <a:cubicBezTo>
                        <a:pt x="16247" y="14383"/>
                        <a:pt x="15104" y="14669"/>
                        <a:pt x="13961" y="14669"/>
                      </a:cubicBezTo>
                      <a:cubicBezTo>
                        <a:pt x="12818" y="14669"/>
                        <a:pt x="11675" y="14383"/>
                        <a:pt x="10818" y="13907"/>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8"/>
                      </a:cubicBezTo>
                      <a:cubicBezTo>
                        <a:pt x="8437" y="23622"/>
                        <a:pt x="11199" y="24289"/>
                        <a:pt x="14057" y="24289"/>
                      </a:cubicBezTo>
                      <a:cubicBezTo>
                        <a:pt x="16914" y="24289"/>
                        <a:pt x="19676" y="23622"/>
                        <a:pt x="21962" y="22288"/>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grpFill/>
                <a:ln w="0" cap="flat">
                  <a:noFill/>
                  <a:prstDash val="solid"/>
                  <a:miter/>
                </a:ln>
              </p:spPr>
              <p:txBody>
                <a:bodyPr rtlCol="0" anchor="ctr"/>
                <a:lstStyle/>
                <a:p>
                  <a:endParaRPr lang="en-GB"/>
                </a:p>
              </p:txBody>
            </p:sp>
          </p:grpSp>
        </p:grpSp>
      </p:grpSp>
      <p:grpSp>
        <p:nvGrpSpPr>
          <p:cNvPr id="161" name="Graphic 1544">
            <a:extLst>
              <a:ext uri="{FF2B5EF4-FFF2-40B4-BE49-F238E27FC236}">
                <a16:creationId xmlns:a16="http://schemas.microsoft.com/office/drawing/2014/main" id="{63D13F73-82D6-3C32-BB21-6710F9F31B8A}"/>
              </a:ext>
            </a:extLst>
          </p:cNvPr>
          <p:cNvGrpSpPr/>
          <p:nvPr/>
        </p:nvGrpSpPr>
        <p:grpSpPr>
          <a:xfrm>
            <a:off x="5952543" y="1265489"/>
            <a:ext cx="62714" cy="54955"/>
            <a:chOff x="5376120" y="1148832"/>
            <a:chExt cx="49892" cy="43719"/>
          </a:xfrm>
          <a:solidFill>
            <a:schemeClr val="accent2"/>
          </a:solidFill>
        </p:grpSpPr>
        <p:grpSp>
          <p:nvGrpSpPr>
            <p:cNvPr id="162" name="Graphic 1544">
              <a:extLst>
                <a:ext uri="{FF2B5EF4-FFF2-40B4-BE49-F238E27FC236}">
                  <a16:creationId xmlns:a16="http://schemas.microsoft.com/office/drawing/2014/main" id="{40AB1C53-4DCE-9A7C-E5F8-7E0714F88C98}"/>
                </a:ext>
              </a:extLst>
            </p:cNvPr>
            <p:cNvGrpSpPr/>
            <p:nvPr/>
          </p:nvGrpSpPr>
          <p:grpSpPr>
            <a:xfrm>
              <a:off x="5376120" y="1148832"/>
              <a:ext cx="49892" cy="43719"/>
              <a:chOff x="5376120" y="1148832"/>
              <a:chExt cx="49892" cy="43719"/>
            </a:xfrm>
            <a:grpFill/>
          </p:grpSpPr>
          <p:grpSp>
            <p:nvGrpSpPr>
              <p:cNvPr id="166" name="Graphic 1544">
                <a:extLst>
                  <a:ext uri="{FF2B5EF4-FFF2-40B4-BE49-F238E27FC236}">
                    <a16:creationId xmlns:a16="http://schemas.microsoft.com/office/drawing/2014/main" id="{8FBD6669-0939-1AA3-B904-2C37C039A88A}"/>
                  </a:ext>
                </a:extLst>
              </p:cNvPr>
              <p:cNvGrpSpPr/>
              <p:nvPr/>
            </p:nvGrpSpPr>
            <p:grpSpPr>
              <a:xfrm>
                <a:off x="5399131" y="1161690"/>
                <a:ext cx="26881" cy="30861"/>
                <a:chOff x="5399131" y="1161690"/>
                <a:chExt cx="26881" cy="30861"/>
              </a:xfrm>
              <a:grpFill/>
            </p:grpSpPr>
            <p:sp>
              <p:nvSpPr>
                <p:cNvPr id="173" name="Free-form: Shape 172">
                  <a:extLst>
                    <a:ext uri="{FF2B5EF4-FFF2-40B4-BE49-F238E27FC236}">
                      <a16:creationId xmlns:a16="http://schemas.microsoft.com/office/drawing/2014/main" id="{774A8759-2865-2A97-3242-D635265F1992}"/>
                    </a:ext>
                  </a:extLst>
                </p:cNvPr>
                <p:cNvSpPr/>
                <p:nvPr/>
              </p:nvSpPr>
              <p:spPr>
                <a:xfrm>
                  <a:off x="5403763" y="1166453"/>
                  <a:ext cx="17423" cy="21336"/>
                </a:xfrm>
                <a:custGeom>
                  <a:avLst/>
                  <a:gdLst>
                    <a:gd name="connsiteX0" fmla="*/ 4778 w 17423"/>
                    <a:gd name="connsiteY0" fmla="*/ 21241 h 21336"/>
                    <a:gd name="connsiteX1" fmla="*/ 1539 w 17423"/>
                    <a:gd name="connsiteY1" fmla="*/ 20003 h 21336"/>
                    <a:gd name="connsiteX2" fmla="*/ 491 w 17423"/>
                    <a:gd name="connsiteY2" fmla="*/ 14478 h 21336"/>
                    <a:gd name="connsiteX3" fmla="*/ 396 w 17423"/>
                    <a:gd name="connsiteY3" fmla="*/ 10573 h 21336"/>
                    <a:gd name="connsiteX4" fmla="*/ 2492 w 17423"/>
                    <a:gd name="connsiteY4" fmla="*/ 4763 h 21336"/>
                    <a:gd name="connsiteX5" fmla="*/ 9445 w 17423"/>
                    <a:gd name="connsiteY5" fmla="*/ 667 h 21336"/>
                    <a:gd name="connsiteX6" fmla="*/ 11826 w 17423"/>
                    <a:gd name="connsiteY6" fmla="*/ 0 h 21336"/>
                    <a:gd name="connsiteX7" fmla="*/ 13445 w 17423"/>
                    <a:gd name="connsiteY7" fmla="*/ 286 h 21336"/>
                    <a:gd name="connsiteX8" fmla="*/ 16303 w 17423"/>
                    <a:gd name="connsiteY8" fmla="*/ 3048 h 21336"/>
                    <a:gd name="connsiteX9" fmla="*/ 16112 w 17423"/>
                    <a:gd name="connsiteY9" fmla="*/ 14478 h 21336"/>
                    <a:gd name="connsiteX10" fmla="*/ 14207 w 17423"/>
                    <a:gd name="connsiteY10" fmla="*/ 16574 h 21336"/>
                    <a:gd name="connsiteX11" fmla="*/ 7159 w 17423"/>
                    <a:gd name="connsiteY11" fmla="*/ 20669 h 21336"/>
                    <a:gd name="connsiteX12" fmla="*/ 4778 w 17423"/>
                    <a:gd name="connsiteY12" fmla="*/ 21336 h 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23" h="21336">
                      <a:moveTo>
                        <a:pt x="4778" y="21241"/>
                      </a:moveTo>
                      <a:cubicBezTo>
                        <a:pt x="3635" y="21241"/>
                        <a:pt x="2396" y="20765"/>
                        <a:pt x="1539" y="20003"/>
                      </a:cubicBezTo>
                      <a:cubicBezTo>
                        <a:pt x="15" y="18574"/>
                        <a:pt x="-461" y="16288"/>
                        <a:pt x="491" y="14478"/>
                      </a:cubicBezTo>
                      <a:cubicBezTo>
                        <a:pt x="872" y="13716"/>
                        <a:pt x="1158" y="12668"/>
                        <a:pt x="396" y="10573"/>
                      </a:cubicBezTo>
                      <a:cubicBezTo>
                        <a:pt x="-461" y="8382"/>
                        <a:pt x="396" y="5906"/>
                        <a:pt x="2492" y="4763"/>
                      </a:cubicBezTo>
                      <a:lnTo>
                        <a:pt x="9445" y="667"/>
                      </a:lnTo>
                      <a:cubicBezTo>
                        <a:pt x="10207" y="286"/>
                        <a:pt x="10969" y="0"/>
                        <a:pt x="11826" y="0"/>
                      </a:cubicBezTo>
                      <a:cubicBezTo>
                        <a:pt x="12398" y="0"/>
                        <a:pt x="12874" y="0"/>
                        <a:pt x="13445" y="286"/>
                      </a:cubicBezTo>
                      <a:cubicBezTo>
                        <a:pt x="14779" y="762"/>
                        <a:pt x="15827" y="1810"/>
                        <a:pt x="16303" y="3048"/>
                      </a:cubicBezTo>
                      <a:cubicBezTo>
                        <a:pt x="17827" y="7144"/>
                        <a:pt x="17827" y="10954"/>
                        <a:pt x="16112" y="14478"/>
                      </a:cubicBezTo>
                      <a:cubicBezTo>
                        <a:pt x="15731" y="15335"/>
                        <a:pt x="15065" y="16097"/>
                        <a:pt x="14207" y="16574"/>
                      </a:cubicBezTo>
                      <a:lnTo>
                        <a:pt x="7159" y="20669"/>
                      </a:lnTo>
                      <a:cubicBezTo>
                        <a:pt x="6397" y="21146"/>
                        <a:pt x="5540" y="21336"/>
                        <a:pt x="4778" y="21336"/>
                      </a:cubicBezTo>
                      <a:close/>
                    </a:path>
                  </a:pathLst>
                </a:custGeom>
                <a:grpFill/>
                <a:ln w="0" cap="flat">
                  <a:noFill/>
                  <a:prstDash val="solid"/>
                  <a:miter/>
                </a:ln>
              </p:spPr>
              <p:txBody>
                <a:bodyPr rtlCol="0" anchor="ctr"/>
                <a:lstStyle/>
                <a:p>
                  <a:endParaRPr lang="en-GB"/>
                </a:p>
              </p:txBody>
            </p:sp>
            <p:sp>
              <p:nvSpPr>
                <p:cNvPr id="174" name="Free-form: Shape 173">
                  <a:extLst>
                    <a:ext uri="{FF2B5EF4-FFF2-40B4-BE49-F238E27FC236}">
                      <a16:creationId xmlns:a16="http://schemas.microsoft.com/office/drawing/2014/main" id="{47A13451-4384-D324-2726-85C926A6B43E}"/>
                    </a:ext>
                  </a:extLst>
                </p:cNvPr>
                <p:cNvSpPr/>
                <p:nvPr/>
              </p:nvSpPr>
              <p:spPr>
                <a:xfrm>
                  <a:off x="5399131" y="1161690"/>
                  <a:ext cx="26881" cy="30861"/>
                </a:xfrm>
                <a:custGeom>
                  <a:avLst/>
                  <a:gdLst>
                    <a:gd name="connsiteX0" fmla="*/ 16458 w 26881"/>
                    <a:gd name="connsiteY0" fmla="*/ 9525 h 30861"/>
                    <a:gd name="connsiteX1" fmla="*/ 16458 w 26881"/>
                    <a:gd name="connsiteY1" fmla="*/ 17145 h 30861"/>
                    <a:gd name="connsiteX2" fmla="*/ 9504 w 26881"/>
                    <a:gd name="connsiteY2" fmla="*/ 21241 h 30861"/>
                    <a:gd name="connsiteX3" fmla="*/ 9504 w 26881"/>
                    <a:gd name="connsiteY3" fmla="*/ 13621 h 30861"/>
                    <a:gd name="connsiteX4" fmla="*/ 16458 w 26881"/>
                    <a:gd name="connsiteY4" fmla="*/ 9525 h 30861"/>
                    <a:gd name="connsiteX5" fmla="*/ 16458 w 26881"/>
                    <a:gd name="connsiteY5" fmla="*/ 0 h 30861"/>
                    <a:gd name="connsiteX6" fmla="*/ 11695 w 26881"/>
                    <a:gd name="connsiteY6" fmla="*/ 1334 h 30861"/>
                    <a:gd name="connsiteX7" fmla="*/ 4742 w 26881"/>
                    <a:gd name="connsiteY7" fmla="*/ 5429 h 30861"/>
                    <a:gd name="connsiteX8" fmla="*/ 646 w 26881"/>
                    <a:gd name="connsiteY8" fmla="*/ 17050 h 30861"/>
                    <a:gd name="connsiteX9" fmla="*/ 837 w 26881"/>
                    <a:gd name="connsiteY9" fmla="*/ 17526 h 30861"/>
                    <a:gd name="connsiteX10" fmla="*/ 3123 w 26881"/>
                    <a:gd name="connsiteY10" fmla="*/ 28289 h 30861"/>
                    <a:gd name="connsiteX11" fmla="*/ 9600 w 26881"/>
                    <a:gd name="connsiteY11" fmla="*/ 30861 h 30861"/>
                    <a:gd name="connsiteX12" fmla="*/ 14362 w 26881"/>
                    <a:gd name="connsiteY12" fmla="*/ 29528 h 30861"/>
                    <a:gd name="connsiteX13" fmla="*/ 21315 w 26881"/>
                    <a:gd name="connsiteY13" fmla="*/ 25432 h 30861"/>
                    <a:gd name="connsiteX14" fmla="*/ 25125 w 26881"/>
                    <a:gd name="connsiteY14" fmla="*/ 21336 h 30861"/>
                    <a:gd name="connsiteX15" fmla="*/ 25506 w 26881"/>
                    <a:gd name="connsiteY15" fmla="*/ 6191 h 30861"/>
                    <a:gd name="connsiteX16" fmla="*/ 19791 w 26881"/>
                    <a:gd name="connsiteY16" fmla="*/ 572 h 30861"/>
                    <a:gd name="connsiteX17" fmla="*/ 16648 w 26881"/>
                    <a:gd name="connsiteY17" fmla="*/ 0 h 30861"/>
                    <a:gd name="connsiteX18" fmla="*/ 16648 w 26881"/>
                    <a:gd name="connsiteY18" fmla="*/ 0 h 3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81" h="30861">
                      <a:moveTo>
                        <a:pt x="16458" y="9525"/>
                      </a:moveTo>
                      <a:cubicBezTo>
                        <a:pt x="17696" y="12668"/>
                        <a:pt x="17410" y="15145"/>
                        <a:pt x="16458" y="17145"/>
                      </a:cubicBezTo>
                      <a:lnTo>
                        <a:pt x="9504" y="21241"/>
                      </a:lnTo>
                      <a:cubicBezTo>
                        <a:pt x="10457" y="19145"/>
                        <a:pt x="10743" y="16764"/>
                        <a:pt x="9504" y="13621"/>
                      </a:cubicBezTo>
                      <a:lnTo>
                        <a:pt x="16458" y="9525"/>
                      </a:lnTo>
                      <a:moveTo>
                        <a:pt x="16458" y="0"/>
                      </a:moveTo>
                      <a:cubicBezTo>
                        <a:pt x="14838" y="0"/>
                        <a:pt x="13124" y="476"/>
                        <a:pt x="11695" y="1334"/>
                      </a:cubicBezTo>
                      <a:lnTo>
                        <a:pt x="4742" y="5429"/>
                      </a:lnTo>
                      <a:cubicBezTo>
                        <a:pt x="741" y="7811"/>
                        <a:pt x="-1068" y="12668"/>
                        <a:pt x="646" y="17050"/>
                      </a:cubicBezTo>
                      <a:cubicBezTo>
                        <a:pt x="646" y="17240"/>
                        <a:pt x="741" y="17431"/>
                        <a:pt x="837" y="17526"/>
                      </a:cubicBezTo>
                      <a:cubicBezTo>
                        <a:pt x="-783" y="21241"/>
                        <a:pt x="75" y="25527"/>
                        <a:pt x="3123" y="28289"/>
                      </a:cubicBezTo>
                      <a:cubicBezTo>
                        <a:pt x="4932" y="30004"/>
                        <a:pt x="7218" y="30861"/>
                        <a:pt x="9600" y="30861"/>
                      </a:cubicBezTo>
                      <a:cubicBezTo>
                        <a:pt x="11219" y="30861"/>
                        <a:pt x="12933" y="30480"/>
                        <a:pt x="14362" y="29528"/>
                      </a:cubicBezTo>
                      <a:lnTo>
                        <a:pt x="21315" y="25432"/>
                      </a:lnTo>
                      <a:cubicBezTo>
                        <a:pt x="22935" y="24479"/>
                        <a:pt x="24268" y="23051"/>
                        <a:pt x="25125" y="21336"/>
                      </a:cubicBezTo>
                      <a:cubicBezTo>
                        <a:pt x="26649" y="18098"/>
                        <a:pt x="27983" y="12859"/>
                        <a:pt x="25506" y="6191"/>
                      </a:cubicBezTo>
                      <a:cubicBezTo>
                        <a:pt x="24554" y="3620"/>
                        <a:pt x="22458" y="1524"/>
                        <a:pt x="19791" y="572"/>
                      </a:cubicBezTo>
                      <a:cubicBezTo>
                        <a:pt x="18744" y="191"/>
                        <a:pt x="17696" y="0"/>
                        <a:pt x="16648" y="0"/>
                      </a:cubicBezTo>
                      <a:lnTo>
                        <a:pt x="16648" y="0"/>
                      </a:lnTo>
                      <a:close/>
                    </a:path>
                  </a:pathLst>
                </a:custGeom>
                <a:grpFill/>
                <a:ln w="0" cap="flat">
                  <a:noFill/>
                  <a:prstDash val="solid"/>
                  <a:miter/>
                </a:ln>
              </p:spPr>
              <p:txBody>
                <a:bodyPr rtlCol="0" anchor="ctr"/>
                <a:lstStyle/>
                <a:p>
                  <a:endParaRPr lang="en-GB"/>
                </a:p>
              </p:txBody>
            </p:sp>
          </p:grpSp>
          <p:grpSp>
            <p:nvGrpSpPr>
              <p:cNvPr id="167" name="Graphic 1544">
                <a:extLst>
                  <a:ext uri="{FF2B5EF4-FFF2-40B4-BE49-F238E27FC236}">
                    <a16:creationId xmlns:a16="http://schemas.microsoft.com/office/drawing/2014/main" id="{85F65635-A1E5-9B25-3BD5-5835080542A6}"/>
                  </a:ext>
                </a:extLst>
              </p:cNvPr>
              <p:cNvGrpSpPr/>
              <p:nvPr/>
            </p:nvGrpSpPr>
            <p:grpSpPr>
              <a:xfrm>
                <a:off x="5376822" y="1148832"/>
                <a:ext cx="48196" cy="36004"/>
                <a:chOff x="5376822" y="1148832"/>
                <a:chExt cx="48196" cy="36004"/>
              </a:xfrm>
              <a:grpFill/>
            </p:grpSpPr>
            <p:sp>
              <p:nvSpPr>
                <p:cNvPr id="171" name="Free-form: Shape 170">
                  <a:extLst>
                    <a:ext uri="{FF2B5EF4-FFF2-40B4-BE49-F238E27FC236}">
                      <a16:creationId xmlns:a16="http://schemas.microsoft.com/office/drawing/2014/main" id="{84B9858D-5408-F470-3A0C-8E221B07FD64}"/>
                    </a:ext>
                  </a:extLst>
                </p:cNvPr>
                <p:cNvSpPr/>
                <p:nvPr/>
              </p:nvSpPr>
              <p:spPr>
                <a:xfrm>
                  <a:off x="5381585" y="1153499"/>
                  <a:ext cx="38766" cy="26479"/>
                </a:xfrm>
                <a:custGeom>
                  <a:avLst/>
                  <a:gdLst>
                    <a:gd name="connsiteX0" fmla="*/ 26956 w 38766"/>
                    <a:gd name="connsiteY0" fmla="*/ 26479 h 26479"/>
                    <a:gd name="connsiteX1" fmla="*/ 24575 w 38766"/>
                    <a:gd name="connsiteY1" fmla="*/ 25813 h 26479"/>
                    <a:gd name="connsiteX2" fmla="*/ 2381 w 38766"/>
                    <a:gd name="connsiteY2" fmla="*/ 12954 h 26479"/>
                    <a:gd name="connsiteX3" fmla="*/ 0 w 38766"/>
                    <a:gd name="connsiteY3" fmla="*/ 8858 h 26479"/>
                    <a:gd name="connsiteX4" fmla="*/ 2381 w 38766"/>
                    <a:gd name="connsiteY4" fmla="*/ 4763 h 26479"/>
                    <a:gd name="connsiteX5" fmla="*/ 9430 w 38766"/>
                    <a:gd name="connsiteY5" fmla="*/ 667 h 26479"/>
                    <a:gd name="connsiteX6" fmla="*/ 11811 w 38766"/>
                    <a:gd name="connsiteY6" fmla="*/ 0 h 26479"/>
                    <a:gd name="connsiteX7" fmla="*/ 14192 w 38766"/>
                    <a:gd name="connsiteY7" fmla="*/ 667 h 26479"/>
                    <a:gd name="connsiteX8" fmla="*/ 36386 w 38766"/>
                    <a:gd name="connsiteY8" fmla="*/ 13526 h 26479"/>
                    <a:gd name="connsiteX9" fmla="*/ 38767 w 38766"/>
                    <a:gd name="connsiteY9" fmla="*/ 17621 h 26479"/>
                    <a:gd name="connsiteX10" fmla="*/ 36386 w 38766"/>
                    <a:gd name="connsiteY10" fmla="*/ 21717 h 26479"/>
                    <a:gd name="connsiteX11" fmla="*/ 29432 w 38766"/>
                    <a:gd name="connsiteY11" fmla="*/ 25813 h 26479"/>
                    <a:gd name="connsiteX12" fmla="*/ 27051 w 38766"/>
                    <a:gd name="connsiteY12" fmla="*/ 26479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66" h="26479">
                      <a:moveTo>
                        <a:pt x="26956" y="26479"/>
                      </a:moveTo>
                      <a:cubicBezTo>
                        <a:pt x="26099" y="26479"/>
                        <a:pt x="25337" y="26289"/>
                        <a:pt x="24575" y="25813"/>
                      </a:cubicBezTo>
                      <a:lnTo>
                        <a:pt x="2381" y="12954"/>
                      </a:lnTo>
                      <a:cubicBezTo>
                        <a:pt x="953" y="12097"/>
                        <a:pt x="0" y="10573"/>
                        <a:pt x="0" y="8858"/>
                      </a:cubicBezTo>
                      <a:cubicBezTo>
                        <a:pt x="0" y="7144"/>
                        <a:pt x="857" y="5620"/>
                        <a:pt x="2381" y="4763"/>
                      </a:cubicBezTo>
                      <a:lnTo>
                        <a:pt x="9430" y="667"/>
                      </a:lnTo>
                      <a:cubicBezTo>
                        <a:pt x="10192" y="191"/>
                        <a:pt x="10954" y="0"/>
                        <a:pt x="11811" y="0"/>
                      </a:cubicBezTo>
                      <a:cubicBezTo>
                        <a:pt x="12668" y="0"/>
                        <a:pt x="13430" y="191"/>
                        <a:pt x="14192" y="667"/>
                      </a:cubicBezTo>
                      <a:lnTo>
                        <a:pt x="36386" y="13526"/>
                      </a:lnTo>
                      <a:cubicBezTo>
                        <a:pt x="37814" y="14383"/>
                        <a:pt x="38767" y="15907"/>
                        <a:pt x="38767" y="17621"/>
                      </a:cubicBezTo>
                      <a:cubicBezTo>
                        <a:pt x="38767" y="19336"/>
                        <a:pt x="37910" y="20860"/>
                        <a:pt x="36386" y="21717"/>
                      </a:cubicBezTo>
                      <a:lnTo>
                        <a:pt x="29432" y="25813"/>
                      </a:lnTo>
                      <a:cubicBezTo>
                        <a:pt x="28670" y="26289"/>
                        <a:pt x="27908" y="26479"/>
                        <a:pt x="27051" y="26479"/>
                      </a:cubicBezTo>
                      <a:close/>
                    </a:path>
                  </a:pathLst>
                </a:custGeom>
                <a:grpFill/>
                <a:ln w="0" cap="flat">
                  <a:noFill/>
                  <a:prstDash val="solid"/>
                  <a:miter/>
                </a:ln>
              </p:spPr>
              <p:txBody>
                <a:bodyPr rtlCol="0" anchor="ctr"/>
                <a:lstStyle/>
                <a:p>
                  <a:endParaRPr lang="en-GB"/>
                </a:p>
              </p:txBody>
            </p:sp>
            <p:sp>
              <p:nvSpPr>
                <p:cNvPr id="172" name="Free-form: Shape 171">
                  <a:extLst>
                    <a:ext uri="{FF2B5EF4-FFF2-40B4-BE49-F238E27FC236}">
                      <a16:creationId xmlns:a16="http://schemas.microsoft.com/office/drawing/2014/main" id="{3E2D6FD8-4245-F863-3D3C-12CD6EA8AC6F}"/>
                    </a:ext>
                  </a:extLst>
                </p:cNvPr>
                <p:cNvSpPr/>
                <p:nvPr/>
              </p:nvSpPr>
              <p:spPr>
                <a:xfrm>
                  <a:off x="5376822" y="1148832"/>
                  <a:ext cx="48196" cy="36004"/>
                </a:xfrm>
                <a:custGeom>
                  <a:avLst/>
                  <a:gdLst>
                    <a:gd name="connsiteX0" fmla="*/ 16478 w 48196"/>
                    <a:gd name="connsiteY0" fmla="*/ 9525 h 36004"/>
                    <a:gd name="connsiteX1" fmla="*/ 38672 w 48196"/>
                    <a:gd name="connsiteY1" fmla="*/ 22384 h 36004"/>
                    <a:gd name="connsiteX2" fmla="*/ 31718 w 48196"/>
                    <a:gd name="connsiteY2" fmla="*/ 26479 h 36004"/>
                    <a:gd name="connsiteX3" fmla="*/ 9525 w 48196"/>
                    <a:gd name="connsiteY3" fmla="*/ 13621 h 36004"/>
                    <a:gd name="connsiteX4" fmla="*/ 16478 w 48196"/>
                    <a:gd name="connsiteY4" fmla="*/ 9525 h 36004"/>
                    <a:gd name="connsiteX5" fmla="*/ 16478 w 48196"/>
                    <a:gd name="connsiteY5" fmla="*/ 0 h 36004"/>
                    <a:gd name="connsiteX6" fmla="*/ 11716 w 48196"/>
                    <a:gd name="connsiteY6" fmla="*/ 1333 h 36004"/>
                    <a:gd name="connsiteX7" fmla="*/ 4763 w 48196"/>
                    <a:gd name="connsiteY7" fmla="*/ 5429 h 36004"/>
                    <a:gd name="connsiteX8" fmla="*/ 0 w 48196"/>
                    <a:gd name="connsiteY8" fmla="*/ 13716 h 36004"/>
                    <a:gd name="connsiteX9" fmla="*/ 4763 w 48196"/>
                    <a:gd name="connsiteY9" fmla="*/ 21908 h 36004"/>
                    <a:gd name="connsiteX10" fmla="*/ 26956 w 48196"/>
                    <a:gd name="connsiteY10" fmla="*/ 34766 h 36004"/>
                    <a:gd name="connsiteX11" fmla="*/ 31718 w 48196"/>
                    <a:gd name="connsiteY11" fmla="*/ 36004 h 36004"/>
                    <a:gd name="connsiteX12" fmla="*/ 36481 w 48196"/>
                    <a:gd name="connsiteY12" fmla="*/ 34671 h 36004"/>
                    <a:gd name="connsiteX13" fmla="*/ 43434 w 48196"/>
                    <a:gd name="connsiteY13" fmla="*/ 30575 h 36004"/>
                    <a:gd name="connsiteX14" fmla="*/ 48197 w 48196"/>
                    <a:gd name="connsiteY14" fmla="*/ 22289 h 36004"/>
                    <a:gd name="connsiteX15" fmla="*/ 43434 w 48196"/>
                    <a:gd name="connsiteY15" fmla="*/ 14097 h 36004"/>
                    <a:gd name="connsiteX16" fmla="*/ 21241 w 48196"/>
                    <a:gd name="connsiteY16" fmla="*/ 1238 h 36004"/>
                    <a:gd name="connsiteX17" fmla="*/ 16478 w 48196"/>
                    <a:gd name="connsiteY17" fmla="*/ 0 h 36004"/>
                    <a:gd name="connsiteX18" fmla="*/ 16478 w 48196"/>
                    <a:gd name="connsiteY18" fmla="*/ 0 h 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96" h="36004">
                      <a:moveTo>
                        <a:pt x="16478" y="9525"/>
                      </a:moveTo>
                      <a:lnTo>
                        <a:pt x="38672" y="22384"/>
                      </a:lnTo>
                      <a:lnTo>
                        <a:pt x="31718" y="26479"/>
                      </a:lnTo>
                      <a:lnTo>
                        <a:pt x="9525" y="13621"/>
                      </a:lnTo>
                      <a:lnTo>
                        <a:pt x="16478" y="9525"/>
                      </a:lnTo>
                      <a:moveTo>
                        <a:pt x="16478" y="0"/>
                      </a:moveTo>
                      <a:cubicBezTo>
                        <a:pt x="14859" y="0"/>
                        <a:pt x="13145" y="476"/>
                        <a:pt x="11716" y="1333"/>
                      </a:cubicBezTo>
                      <a:lnTo>
                        <a:pt x="4763" y="5429"/>
                      </a:lnTo>
                      <a:cubicBezTo>
                        <a:pt x="1810" y="7144"/>
                        <a:pt x="0" y="10287"/>
                        <a:pt x="0" y="13716"/>
                      </a:cubicBezTo>
                      <a:cubicBezTo>
                        <a:pt x="0" y="17145"/>
                        <a:pt x="1810" y="20288"/>
                        <a:pt x="4763" y="21908"/>
                      </a:cubicBezTo>
                      <a:lnTo>
                        <a:pt x="26956" y="34766"/>
                      </a:lnTo>
                      <a:cubicBezTo>
                        <a:pt x="28385" y="35623"/>
                        <a:pt x="30099" y="36004"/>
                        <a:pt x="31718" y="36004"/>
                      </a:cubicBezTo>
                      <a:cubicBezTo>
                        <a:pt x="33338" y="36004"/>
                        <a:pt x="35052" y="35528"/>
                        <a:pt x="36481" y="34671"/>
                      </a:cubicBezTo>
                      <a:lnTo>
                        <a:pt x="43434" y="30575"/>
                      </a:lnTo>
                      <a:cubicBezTo>
                        <a:pt x="46387" y="28861"/>
                        <a:pt x="48197" y="25717"/>
                        <a:pt x="48197" y="22289"/>
                      </a:cubicBezTo>
                      <a:cubicBezTo>
                        <a:pt x="48197" y="18859"/>
                        <a:pt x="46387" y="15716"/>
                        <a:pt x="43434" y="14097"/>
                      </a:cubicBezTo>
                      <a:lnTo>
                        <a:pt x="21241" y="1238"/>
                      </a:lnTo>
                      <a:cubicBezTo>
                        <a:pt x="19812" y="381"/>
                        <a:pt x="18098" y="0"/>
                        <a:pt x="16478" y="0"/>
                      </a:cubicBezTo>
                      <a:lnTo>
                        <a:pt x="16478" y="0"/>
                      </a:lnTo>
                      <a:close/>
                    </a:path>
                  </a:pathLst>
                </a:custGeom>
                <a:grpFill/>
                <a:ln w="0" cap="flat">
                  <a:noFill/>
                  <a:prstDash val="solid"/>
                  <a:miter/>
                </a:ln>
              </p:spPr>
              <p:txBody>
                <a:bodyPr rtlCol="0" anchor="ctr"/>
                <a:lstStyle/>
                <a:p>
                  <a:endParaRPr lang="en-GB"/>
                </a:p>
              </p:txBody>
            </p:sp>
          </p:grpSp>
          <p:grpSp>
            <p:nvGrpSpPr>
              <p:cNvPr id="168" name="Graphic 1544">
                <a:extLst>
                  <a:ext uri="{FF2B5EF4-FFF2-40B4-BE49-F238E27FC236}">
                    <a16:creationId xmlns:a16="http://schemas.microsoft.com/office/drawing/2014/main" id="{EB7AE00F-CC05-8EAA-C767-61EEC84D8911}"/>
                  </a:ext>
                </a:extLst>
              </p:cNvPr>
              <p:cNvGrpSpPr/>
              <p:nvPr/>
            </p:nvGrpSpPr>
            <p:grpSpPr>
              <a:xfrm>
                <a:off x="5376120" y="1152928"/>
                <a:ext cx="42558" cy="39623"/>
                <a:chOff x="5376120" y="1152928"/>
                <a:chExt cx="42558" cy="39623"/>
              </a:xfrm>
              <a:grpFill/>
            </p:grpSpPr>
            <p:sp>
              <p:nvSpPr>
                <p:cNvPr id="169" name="Free-form: Shape 168">
                  <a:extLst>
                    <a:ext uri="{FF2B5EF4-FFF2-40B4-BE49-F238E27FC236}">
                      <a16:creationId xmlns:a16="http://schemas.microsoft.com/office/drawing/2014/main" id="{4BDAE810-A497-C584-45CD-93D45CC347D2}"/>
                    </a:ext>
                  </a:extLst>
                </p:cNvPr>
                <p:cNvSpPr/>
                <p:nvPr/>
              </p:nvSpPr>
              <p:spPr>
                <a:xfrm>
                  <a:off x="5381013" y="1157595"/>
                  <a:ext cx="33028" cy="30098"/>
                </a:xfrm>
                <a:custGeom>
                  <a:avLst/>
                  <a:gdLst>
                    <a:gd name="connsiteX0" fmla="*/ 27527 w 33028"/>
                    <a:gd name="connsiteY0" fmla="*/ 30099 h 30098"/>
                    <a:gd name="connsiteX1" fmla="*/ 26003 w 33028"/>
                    <a:gd name="connsiteY1" fmla="*/ 29813 h 30098"/>
                    <a:gd name="connsiteX2" fmla="*/ 22098 w 33028"/>
                    <a:gd name="connsiteY2" fmla="*/ 28480 h 30098"/>
                    <a:gd name="connsiteX3" fmla="*/ 10001 w 33028"/>
                    <a:gd name="connsiteY3" fmla="*/ 21622 h 30098"/>
                    <a:gd name="connsiteX4" fmla="*/ 9239 w 33028"/>
                    <a:gd name="connsiteY4" fmla="*/ 21050 h 30098"/>
                    <a:gd name="connsiteX5" fmla="*/ 2191 w 33028"/>
                    <a:gd name="connsiteY5" fmla="*/ 14764 h 30098"/>
                    <a:gd name="connsiteX6" fmla="*/ 857 w 33028"/>
                    <a:gd name="connsiteY6" fmla="*/ 12668 h 30098"/>
                    <a:gd name="connsiteX7" fmla="*/ 0 w 33028"/>
                    <a:gd name="connsiteY7" fmla="*/ 8572 h 30098"/>
                    <a:gd name="connsiteX8" fmla="*/ 191 w 33028"/>
                    <a:gd name="connsiteY8" fmla="*/ 5143 h 30098"/>
                    <a:gd name="connsiteX9" fmla="*/ 1143 w 33028"/>
                    <a:gd name="connsiteY9" fmla="*/ 2477 h 30098"/>
                    <a:gd name="connsiteX10" fmla="*/ 4001 w 33028"/>
                    <a:gd name="connsiteY10" fmla="*/ 190 h 30098"/>
                    <a:gd name="connsiteX11" fmla="*/ 5239 w 33028"/>
                    <a:gd name="connsiteY11" fmla="*/ 0 h 30098"/>
                    <a:gd name="connsiteX12" fmla="*/ 7620 w 33028"/>
                    <a:gd name="connsiteY12" fmla="*/ 667 h 30098"/>
                    <a:gd name="connsiteX13" fmla="*/ 29813 w 33028"/>
                    <a:gd name="connsiteY13" fmla="*/ 13526 h 30098"/>
                    <a:gd name="connsiteX14" fmla="*/ 31909 w 33028"/>
                    <a:gd name="connsiteY14" fmla="*/ 16002 h 30098"/>
                    <a:gd name="connsiteX15" fmla="*/ 31718 w 33028"/>
                    <a:gd name="connsiteY15" fmla="*/ 27432 h 30098"/>
                    <a:gd name="connsiteX16" fmla="*/ 27432 w 33028"/>
                    <a:gd name="connsiteY16" fmla="*/ 30099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28" h="30098">
                      <a:moveTo>
                        <a:pt x="27527" y="30099"/>
                      </a:moveTo>
                      <a:cubicBezTo>
                        <a:pt x="27051" y="30099"/>
                        <a:pt x="26480" y="30099"/>
                        <a:pt x="26003" y="29813"/>
                      </a:cubicBezTo>
                      <a:lnTo>
                        <a:pt x="22098" y="28480"/>
                      </a:lnTo>
                      <a:lnTo>
                        <a:pt x="10001" y="21622"/>
                      </a:lnTo>
                      <a:cubicBezTo>
                        <a:pt x="10001" y="21622"/>
                        <a:pt x="9430" y="21241"/>
                        <a:pt x="9239" y="21050"/>
                      </a:cubicBezTo>
                      <a:lnTo>
                        <a:pt x="2191" y="14764"/>
                      </a:lnTo>
                      <a:cubicBezTo>
                        <a:pt x="1524" y="14192"/>
                        <a:pt x="1048" y="13526"/>
                        <a:pt x="857" y="12668"/>
                      </a:cubicBezTo>
                      <a:cubicBezTo>
                        <a:pt x="381" y="11239"/>
                        <a:pt x="95" y="9906"/>
                        <a:pt x="0" y="8572"/>
                      </a:cubicBezTo>
                      <a:cubicBezTo>
                        <a:pt x="0" y="7334"/>
                        <a:pt x="0" y="6191"/>
                        <a:pt x="191" y="5143"/>
                      </a:cubicBezTo>
                      <a:cubicBezTo>
                        <a:pt x="381" y="4191"/>
                        <a:pt x="762" y="3334"/>
                        <a:pt x="1143" y="2477"/>
                      </a:cubicBezTo>
                      <a:cubicBezTo>
                        <a:pt x="1715" y="1333"/>
                        <a:pt x="2762" y="476"/>
                        <a:pt x="4001" y="190"/>
                      </a:cubicBezTo>
                      <a:cubicBezTo>
                        <a:pt x="4382" y="95"/>
                        <a:pt x="4858" y="0"/>
                        <a:pt x="5239" y="0"/>
                      </a:cubicBezTo>
                      <a:cubicBezTo>
                        <a:pt x="6096" y="0"/>
                        <a:pt x="6858" y="190"/>
                        <a:pt x="7620" y="667"/>
                      </a:cubicBezTo>
                      <a:lnTo>
                        <a:pt x="29813" y="13526"/>
                      </a:lnTo>
                      <a:cubicBezTo>
                        <a:pt x="30766" y="14097"/>
                        <a:pt x="31528" y="14954"/>
                        <a:pt x="31909" y="16002"/>
                      </a:cubicBezTo>
                      <a:cubicBezTo>
                        <a:pt x="33433" y="20098"/>
                        <a:pt x="33433" y="23908"/>
                        <a:pt x="31718" y="27432"/>
                      </a:cubicBezTo>
                      <a:cubicBezTo>
                        <a:pt x="30956" y="29146"/>
                        <a:pt x="29242" y="30099"/>
                        <a:pt x="27432" y="30099"/>
                      </a:cubicBezTo>
                      <a:close/>
                    </a:path>
                  </a:pathLst>
                </a:custGeom>
                <a:grpFill/>
                <a:ln w="0" cap="flat">
                  <a:noFill/>
                  <a:prstDash val="solid"/>
                  <a:miter/>
                </a:ln>
              </p:spPr>
              <p:txBody>
                <a:bodyPr rtlCol="0" anchor="ctr"/>
                <a:lstStyle/>
                <a:p>
                  <a:endParaRPr lang="en-GB"/>
                </a:p>
              </p:txBody>
            </p:sp>
            <p:sp>
              <p:nvSpPr>
                <p:cNvPr id="170" name="Free-form: Shape 169">
                  <a:extLst>
                    <a:ext uri="{FF2B5EF4-FFF2-40B4-BE49-F238E27FC236}">
                      <a16:creationId xmlns:a16="http://schemas.microsoft.com/office/drawing/2014/main" id="{0603C6C8-9940-C3FE-84D2-7C0F8D3029F2}"/>
                    </a:ext>
                  </a:extLst>
                </p:cNvPr>
                <p:cNvSpPr/>
                <p:nvPr/>
              </p:nvSpPr>
              <p:spPr>
                <a:xfrm>
                  <a:off x="5376120" y="1152928"/>
                  <a:ext cx="42558" cy="39623"/>
                </a:xfrm>
                <a:custGeom>
                  <a:avLst/>
                  <a:gdLst>
                    <a:gd name="connsiteX0" fmla="*/ 10227 w 42558"/>
                    <a:gd name="connsiteY0" fmla="*/ 9525 h 39623"/>
                    <a:gd name="connsiteX1" fmla="*/ 32421 w 42558"/>
                    <a:gd name="connsiteY1" fmla="*/ 22384 h 39623"/>
                    <a:gd name="connsiteX2" fmla="*/ 32421 w 42558"/>
                    <a:gd name="connsiteY2" fmla="*/ 30004 h 39623"/>
                    <a:gd name="connsiteX3" fmla="*/ 28515 w 42558"/>
                    <a:gd name="connsiteY3" fmla="*/ 28670 h 39623"/>
                    <a:gd name="connsiteX4" fmla="*/ 17276 w 42558"/>
                    <a:gd name="connsiteY4" fmla="*/ 22193 h 39623"/>
                    <a:gd name="connsiteX5" fmla="*/ 10227 w 42558"/>
                    <a:gd name="connsiteY5" fmla="*/ 15907 h 39623"/>
                    <a:gd name="connsiteX6" fmla="*/ 9561 w 42558"/>
                    <a:gd name="connsiteY6" fmla="*/ 12954 h 39623"/>
                    <a:gd name="connsiteX7" fmla="*/ 9656 w 42558"/>
                    <a:gd name="connsiteY7" fmla="*/ 10954 h 39623"/>
                    <a:gd name="connsiteX8" fmla="*/ 10227 w 42558"/>
                    <a:gd name="connsiteY8" fmla="*/ 9525 h 39623"/>
                    <a:gd name="connsiteX9" fmla="*/ 10227 w 42558"/>
                    <a:gd name="connsiteY9" fmla="*/ 0 h 39623"/>
                    <a:gd name="connsiteX10" fmla="*/ 7656 w 42558"/>
                    <a:gd name="connsiteY10" fmla="*/ 381 h 39623"/>
                    <a:gd name="connsiteX11" fmla="*/ 1845 w 42558"/>
                    <a:gd name="connsiteY11" fmla="*/ 4953 h 39623"/>
                    <a:gd name="connsiteX12" fmla="*/ 321 w 42558"/>
                    <a:gd name="connsiteY12" fmla="*/ 9049 h 39623"/>
                    <a:gd name="connsiteX13" fmla="*/ 36 w 42558"/>
                    <a:gd name="connsiteY13" fmla="*/ 13811 h 39623"/>
                    <a:gd name="connsiteX14" fmla="*/ 1083 w 42558"/>
                    <a:gd name="connsiteY14" fmla="*/ 19050 h 39623"/>
                    <a:gd name="connsiteX15" fmla="*/ 3750 w 42558"/>
                    <a:gd name="connsiteY15" fmla="*/ 23146 h 39623"/>
                    <a:gd name="connsiteX16" fmla="*/ 10799 w 42558"/>
                    <a:gd name="connsiteY16" fmla="*/ 29432 h 39623"/>
                    <a:gd name="connsiteX17" fmla="*/ 12323 w 42558"/>
                    <a:gd name="connsiteY17" fmla="*/ 30575 h 39623"/>
                    <a:gd name="connsiteX18" fmla="*/ 23562 w 42558"/>
                    <a:gd name="connsiteY18" fmla="*/ 37052 h 39623"/>
                    <a:gd name="connsiteX19" fmla="*/ 25277 w 42558"/>
                    <a:gd name="connsiteY19" fmla="*/ 37814 h 39623"/>
                    <a:gd name="connsiteX20" fmla="*/ 29182 w 42558"/>
                    <a:gd name="connsiteY20" fmla="*/ 39148 h 39623"/>
                    <a:gd name="connsiteX21" fmla="*/ 32230 w 42558"/>
                    <a:gd name="connsiteY21" fmla="*/ 39624 h 39623"/>
                    <a:gd name="connsiteX22" fmla="*/ 40803 w 42558"/>
                    <a:gd name="connsiteY22" fmla="*/ 34290 h 39623"/>
                    <a:gd name="connsiteX23" fmla="*/ 41184 w 42558"/>
                    <a:gd name="connsiteY23" fmla="*/ 19145 h 39623"/>
                    <a:gd name="connsiteX24" fmla="*/ 36993 w 42558"/>
                    <a:gd name="connsiteY24" fmla="*/ 14288 h 39623"/>
                    <a:gd name="connsiteX25" fmla="*/ 14799 w 42558"/>
                    <a:gd name="connsiteY25" fmla="*/ 1429 h 39623"/>
                    <a:gd name="connsiteX26" fmla="*/ 10037 w 42558"/>
                    <a:gd name="connsiteY26" fmla="*/ 190 h 39623"/>
                    <a:gd name="connsiteX27" fmla="*/ 10037 w 42558"/>
                    <a:gd name="connsiteY27" fmla="*/ 190 h 3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558" h="39623">
                      <a:moveTo>
                        <a:pt x="10227" y="9525"/>
                      </a:moveTo>
                      <a:lnTo>
                        <a:pt x="32421" y="22384"/>
                      </a:lnTo>
                      <a:cubicBezTo>
                        <a:pt x="33659" y="25527"/>
                        <a:pt x="33373" y="28003"/>
                        <a:pt x="32421" y="30004"/>
                      </a:cubicBezTo>
                      <a:lnTo>
                        <a:pt x="28515" y="28670"/>
                      </a:lnTo>
                      <a:lnTo>
                        <a:pt x="17276" y="22193"/>
                      </a:lnTo>
                      <a:lnTo>
                        <a:pt x="10227" y="15907"/>
                      </a:lnTo>
                      <a:cubicBezTo>
                        <a:pt x="9846" y="14859"/>
                        <a:pt x="9656" y="13906"/>
                        <a:pt x="9561" y="12954"/>
                      </a:cubicBezTo>
                      <a:cubicBezTo>
                        <a:pt x="9561" y="12192"/>
                        <a:pt x="9561" y="11525"/>
                        <a:pt x="9656" y="10954"/>
                      </a:cubicBezTo>
                      <a:cubicBezTo>
                        <a:pt x="9751" y="10477"/>
                        <a:pt x="9942" y="10001"/>
                        <a:pt x="10227" y="9525"/>
                      </a:cubicBezTo>
                      <a:moveTo>
                        <a:pt x="10227" y="0"/>
                      </a:moveTo>
                      <a:cubicBezTo>
                        <a:pt x="9370" y="0"/>
                        <a:pt x="8513" y="95"/>
                        <a:pt x="7656" y="381"/>
                      </a:cubicBezTo>
                      <a:cubicBezTo>
                        <a:pt x="5179" y="1048"/>
                        <a:pt x="3084" y="2667"/>
                        <a:pt x="1845" y="4953"/>
                      </a:cubicBezTo>
                      <a:cubicBezTo>
                        <a:pt x="1179" y="6191"/>
                        <a:pt x="607" y="7620"/>
                        <a:pt x="321" y="9049"/>
                      </a:cubicBezTo>
                      <a:cubicBezTo>
                        <a:pt x="36" y="10477"/>
                        <a:pt x="-60" y="12097"/>
                        <a:pt x="36" y="13811"/>
                      </a:cubicBezTo>
                      <a:cubicBezTo>
                        <a:pt x="131" y="15430"/>
                        <a:pt x="512" y="17240"/>
                        <a:pt x="1083" y="19050"/>
                      </a:cubicBezTo>
                      <a:cubicBezTo>
                        <a:pt x="1655" y="20669"/>
                        <a:pt x="2512" y="22098"/>
                        <a:pt x="3750" y="23146"/>
                      </a:cubicBezTo>
                      <a:lnTo>
                        <a:pt x="10799" y="29432"/>
                      </a:lnTo>
                      <a:cubicBezTo>
                        <a:pt x="11275" y="29813"/>
                        <a:pt x="11847" y="30194"/>
                        <a:pt x="12323" y="30575"/>
                      </a:cubicBezTo>
                      <a:lnTo>
                        <a:pt x="23562" y="37052"/>
                      </a:lnTo>
                      <a:cubicBezTo>
                        <a:pt x="24134" y="37338"/>
                        <a:pt x="24705" y="37624"/>
                        <a:pt x="25277" y="37814"/>
                      </a:cubicBezTo>
                      <a:lnTo>
                        <a:pt x="29182" y="39148"/>
                      </a:lnTo>
                      <a:cubicBezTo>
                        <a:pt x="30230" y="39529"/>
                        <a:pt x="31182" y="39624"/>
                        <a:pt x="32230" y="39624"/>
                      </a:cubicBezTo>
                      <a:cubicBezTo>
                        <a:pt x="35754" y="39624"/>
                        <a:pt x="39183" y="37624"/>
                        <a:pt x="40803" y="34290"/>
                      </a:cubicBezTo>
                      <a:cubicBezTo>
                        <a:pt x="42327" y="31051"/>
                        <a:pt x="43660" y="25813"/>
                        <a:pt x="41184" y="19145"/>
                      </a:cubicBezTo>
                      <a:cubicBezTo>
                        <a:pt x="40422" y="17050"/>
                        <a:pt x="38898" y="15335"/>
                        <a:pt x="36993" y="14288"/>
                      </a:cubicBezTo>
                      <a:lnTo>
                        <a:pt x="14799" y="1429"/>
                      </a:lnTo>
                      <a:cubicBezTo>
                        <a:pt x="13371" y="571"/>
                        <a:pt x="11656" y="190"/>
                        <a:pt x="10037" y="190"/>
                      </a:cubicBezTo>
                      <a:lnTo>
                        <a:pt x="10037" y="190"/>
                      </a:lnTo>
                      <a:close/>
                    </a:path>
                  </a:pathLst>
                </a:custGeom>
                <a:grpFill/>
                <a:ln w="0" cap="flat">
                  <a:noFill/>
                  <a:prstDash val="solid"/>
                  <a:miter/>
                </a:ln>
              </p:spPr>
              <p:txBody>
                <a:bodyPr rtlCol="0" anchor="ctr"/>
                <a:lstStyle/>
                <a:p>
                  <a:endParaRPr lang="en-GB"/>
                </a:p>
              </p:txBody>
            </p:sp>
          </p:grpSp>
        </p:grpSp>
        <p:grpSp>
          <p:nvGrpSpPr>
            <p:cNvPr id="163" name="Graphic 1544">
              <a:extLst>
                <a:ext uri="{FF2B5EF4-FFF2-40B4-BE49-F238E27FC236}">
                  <a16:creationId xmlns:a16="http://schemas.microsoft.com/office/drawing/2014/main" id="{DAE2CB85-B37E-B1E8-B875-A2A884B48535}"/>
                </a:ext>
              </a:extLst>
            </p:cNvPr>
            <p:cNvGrpSpPr/>
            <p:nvPr/>
          </p:nvGrpSpPr>
          <p:grpSpPr>
            <a:xfrm>
              <a:off x="5376155" y="1154261"/>
              <a:ext cx="34385" cy="29908"/>
              <a:chOff x="5376155" y="1154261"/>
              <a:chExt cx="34385" cy="29908"/>
            </a:xfrm>
            <a:grpFill/>
          </p:grpSpPr>
          <p:sp>
            <p:nvSpPr>
              <p:cNvPr id="164" name="Free-form: Shape 163">
                <a:extLst>
                  <a:ext uri="{FF2B5EF4-FFF2-40B4-BE49-F238E27FC236}">
                    <a16:creationId xmlns:a16="http://schemas.microsoft.com/office/drawing/2014/main" id="{82A66148-9E40-41C7-870D-2CA620472F24}"/>
                  </a:ext>
                </a:extLst>
              </p:cNvPr>
              <p:cNvSpPr/>
              <p:nvPr/>
            </p:nvSpPr>
            <p:spPr>
              <a:xfrm>
                <a:off x="5380881" y="1159023"/>
                <a:ext cx="24802" cy="20383"/>
              </a:xfrm>
              <a:custGeom>
                <a:avLst/>
                <a:gdLst>
                  <a:gd name="connsiteX0" fmla="*/ 20040 w 24802"/>
                  <a:gd name="connsiteY0" fmla="*/ 20384 h 20383"/>
                  <a:gd name="connsiteX1" fmla="*/ 17659 w 24802"/>
                  <a:gd name="connsiteY1" fmla="*/ 19717 h 20383"/>
                  <a:gd name="connsiteX2" fmla="*/ 2419 w 24802"/>
                  <a:gd name="connsiteY2" fmla="*/ 10859 h 20383"/>
                  <a:gd name="connsiteX3" fmla="*/ 37 w 24802"/>
                  <a:gd name="connsiteY3" fmla="*/ 7144 h 20383"/>
                  <a:gd name="connsiteX4" fmla="*/ 228 w 24802"/>
                  <a:gd name="connsiteY4" fmla="*/ 3715 h 20383"/>
                  <a:gd name="connsiteX5" fmla="*/ 2990 w 24802"/>
                  <a:gd name="connsiteY5" fmla="*/ 381 h 20383"/>
                  <a:gd name="connsiteX6" fmla="*/ 4895 w 24802"/>
                  <a:gd name="connsiteY6" fmla="*/ 0 h 20383"/>
                  <a:gd name="connsiteX7" fmla="*/ 7276 w 24802"/>
                  <a:gd name="connsiteY7" fmla="*/ 667 h 20383"/>
                  <a:gd name="connsiteX8" fmla="*/ 22421 w 24802"/>
                  <a:gd name="connsiteY8" fmla="*/ 9430 h 20383"/>
                  <a:gd name="connsiteX9" fmla="*/ 24802 w 24802"/>
                  <a:gd name="connsiteY9" fmla="*/ 13526 h 20383"/>
                  <a:gd name="connsiteX10" fmla="*/ 24802 w 24802"/>
                  <a:gd name="connsiteY10" fmla="*/ 15621 h 20383"/>
                  <a:gd name="connsiteX11" fmla="*/ 22421 w 24802"/>
                  <a:gd name="connsiteY11" fmla="*/ 19717 h 20383"/>
                  <a:gd name="connsiteX12" fmla="*/ 20040 w 24802"/>
                  <a:gd name="connsiteY12" fmla="*/ 20384 h 2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02" h="20383">
                    <a:moveTo>
                      <a:pt x="20040" y="20384"/>
                    </a:moveTo>
                    <a:cubicBezTo>
                      <a:pt x="19183" y="20384"/>
                      <a:pt x="18421" y="20193"/>
                      <a:pt x="17659" y="19717"/>
                    </a:cubicBezTo>
                    <a:lnTo>
                      <a:pt x="2419" y="10859"/>
                    </a:lnTo>
                    <a:cubicBezTo>
                      <a:pt x="1085" y="10097"/>
                      <a:pt x="133" y="8668"/>
                      <a:pt x="37" y="7144"/>
                    </a:cubicBezTo>
                    <a:cubicBezTo>
                      <a:pt x="-58" y="5905"/>
                      <a:pt x="37" y="4763"/>
                      <a:pt x="228" y="3715"/>
                    </a:cubicBezTo>
                    <a:cubicBezTo>
                      <a:pt x="609" y="2286"/>
                      <a:pt x="1561" y="1048"/>
                      <a:pt x="2990" y="381"/>
                    </a:cubicBezTo>
                    <a:cubicBezTo>
                      <a:pt x="3562" y="95"/>
                      <a:pt x="4228" y="0"/>
                      <a:pt x="4895" y="0"/>
                    </a:cubicBezTo>
                    <a:cubicBezTo>
                      <a:pt x="5752" y="0"/>
                      <a:pt x="6514" y="191"/>
                      <a:pt x="7276" y="667"/>
                    </a:cubicBezTo>
                    <a:lnTo>
                      <a:pt x="22421" y="9430"/>
                    </a:lnTo>
                    <a:cubicBezTo>
                      <a:pt x="23850" y="10287"/>
                      <a:pt x="24802" y="11811"/>
                      <a:pt x="24802" y="13526"/>
                    </a:cubicBezTo>
                    <a:lnTo>
                      <a:pt x="24802" y="15621"/>
                    </a:lnTo>
                    <a:cubicBezTo>
                      <a:pt x="24802" y="17335"/>
                      <a:pt x="23850" y="18860"/>
                      <a:pt x="22421" y="19717"/>
                    </a:cubicBezTo>
                    <a:cubicBezTo>
                      <a:pt x="21659" y="20098"/>
                      <a:pt x="20897" y="20384"/>
                      <a:pt x="20040" y="20384"/>
                    </a:cubicBezTo>
                    <a:close/>
                  </a:path>
                </a:pathLst>
              </a:custGeom>
              <a:grpFill/>
              <a:ln w="0" cap="flat">
                <a:noFill/>
                <a:prstDash val="solid"/>
                <a:miter/>
              </a:ln>
            </p:spPr>
            <p:txBody>
              <a:bodyPr rtlCol="0" anchor="ctr"/>
              <a:lstStyle/>
              <a:p>
                <a:endParaRPr lang="en-GB"/>
              </a:p>
            </p:txBody>
          </p:sp>
          <p:sp>
            <p:nvSpPr>
              <p:cNvPr id="165" name="Free-form: Shape 164">
                <a:extLst>
                  <a:ext uri="{FF2B5EF4-FFF2-40B4-BE49-F238E27FC236}">
                    <a16:creationId xmlns:a16="http://schemas.microsoft.com/office/drawing/2014/main" id="{12CB25C1-5329-9A8A-AFC2-A6E00F829135}"/>
                  </a:ext>
                </a:extLst>
              </p:cNvPr>
              <p:cNvSpPr/>
              <p:nvPr/>
            </p:nvSpPr>
            <p:spPr>
              <a:xfrm>
                <a:off x="5376155" y="1154261"/>
                <a:ext cx="34385" cy="29908"/>
              </a:xfrm>
              <a:custGeom>
                <a:avLst/>
                <a:gdLst>
                  <a:gd name="connsiteX0" fmla="*/ 9620 w 34385"/>
                  <a:gd name="connsiteY0" fmla="*/ 9620 h 29908"/>
                  <a:gd name="connsiteX1" fmla="*/ 24765 w 34385"/>
                  <a:gd name="connsiteY1" fmla="*/ 18383 h 29908"/>
                  <a:gd name="connsiteX2" fmla="*/ 24765 w 34385"/>
                  <a:gd name="connsiteY2" fmla="*/ 20479 h 29908"/>
                  <a:gd name="connsiteX3" fmla="*/ 9525 w 34385"/>
                  <a:gd name="connsiteY3" fmla="*/ 11621 h 29908"/>
                  <a:gd name="connsiteX4" fmla="*/ 9620 w 34385"/>
                  <a:gd name="connsiteY4" fmla="*/ 9620 h 29908"/>
                  <a:gd name="connsiteX5" fmla="*/ 9620 w 34385"/>
                  <a:gd name="connsiteY5" fmla="*/ 95 h 29908"/>
                  <a:gd name="connsiteX6" fmla="*/ 5810 w 34385"/>
                  <a:gd name="connsiteY6" fmla="*/ 857 h 29908"/>
                  <a:gd name="connsiteX7" fmla="*/ 381 w 34385"/>
                  <a:gd name="connsiteY7" fmla="*/ 7525 h 29908"/>
                  <a:gd name="connsiteX8" fmla="*/ 95 w 34385"/>
                  <a:gd name="connsiteY8" fmla="*/ 12287 h 29908"/>
                  <a:gd name="connsiteX9" fmla="*/ 4858 w 34385"/>
                  <a:gd name="connsiteY9" fmla="*/ 19812 h 29908"/>
                  <a:gd name="connsiteX10" fmla="*/ 20098 w 34385"/>
                  <a:gd name="connsiteY10" fmla="*/ 28670 h 29908"/>
                  <a:gd name="connsiteX11" fmla="*/ 24860 w 34385"/>
                  <a:gd name="connsiteY11" fmla="*/ 29909 h 29908"/>
                  <a:gd name="connsiteX12" fmla="*/ 29623 w 34385"/>
                  <a:gd name="connsiteY12" fmla="*/ 28670 h 29908"/>
                  <a:gd name="connsiteX13" fmla="*/ 34385 w 34385"/>
                  <a:gd name="connsiteY13" fmla="*/ 20384 h 29908"/>
                  <a:gd name="connsiteX14" fmla="*/ 34385 w 34385"/>
                  <a:gd name="connsiteY14" fmla="*/ 18288 h 29908"/>
                  <a:gd name="connsiteX15" fmla="*/ 29623 w 34385"/>
                  <a:gd name="connsiteY15" fmla="*/ 10001 h 29908"/>
                  <a:gd name="connsiteX16" fmla="*/ 14478 w 34385"/>
                  <a:gd name="connsiteY16" fmla="*/ 1238 h 29908"/>
                  <a:gd name="connsiteX17" fmla="*/ 9716 w 34385"/>
                  <a:gd name="connsiteY17" fmla="*/ 0 h 29908"/>
                  <a:gd name="connsiteX18" fmla="*/ 9716 w 34385"/>
                  <a:gd name="connsiteY18" fmla="*/ 0 h 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85" h="29908">
                    <a:moveTo>
                      <a:pt x="9620" y="9620"/>
                    </a:moveTo>
                    <a:lnTo>
                      <a:pt x="24765" y="18383"/>
                    </a:lnTo>
                    <a:lnTo>
                      <a:pt x="24765" y="20479"/>
                    </a:lnTo>
                    <a:lnTo>
                      <a:pt x="9525" y="11621"/>
                    </a:lnTo>
                    <a:cubicBezTo>
                      <a:pt x="9525" y="10859"/>
                      <a:pt x="9525" y="10192"/>
                      <a:pt x="9620" y="9620"/>
                    </a:cubicBezTo>
                    <a:moveTo>
                      <a:pt x="9620" y="95"/>
                    </a:moveTo>
                    <a:cubicBezTo>
                      <a:pt x="8287" y="95"/>
                      <a:pt x="7048" y="381"/>
                      <a:pt x="5810" y="857"/>
                    </a:cubicBezTo>
                    <a:cubicBezTo>
                      <a:pt x="3048" y="2096"/>
                      <a:pt x="1048" y="4572"/>
                      <a:pt x="381" y="7525"/>
                    </a:cubicBezTo>
                    <a:cubicBezTo>
                      <a:pt x="0" y="9049"/>
                      <a:pt x="-95" y="10668"/>
                      <a:pt x="95" y="12287"/>
                    </a:cubicBezTo>
                    <a:cubicBezTo>
                      <a:pt x="381" y="15430"/>
                      <a:pt x="2096" y="18193"/>
                      <a:pt x="4858" y="19812"/>
                    </a:cubicBezTo>
                    <a:lnTo>
                      <a:pt x="20098" y="28670"/>
                    </a:lnTo>
                    <a:cubicBezTo>
                      <a:pt x="21527" y="29528"/>
                      <a:pt x="23241" y="29909"/>
                      <a:pt x="24860" y="29909"/>
                    </a:cubicBezTo>
                    <a:cubicBezTo>
                      <a:pt x="26480" y="29909"/>
                      <a:pt x="28194" y="29528"/>
                      <a:pt x="29623" y="28670"/>
                    </a:cubicBezTo>
                    <a:cubicBezTo>
                      <a:pt x="32576" y="26956"/>
                      <a:pt x="34385" y="23813"/>
                      <a:pt x="34385" y="20384"/>
                    </a:cubicBezTo>
                    <a:lnTo>
                      <a:pt x="34385" y="18288"/>
                    </a:lnTo>
                    <a:cubicBezTo>
                      <a:pt x="34385" y="14859"/>
                      <a:pt x="32576" y="11716"/>
                      <a:pt x="29623" y="10001"/>
                    </a:cubicBezTo>
                    <a:lnTo>
                      <a:pt x="14478" y="1238"/>
                    </a:lnTo>
                    <a:cubicBezTo>
                      <a:pt x="13049" y="381"/>
                      <a:pt x="11335" y="0"/>
                      <a:pt x="9716" y="0"/>
                    </a:cubicBezTo>
                    <a:lnTo>
                      <a:pt x="9716" y="0"/>
                    </a:lnTo>
                    <a:close/>
                  </a:path>
                </a:pathLst>
              </a:custGeom>
              <a:grpFill/>
              <a:ln w="0" cap="flat">
                <a:noFill/>
                <a:prstDash val="solid"/>
                <a:miter/>
              </a:ln>
            </p:spPr>
            <p:txBody>
              <a:bodyPr rtlCol="0" anchor="ctr"/>
              <a:lstStyle/>
              <a:p>
                <a:endParaRPr lang="en-GB"/>
              </a:p>
            </p:txBody>
          </p:sp>
        </p:grpSp>
      </p:grpSp>
      <p:grpSp>
        <p:nvGrpSpPr>
          <p:cNvPr id="175" name="Graphic 1544">
            <a:extLst>
              <a:ext uri="{FF2B5EF4-FFF2-40B4-BE49-F238E27FC236}">
                <a16:creationId xmlns:a16="http://schemas.microsoft.com/office/drawing/2014/main" id="{97F63DBD-0B7F-B5EF-C943-B48BD03A4487}"/>
              </a:ext>
            </a:extLst>
          </p:cNvPr>
          <p:cNvGrpSpPr/>
          <p:nvPr/>
        </p:nvGrpSpPr>
        <p:grpSpPr>
          <a:xfrm>
            <a:off x="5902692" y="1175691"/>
            <a:ext cx="197700" cy="247601"/>
            <a:chOff x="5336461" y="1077394"/>
            <a:chExt cx="157279" cy="196977"/>
          </a:xfrm>
          <a:solidFill>
            <a:schemeClr val="accent2"/>
          </a:solidFill>
        </p:grpSpPr>
        <p:grpSp>
          <p:nvGrpSpPr>
            <p:cNvPr id="176" name="Graphic 1544">
              <a:extLst>
                <a:ext uri="{FF2B5EF4-FFF2-40B4-BE49-F238E27FC236}">
                  <a16:creationId xmlns:a16="http://schemas.microsoft.com/office/drawing/2014/main" id="{B0B82892-6083-1DEA-05AB-5828A2558EEF}"/>
                </a:ext>
              </a:extLst>
            </p:cNvPr>
            <p:cNvGrpSpPr/>
            <p:nvPr/>
          </p:nvGrpSpPr>
          <p:grpSpPr>
            <a:xfrm>
              <a:off x="5412191" y="1164834"/>
              <a:ext cx="81549" cy="32956"/>
              <a:chOff x="5412191" y="1164834"/>
              <a:chExt cx="81549" cy="32956"/>
            </a:xfrm>
            <a:grpFill/>
          </p:grpSpPr>
          <p:sp>
            <p:nvSpPr>
              <p:cNvPr id="205" name="Free-form: Shape 204">
                <a:extLst>
                  <a:ext uri="{FF2B5EF4-FFF2-40B4-BE49-F238E27FC236}">
                    <a16:creationId xmlns:a16="http://schemas.microsoft.com/office/drawing/2014/main" id="{9AD14ECA-EAA5-0FDB-5B1B-A512AFDA9916}"/>
                  </a:ext>
                </a:extLst>
              </p:cNvPr>
              <p:cNvSpPr/>
              <p:nvPr/>
            </p:nvSpPr>
            <p:spPr>
              <a:xfrm>
                <a:off x="5416908" y="1169596"/>
                <a:ext cx="72151" cy="23336"/>
              </a:xfrm>
              <a:custGeom>
                <a:avLst/>
                <a:gdLst>
                  <a:gd name="connsiteX0" fmla="*/ 4301 w 72151"/>
                  <a:gd name="connsiteY0" fmla="*/ 16573 h 23336"/>
                  <a:gd name="connsiteX1" fmla="*/ 1062 w 72151"/>
                  <a:gd name="connsiteY1" fmla="*/ 14764 h 23336"/>
                  <a:gd name="connsiteX2" fmla="*/ 14 w 72151"/>
                  <a:gd name="connsiteY2" fmla="*/ 11239 h 23336"/>
                  <a:gd name="connsiteX3" fmla="*/ 491 w 72151"/>
                  <a:gd name="connsiteY3" fmla="*/ 7525 h 23336"/>
                  <a:gd name="connsiteX4" fmla="*/ 2491 w 72151"/>
                  <a:gd name="connsiteY4" fmla="*/ 4191 h 23336"/>
                  <a:gd name="connsiteX5" fmla="*/ 7063 w 72151"/>
                  <a:gd name="connsiteY5" fmla="*/ 857 h 23336"/>
                  <a:gd name="connsiteX6" fmla="*/ 9825 w 72151"/>
                  <a:gd name="connsiteY6" fmla="*/ 0 h 23336"/>
                  <a:gd name="connsiteX7" fmla="*/ 10682 w 72151"/>
                  <a:gd name="connsiteY7" fmla="*/ 0 h 23336"/>
                  <a:gd name="connsiteX8" fmla="*/ 64975 w 72151"/>
                  <a:gd name="connsiteY8" fmla="*/ 10001 h 23336"/>
                  <a:gd name="connsiteX9" fmla="*/ 71547 w 72151"/>
                  <a:gd name="connsiteY9" fmla="*/ 15811 h 23336"/>
                  <a:gd name="connsiteX10" fmla="*/ 71928 w 72151"/>
                  <a:gd name="connsiteY10" fmla="*/ 17145 h 23336"/>
                  <a:gd name="connsiteX11" fmla="*/ 71071 w 72151"/>
                  <a:gd name="connsiteY11" fmla="*/ 21622 h 23336"/>
                  <a:gd name="connsiteX12" fmla="*/ 67356 w 72151"/>
                  <a:gd name="connsiteY12" fmla="*/ 23336 h 23336"/>
                  <a:gd name="connsiteX13" fmla="*/ 4205 w 72151"/>
                  <a:gd name="connsiteY13" fmla="*/ 16478 h 23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151" h="23336">
                    <a:moveTo>
                      <a:pt x="4301" y="16573"/>
                    </a:moveTo>
                    <a:cubicBezTo>
                      <a:pt x="3062" y="16478"/>
                      <a:pt x="1919" y="15811"/>
                      <a:pt x="1062" y="14764"/>
                    </a:cubicBezTo>
                    <a:cubicBezTo>
                      <a:pt x="300" y="13811"/>
                      <a:pt x="-81" y="12478"/>
                      <a:pt x="14" y="11239"/>
                    </a:cubicBezTo>
                    <a:lnTo>
                      <a:pt x="491" y="7525"/>
                    </a:lnTo>
                    <a:cubicBezTo>
                      <a:pt x="681" y="6191"/>
                      <a:pt x="1348" y="4953"/>
                      <a:pt x="2491" y="4191"/>
                    </a:cubicBezTo>
                    <a:lnTo>
                      <a:pt x="7063" y="857"/>
                    </a:lnTo>
                    <a:cubicBezTo>
                      <a:pt x="7825" y="286"/>
                      <a:pt x="8873" y="0"/>
                      <a:pt x="9825" y="0"/>
                    </a:cubicBezTo>
                    <a:cubicBezTo>
                      <a:pt x="10111" y="0"/>
                      <a:pt x="10397" y="0"/>
                      <a:pt x="10682" y="0"/>
                    </a:cubicBezTo>
                    <a:lnTo>
                      <a:pt x="64975" y="10001"/>
                    </a:lnTo>
                    <a:cubicBezTo>
                      <a:pt x="68118" y="10573"/>
                      <a:pt x="70595" y="12763"/>
                      <a:pt x="71547" y="15811"/>
                    </a:cubicBezTo>
                    <a:lnTo>
                      <a:pt x="71928" y="17145"/>
                    </a:lnTo>
                    <a:cubicBezTo>
                      <a:pt x="72404" y="18669"/>
                      <a:pt x="72119" y="20383"/>
                      <a:pt x="71071" y="21622"/>
                    </a:cubicBezTo>
                    <a:cubicBezTo>
                      <a:pt x="70118" y="22765"/>
                      <a:pt x="68785" y="23336"/>
                      <a:pt x="67356" y="23336"/>
                    </a:cubicBezTo>
                    <a:cubicBezTo>
                      <a:pt x="67166" y="23336"/>
                      <a:pt x="4205" y="16478"/>
                      <a:pt x="4205" y="16478"/>
                    </a:cubicBezTo>
                    <a:close/>
                  </a:path>
                </a:pathLst>
              </a:custGeom>
              <a:grpFill/>
              <a:ln w="0" cap="flat">
                <a:noFill/>
                <a:prstDash val="solid"/>
                <a:miter/>
              </a:ln>
            </p:spPr>
            <p:txBody>
              <a:bodyPr rtlCol="0" anchor="ctr"/>
              <a:lstStyle/>
              <a:p>
                <a:endParaRPr lang="en-GB"/>
              </a:p>
            </p:txBody>
          </p:sp>
          <p:sp>
            <p:nvSpPr>
              <p:cNvPr id="206" name="Free-form: Shape 205">
                <a:extLst>
                  <a:ext uri="{FF2B5EF4-FFF2-40B4-BE49-F238E27FC236}">
                    <a16:creationId xmlns:a16="http://schemas.microsoft.com/office/drawing/2014/main" id="{858A16D3-FBDC-F2DC-78DA-B1150E83A108}"/>
                  </a:ext>
                </a:extLst>
              </p:cNvPr>
              <p:cNvSpPr/>
              <p:nvPr/>
            </p:nvSpPr>
            <p:spPr>
              <a:xfrm>
                <a:off x="5412191" y="1164834"/>
                <a:ext cx="81549" cy="32956"/>
              </a:xfrm>
              <a:custGeom>
                <a:avLst/>
                <a:gdLst>
                  <a:gd name="connsiteX0" fmla="*/ 14542 w 81549"/>
                  <a:gd name="connsiteY0" fmla="*/ 9525 h 32956"/>
                  <a:gd name="connsiteX1" fmla="*/ 68835 w 81549"/>
                  <a:gd name="connsiteY1" fmla="*/ 19526 h 32956"/>
                  <a:gd name="connsiteX2" fmla="*/ 71692 w 81549"/>
                  <a:gd name="connsiteY2" fmla="*/ 22098 h 32956"/>
                  <a:gd name="connsiteX3" fmla="*/ 72073 w 81549"/>
                  <a:gd name="connsiteY3" fmla="*/ 23336 h 32956"/>
                  <a:gd name="connsiteX4" fmla="*/ 9494 w 81549"/>
                  <a:gd name="connsiteY4" fmla="*/ 16478 h 32956"/>
                  <a:gd name="connsiteX5" fmla="*/ 9970 w 81549"/>
                  <a:gd name="connsiteY5" fmla="*/ 12763 h 32956"/>
                  <a:gd name="connsiteX6" fmla="*/ 14542 w 81549"/>
                  <a:gd name="connsiteY6" fmla="*/ 9430 h 32956"/>
                  <a:gd name="connsiteX7" fmla="*/ 14542 w 81549"/>
                  <a:gd name="connsiteY7" fmla="*/ 0 h 32956"/>
                  <a:gd name="connsiteX8" fmla="*/ 9018 w 81549"/>
                  <a:gd name="connsiteY8" fmla="*/ 1810 h 32956"/>
                  <a:gd name="connsiteX9" fmla="*/ 4446 w 81549"/>
                  <a:gd name="connsiteY9" fmla="*/ 5143 h 32956"/>
                  <a:gd name="connsiteX10" fmla="*/ 541 w 81549"/>
                  <a:gd name="connsiteY10" fmla="*/ 11811 h 32956"/>
                  <a:gd name="connsiteX11" fmla="*/ 64 w 81549"/>
                  <a:gd name="connsiteY11" fmla="*/ 15526 h 32956"/>
                  <a:gd name="connsiteX12" fmla="*/ 2065 w 81549"/>
                  <a:gd name="connsiteY12" fmla="*/ 22574 h 32956"/>
                  <a:gd name="connsiteX13" fmla="*/ 8446 w 81549"/>
                  <a:gd name="connsiteY13" fmla="*/ 26098 h 32956"/>
                  <a:gd name="connsiteX14" fmla="*/ 71026 w 81549"/>
                  <a:gd name="connsiteY14" fmla="*/ 32956 h 32956"/>
                  <a:gd name="connsiteX15" fmla="*/ 72073 w 81549"/>
                  <a:gd name="connsiteY15" fmla="*/ 32956 h 32956"/>
                  <a:gd name="connsiteX16" fmla="*/ 79408 w 81549"/>
                  <a:gd name="connsiteY16" fmla="*/ 29527 h 32956"/>
                  <a:gd name="connsiteX17" fmla="*/ 81122 w 81549"/>
                  <a:gd name="connsiteY17" fmla="*/ 20669 h 32956"/>
                  <a:gd name="connsiteX18" fmla="*/ 80741 w 81549"/>
                  <a:gd name="connsiteY18" fmla="*/ 19431 h 32956"/>
                  <a:gd name="connsiteX19" fmla="*/ 70549 w 81549"/>
                  <a:gd name="connsiteY19" fmla="*/ 10382 h 32956"/>
                  <a:gd name="connsiteX20" fmla="*/ 16257 w 81549"/>
                  <a:gd name="connsiteY20" fmla="*/ 381 h 32956"/>
                  <a:gd name="connsiteX21" fmla="*/ 14542 w 81549"/>
                  <a:gd name="connsiteY21" fmla="*/ 190 h 32956"/>
                  <a:gd name="connsiteX22" fmla="*/ 14542 w 81549"/>
                  <a:gd name="connsiteY22" fmla="*/ 190 h 32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1549" h="32956">
                    <a:moveTo>
                      <a:pt x="14542" y="9525"/>
                    </a:moveTo>
                    <a:lnTo>
                      <a:pt x="68835" y="19526"/>
                    </a:lnTo>
                    <a:cubicBezTo>
                      <a:pt x="70168" y="19812"/>
                      <a:pt x="71311" y="20764"/>
                      <a:pt x="71692" y="22098"/>
                    </a:cubicBezTo>
                    <a:lnTo>
                      <a:pt x="72073" y="23336"/>
                    </a:lnTo>
                    <a:lnTo>
                      <a:pt x="9494" y="16478"/>
                    </a:lnTo>
                    <a:lnTo>
                      <a:pt x="9970" y="12763"/>
                    </a:lnTo>
                    <a:lnTo>
                      <a:pt x="14542" y="9430"/>
                    </a:lnTo>
                    <a:moveTo>
                      <a:pt x="14542" y="0"/>
                    </a:moveTo>
                    <a:cubicBezTo>
                      <a:pt x="12542" y="0"/>
                      <a:pt x="10637" y="571"/>
                      <a:pt x="9018" y="1810"/>
                    </a:cubicBezTo>
                    <a:lnTo>
                      <a:pt x="4446" y="5143"/>
                    </a:lnTo>
                    <a:cubicBezTo>
                      <a:pt x="2255" y="6667"/>
                      <a:pt x="826" y="9144"/>
                      <a:pt x="541" y="11811"/>
                    </a:cubicBezTo>
                    <a:lnTo>
                      <a:pt x="64" y="15526"/>
                    </a:lnTo>
                    <a:cubicBezTo>
                      <a:pt x="-221" y="18002"/>
                      <a:pt x="445" y="20574"/>
                      <a:pt x="2065" y="22574"/>
                    </a:cubicBezTo>
                    <a:cubicBezTo>
                      <a:pt x="3684" y="24575"/>
                      <a:pt x="5970" y="25813"/>
                      <a:pt x="8446" y="26098"/>
                    </a:cubicBezTo>
                    <a:lnTo>
                      <a:pt x="71026" y="32956"/>
                    </a:lnTo>
                    <a:cubicBezTo>
                      <a:pt x="71026" y="32956"/>
                      <a:pt x="71692" y="32956"/>
                      <a:pt x="72073" y="32956"/>
                    </a:cubicBezTo>
                    <a:cubicBezTo>
                      <a:pt x="74931" y="32956"/>
                      <a:pt x="77598" y="31718"/>
                      <a:pt x="79408" y="29527"/>
                    </a:cubicBezTo>
                    <a:cubicBezTo>
                      <a:pt x="81408" y="27051"/>
                      <a:pt x="82075" y="23717"/>
                      <a:pt x="81122" y="20669"/>
                    </a:cubicBezTo>
                    <a:lnTo>
                      <a:pt x="80741" y="19431"/>
                    </a:lnTo>
                    <a:cubicBezTo>
                      <a:pt x="79312" y="14764"/>
                      <a:pt x="75312" y="11239"/>
                      <a:pt x="70549" y="10382"/>
                    </a:cubicBezTo>
                    <a:lnTo>
                      <a:pt x="16257" y="381"/>
                    </a:lnTo>
                    <a:cubicBezTo>
                      <a:pt x="15685" y="286"/>
                      <a:pt x="15114" y="190"/>
                      <a:pt x="14542" y="190"/>
                    </a:cubicBezTo>
                    <a:lnTo>
                      <a:pt x="14542" y="190"/>
                    </a:lnTo>
                    <a:close/>
                  </a:path>
                </a:pathLst>
              </a:custGeom>
              <a:grpFill/>
              <a:ln w="0" cap="flat">
                <a:noFill/>
                <a:prstDash val="solid"/>
                <a:miter/>
              </a:ln>
            </p:spPr>
            <p:txBody>
              <a:bodyPr rtlCol="0" anchor="ctr"/>
              <a:lstStyle/>
              <a:p>
                <a:endParaRPr lang="en-GB"/>
              </a:p>
            </p:txBody>
          </p:sp>
        </p:grpSp>
        <p:grpSp>
          <p:nvGrpSpPr>
            <p:cNvPr id="177" name="Graphic 1544">
              <a:extLst>
                <a:ext uri="{FF2B5EF4-FFF2-40B4-BE49-F238E27FC236}">
                  <a16:creationId xmlns:a16="http://schemas.microsoft.com/office/drawing/2014/main" id="{AA91A24B-4CBA-96A2-B27D-98D4BA92CA76}"/>
                </a:ext>
              </a:extLst>
            </p:cNvPr>
            <p:cNvGrpSpPr/>
            <p:nvPr/>
          </p:nvGrpSpPr>
          <p:grpSpPr>
            <a:xfrm>
              <a:off x="5397396" y="1160547"/>
              <a:ext cx="35909" cy="37147"/>
              <a:chOff x="5397396" y="1160547"/>
              <a:chExt cx="35909" cy="37147"/>
            </a:xfrm>
            <a:grpFill/>
          </p:grpSpPr>
          <p:grpSp>
            <p:nvGrpSpPr>
              <p:cNvPr id="190" name="Graphic 1544">
                <a:extLst>
                  <a:ext uri="{FF2B5EF4-FFF2-40B4-BE49-F238E27FC236}">
                    <a16:creationId xmlns:a16="http://schemas.microsoft.com/office/drawing/2014/main" id="{1AF35153-4B92-BB5E-4454-6BBDD8AD4805}"/>
                  </a:ext>
                </a:extLst>
              </p:cNvPr>
              <p:cNvGrpSpPr/>
              <p:nvPr/>
            </p:nvGrpSpPr>
            <p:grpSpPr>
              <a:xfrm>
                <a:off x="5397396" y="1160547"/>
                <a:ext cx="30860" cy="34290"/>
                <a:chOff x="5397396" y="1160547"/>
                <a:chExt cx="30860" cy="34290"/>
              </a:xfrm>
              <a:grpFill/>
            </p:grpSpPr>
            <p:sp>
              <p:nvSpPr>
                <p:cNvPr id="203" name="Free-form: Shape 202">
                  <a:extLst>
                    <a:ext uri="{FF2B5EF4-FFF2-40B4-BE49-F238E27FC236}">
                      <a16:creationId xmlns:a16="http://schemas.microsoft.com/office/drawing/2014/main" id="{76915F59-659A-A5A1-41B9-3B6BC9E5B10F}"/>
                    </a:ext>
                  </a:extLst>
                </p:cNvPr>
                <p:cNvSpPr/>
                <p:nvPr/>
              </p:nvSpPr>
              <p:spPr>
                <a:xfrm>
                  <a:off x="5402254" y="1165310"/>
                  <a:ext cx="21336" cy="24765"/>
                </a:xfrm>
                <a:custGeom>
                  <a:avLst/>
                  <a:gdLst>
                    <a:gd name="connsiteX0" fmla="*/ 8001 w 21336"/>
                    <a:gd name="connsiteY0" fmla="*/ 24765 h 24765"/>
                    <a:gd name="connsiteX1" fmla="*/ 0 w 21336"/>
                    <a:gd name="connsiteY1" fmla="*/ 15811 h 24765"/>
                    <a:gd name="connsiteX2" fmla="*/ 8287 w 21336"/>
                    <a:gd name="connsiteY2" fmla="*/ 1429 h 24765"/>
                    <a:gd name="connsiteX3" fmla="*/ 13335 w 21336"/>
                    <a:gd name="connsiteY3" fmla="*/ 0 h 24765"/>
                    <a:gd name="connsiteX4" fmla="*/ 21336 w 21336"/>
                    <a:gd name="connsiteY4" fmla="*/ 8954 h 24765"/>
                    <a:gd name="connsiteX5" fmla="*/ 13049 w 21336"/>
                    <a:gd name="connsiteY5" fmla="*/ 23336 h 24765"/>
                    <a:gd name="connsiteX6" fmla="*/ 8001 w 21336"/>
                    <a:gd name="connsiteY6" fmla="*/ 24765 h 24765"/>
                    <a:gd name="connsiteX7" fmla="*/ 8001 w 21336"/>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 h="24765">
                      <a:moveTo>
                        <a:pt x="8001" y="24765"/>
                      </a:moveTo>
                      <a:cubicBezTo>
                        <a:pt x="4001" y="24765"/>
                        <a:pt x="0" y="21717"/>
                        <a:pt x="0" y="15811"/>
                      </a:cubicBezTo>
                      <a:cubicBezTo>
                        <a:pt x="0" y="10382"/>
                        <a:pt x="3524" y="4191"/>
                        <a:pt x="8287" y="1429"/>
                      </a:cubicBezTo>
                      <a:cubicBezTo>
                        <a:pt x="9906" y="476"/>
                        <a:pt x="11621" y="0"/>
                        <a:pt x="13335" y="0"/>
                      </a:cubicBezTo>
                      <a:cubicBezTo>
                        <a:pt x="17336" y="0"/>
                        <a:pt x="21336" y="3048"/>
                        <a:pt x="21336" y="8954"/>
                      </a:cubicBezTo>
                      <a:cubicBezTo>
                        <a:pt x="21336" y="14383"/>
                        <a:pt x="17812" y="20574"/>
                        <a:pt x="13049" y="23336"/>
                      </a:cubicBezTo>
                      <a:cubicBezTo>
                        <a:pt x="11430" y="24289"/>
                        <a:pt x="9716" y="24765"/>
                        <a:pt x="8001" y="24765"/>
                      </a:cubicBezTo>
                      <a:lnTo>
                        <a:pt x="8001" y="24765"/>
                      </a:lnTo>
                      <a:close/>
                    </a:path>
                  </a:pathLst>
                </a:custGeom>
                <a:grpFill/>
                <a:ln w="0" cap="flat">
                  <a:noFill/>
                  <a:prstDash val="solid"/>
                  <a:miter/>
                </a:ln>
              </p:spPr>
              <p:txBody>
                <a:bodyPr rtlCol="0" anchor="ctr"/>
                <a:lstStyle/>
                <a:p>
                  <a:endParaRPr lang="en-GB"/>
                </a:p>
              </p:txBody>
            </p:sp>
            <p:sp>
              <p:nvSpPr>
                <p:cNvPr id="204" name="Free-form: Shape 203">
                  <a:extLst>
                    <a:ext uri="{FF2B5EF4-FFF2-40B4-BE49-F238E27FC236}">
                      <a16:creationId xmlns:a16="http://schemas.microsoft.com/office/drawing/2014/main" id="{625C0962-57E7-6A53-2AC5-DFB7BAE61D5E}"/>
                    </a:ext>
                  </a:extLst>
                </p:cNvPr>
                <p:cNvSpPr/>
                <p:nvPr/>
              </p:nvSpPr>
              <p:spPr>
                <a:xfrm>
                  <a:off x="5397396" y="1160547"/>
                  <a:ext cx="30860" cy="34290"/>
                </a:xfrm>
                <a:custGeom>
                  <a:avLst/>
                  <a:gdLst>
                    <a:gd name="connsiteX0" fmla="*/ 18097 w 30860"/>
                    <a:gd name="connsiteY0" fmla="*/ 9525 h 34290"/>
                    <a:gd name="connsiteX1" fmla="*/ 21336 w 30860"/>
                    <a:gd name="connsiteY1" fmla="*/ 13716 h 34290"/>
                    <a:gd name="connsiteX2" fmla="*/ 15430 w 30860"/>
                    <a:gd name="connsiteY2" fmla="*/ 23908 h 34290"/>
                    <a:gd name="connsiteX3" fmla="*/ 12763 w 30860"/>
                    <a:gd name="connsiteY3" fmla="*/ 24670 h 34290"/>
                    <a:gd name="connsiteX4" fmla="*/ 9525 w 30860"/>
                    <a:gd name="connsiteY4" fmla="*/ 20479 h 34290"/>
                    <a:gd name="connsiteX5" fmla="*/ 15430 w 30860"/>
                    <a:gd name="connsiteY5" fmla="*/ 10287 h 34290"/>
                    <a:gd name="connsiteX6" fmla="*/ 18097 w 30860"/>
                    <a:gd name="connsiteY6" fmla="*/ 9525 h 34290"/>
                    <a:gd name="connsiteX7" fmla="*/ 18097 w 30860"/>
                    <a:gd name="connsiteY7" fmla="*/ 0 h 34290"/>
                    <a:gd name="connsiteX8" fmla="*/ 10668 w 30860"/>
                    <a:gd name="connsiteY8" fmla="*/ 2096 h 34290"/>
                    <a:gd name="connsiteX9" fmla="*/ 0 w 30860"/>
                    <a:gd name="connsiteY9" fmla="*/ 20574 h 34290"/>
                    <a:gd name="connsiteX10" fmla="*/ 12763 w 30860"/>
                    <a:gd name="connsiteY10" fmla="*/ 34290 h 34290"/>
                    <a:gd name="connsiteX11" fmla="*/ 20193 w 30860"/>
                    <a:gd name="connsiteY11" fmla="*/ 32195 h 34290"/>
                    <a:gd name="connsiteX12" fmla="*/ 30861 w 30860"/>
                    <a:gd name="connsiteY12" fmla="*/ 13716 h 34290"/>
                    <a:gd name="connsiteX13" fmla="*/ 18097 w 30860"/>
                    <a:gd name="connsiteY13" fmla="*/ 0 h 34290"/>
                    <a:gd name="connsiteX14" fmla="*/ 18097 w 30860"/>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90">
                      <a:moveTo>
                        <a:pt x="18097" y="9525"/>
                      </a:moveTo>
                      <a:cubicBezTo>
                        <a:pt x="20002" y="9525"/>
                        <a:pt x="21336" y="11049"/>
                        <a:pt x="21336" y="13716"/>
                      </a:cubicBezTo>
                      <a:cubicBezTo>
                        <a:pt x="21336" y="17526"/>
                        <a:pt x="18669" y="22098"/>
                        <a:pt x="15430" y="23908"/>
                      </a:cubicBezTo>
                      <a:cubicBezTo>
                        <a:pt x="14478" y="24479"/>
                        <a:pt x="13621" y="24670"/>
                        <a:pt x="12763" y="24670"/>
                      </a:cubicBezTo>
                      <a:cubicBezTo>
                        <a:pt x="10858" y="24670"/>
                        <a:pt x="9525" y="23146"/>
                        <a:pt x="9525" y="20479"/>
                      </a:cubicBezTo>
                      <a:cubicBezTo>
                        <a:pt x="9525" y="16669"/>
                        <a:pt x="12192" y="12097"/>
                        <a:pt x="15430" y="10287"/>
                      </a:cubicBezTo>
                      <a:cubicBezTo>
                        <a:pt x="16383" y="9716"/>
                        <a:pt x="17240" y="9525"/>
                        <a:pt x="18097" y="9525"/>
                      </a:cubicBezTo>
                      <a:moveTo>
                        <a:pt x="18097" y="0"/>
                      </a:moveTo>
                      <a:cubicBezTo>
                        <a:pt x="15621" y="0"/>
                        <a:pt x="13049" y="667"/>
                        <a:pt x="10668" y="2096"/>
                      </a:cubicBezTo>
                      <a:cubicBezTo>
                        <a:pt x="4477" y="5620"/>
                        <a:pt x="0" y="13430"/>
                        <a:pt x="0" y="20574"/>
                      </a:cubicBezTo>
                      <a:cubicBezTo>
                        <a:pt x="0" y="28385"/>
                        <a:pt x="5524" y="34290"/>
                        <a:pt x="12763" y="34290"/>
                      </a:cubicBezTo>
                      <a:cubicBezTo>
                        <a:pt x="15240" y="34290"/>
                        <a:pt x="17812" y="33623"/>
                        <a:pt x="20193" y="32195"/>
                      </a:cubicBezTo>
                      <a:cubicBezTo>
                        <a:pt x="26384" y="28670"/>
                        <a:pt x="30861" y="20860"/>
                        <a:pt x="30861" y="13716"/>
                      </a:cubicBezTo>
                      <a:cubicBezTo>
                        <a:pt x="30861" y="5905"/>
                        <a:pt x="25336" y="0"/>
                        <a:pt x="18097" y="0"/>
                      </a:cubicBezTo>
                      <a:lnTo>
                        <a:pt x="18097" y="0"/>
                      </a:lnTo>
                      <a:close/>
                    </a:path>
                  </a:pathLst>
                </a:custGeom>
                <a:grpFill/>
                <a:ln w="0" cap="flat">
                  <a:noFill/>
                  <a:prstDash val="solid"/>
                  <a:miter/>
                </a:ln>
              </p:spPr>
              <p:txBody>
                <a:bodyPr rtlCol="0" anchor="ctr"/>
                <a:lstStyle/>
                <a:p>
                  <a:endParaRPr lang="en-GB"/>
                </a:p>
              </p:txBody>
            </p:sp>
          </p:grpSp>
          <p:grpSp>
            <p:nvGrpSpPr>
              <p:cNvPr id="191" name="Graphic 1544">
                <a:extLst>
                  <a:ext uri="{FF2B5EF4-FFF2-40B4-BE49-F238E27FC236}">
                    <a16:creationId xmlns:a16="http://schemas.microsoft.com/office/drawing/2014/main" id="{F2EBDDEB-24E2-9663-6742-2AFF2E96147D}"/>
                  </a:ext>
                </a:extLst>
              </p:cNvPr>
              <p:cNvGrpSpPr/>
              <p:nvPr/>
            </p:nvGrpSpPr>
            <p:grpSpPr>
              <a:xfrm>
                <a:off x="5399167" y="1160928"/>
                <a:ext cx="32558" cy="36480"/>
                <a:chOff x="5399167" y="1160928"/>
                <a:chExt cx="32558" cy="36480"/>
              </a:xfrm>
              <a:grpFill/>
            </p:grpSpPr>
            <p:sp>
              <p:nvSpPr>
                <p:cNvPr id="201" name="Free-form: Shape 200">
                  <a:extLst>
                    <a:ext uri="{FF2B5EF4-FFF2-40B4-BE49-F238E27FC236}">
                      <a16:creationId xmlns:a16="http://schemas.microsoft.com/office/drawing/2014/main" id="{1DC40662-1256-9C02-8765-BD8E35D51415}"/>
                    </a:ext>
                  </a:extLst>
                </p:cNvPr>
                <p:cNvSpPr/>
                <p:nvPr/>
              </p:nvSpPr>
              <p:spPr>
                <a:xfrm>
                  <a:off x="5403979" y="1165691"/>
                  <a:ext cx="22906" cy="26955"/>
                </a:xfrm>
                <a:custGeom>
                  <a:avLst/>
                  <a:gdLst>
                    <a:gd name="connsiteX0" fmla="*/ 9800 w 22906"/>
                    <a:gd name="connsiteY0" fmla="*/ 26956 h 26955"/>
                    <a:gd name="connsiteX1" fmla="*/ 7419 w 22906"/>
                    <a:gd name="connsiteY1" fmla="*/ 26289 h 26955"/>
                    <a:gd name="connsiteX2" fmla="*/ 2371 w 22906"/>
                    <a:gd name="connsiteY2" fmla="*/ 23336 h 26955"/>
                    <a:gd name="connsiteX3" fmla="*/ 656 w 22906"/>
                    <a:gd name="connsiteY3" fmla="*/ 16859 h 26955"/>
                    <a:gd name="connsiteX4" fmla="*/ 9038 w 22906"/>
                    <a:gd name="connsiteY4" fmla="*/ 2381 h 26955"/>
                    <a:gd name="connsiteX5" fmla="*/ 11896 w 22906"/>
                    <a:gd name="connsiteY5" fmla="*/ 191 h 26955"/>
                    <a:gd name="connsiteX6" fmla="*/ 13134 w 22906"/>
                    <a:gd name="connsiteY6" fmla="*/ 0 h 26955"/>
                    <a:gd name="connsiteX7" fmla="*/ 15515 w 22906"/>
                    <a:gd name="connsiteY7" fmla="*/ 667 h 26955"/>
                    <a:gd name="connsiteX8" fmla="*/ 20563 w 22906"/>
                    <a:gd name="connsiteY8" fmla="*/ 3620 h 26955"/>
                    <a:gd name="connsiteX9" fmla="*/ 22754 w 22906"/>
                    <a:gd name="connsiteY9" fmla="*/ 6477 h 26955"/>
                    <a:gd name="connsiteX10" fmla="*/ 22278 w 22906"/>
                    <a:gd name="connsiteY10" fmla="*/ 10097 h 26955"/>
                    <a:gd name="connsiteX11" fmla="*/ 13896 w 22906"/>
                    <a:gd name="connsiteY11" fmla="*/ 24575 h 26955"/>
                    <a:gd name="connsiteX12" fmla="*/ 9800 w 22906"/>
                    <a:gd name="connsiteY12" fmla="*/ 26956 h 2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06" h="26955">
                      <a:moveTo>
                        <a:pt x="9800" y="26956"/>
                      </a:moveTo>
                      <a:cubicBezTo>
                        <a:pt x="9038" y="26956"/>
                        <a:pt x="8181" y="26765"/>
                        <a:pt x="7419" y="26289"/>
                      </a:cubicBezTo>
                      <a:lnTo>
                        <a:pt x="2371" y="23336"/>
                      </a:lnTo>
                      <a:cubicBezTo>
                        <a:pt x="85" y="22003"/>
                        <a:pt x="-677" y="19145"/>
                        <a:pt x="656" y="16859"/>
                      </a:cubicBezTo>
                      <a:lnTo>
                        <a:pt x="9038" y="2381"/>
                      </a:lnTo>
                      <a:cubicBezTo>
                        <a:pt x="9705" y="1334"/>
                        <a:pt x="10753" y="476"/>
                        <a:pt x="11896" y="191"/>
                      </a:cubicBezTo>
                      <a:cubicBezTo>
                        <a:pt x="12277" y="95"/>
                        <a:pt x="12753" y="0"/>
                        <a:pt x="13134" y="0"/>
                      </a:cubicBezTo>
                      <a:cubicBezTo>
                        <a:pt x="13991" y="0"/>
                        <a:pt x="14753" y="191"/>
                        <a:pt x="15515" y="667"/>
                      </a:cubicBezTo>
                      <a:lnTo>
                        <a:pt x="20563" y="3620"/>
                      </a:lnTo>
                      <a:cubicBezTo>
                        <a:pt x="21706" y="4286"/>
                        <a:pt x="22468" y="5334"/>
                        <a:pt x="22754" y="6477"/>
                      </a:cubicBezTo>
                      <a:cubicBezTo>
                        <a:pt x="23040" y="7715"/>
                        <a:pt x="22945" y="8954"/>
                        <a:pt x="22278" y="10097"/>
                      </a:cubicBezTo>
                      <a:lnTo>
                        <a:pt x="13896" y="24575"/>
                      </a:lnTo>
                      <a:cubicBezTo>
                        <a:pt x="13039" y="26099"/>
                        <a:pt x="11419" y="26956"/>
                        <a:pt x="9800" y="26956"/>
                      </a:cubicBezTo>
                      <a:close/>
                    </a:path>
                  </a:pathLst>
                </a:custGeom>
                <a:grpFill/>
                <a:ln w="0" cap="flat">
                  <a:noFill/>
                  <a:prstDash val="solid"/>
                  <a:miter/>
                </a:ln>
              </p:spPr>
              <p:txBody>
                <a:bodyPr rtlCol="0" anchor="ctr"/>
                <a:lstStyle/>
                <a:p>
                  <a:endParaRPr lang="en-GB"/>
                </a:p>
              </p:txBody>
            </p:sp>
            <p:sp>
              <p:nvSpPr>
                <p:cNvPr id="202" name="Free-form: Shape 201">
                  <a:extLst>
                    <a:ext uri="{FF2B5EF4-FFF2-40B4-BE49-F238E27FC236}">
                      <a16:creationId xmlns:a16="http://schemas.microsoft.com/office/drawing/2014/main" id="{9FDAC6AA-1FD9-A2CC-6EE8-F9C4E0799430}"/>
                    </a:ext>
                  </a:extLst>
                </p:cNvPr>
                <p:cNvSpPr/>
                <p:nvPr/>
              </p:nvSpPr>
              <p:spPr>
                <a:xfrm>
                  <a:off x="5399167" y="1160928"/>
                  <a:ext cx="32558" cy="36480"/>
                </a:xfrm>
                <a:custGeom>
                  <a:avLst/>
                  <a:gdLst>
                    <a:gd name="connsiteX0" fmla="*/ 17946 w 32558"/>
                    <a:gd name="connsiteY0" fmla="*/ 9525 h 36480"/>
                    <a:gd name="connsiteX1" fmla="*/ 22994 w 32558"/>
                    <a:gd name="connsiteY1" fmla="*/ 12478 h 36480"/>
                    <a:gd name="connsiteX2" fmla="*/ 14612 w 32558"/>
                    <a:gd name="connsiteY2" fmla="*/ 26956 h 36480"/>
                    <a:gd name="connsiteX3" fmla="*/ 9564 w 32558"/>
                    <a:gd name="connsiteY3" fmla="*/ 24003 h 36480"/>
                    <a:gd name="connsiteX4" fmla="*/ 17946 w 32558"/>
                    <a:gd name="connsiteY4" fmla="*/ 9525 h 36480"/>
                    <a:gd name="connsiteX5" fmla="*/ 17946 w 32558"/>
                    <a:gd name="connsiteY5" fmla="*/ 0 h 36480"/>
                    <a:gd name="connsiteX6" fmla="*/ 9659 w 32558"/>
                    <a:gd name="connsiteY6" fmla="*/ 4763 h 36480"/>
                    <a:gd name="connsiteX7" fmla="*/ 1277 w 32558"/>
                    <a:gd name="connsiteY7" fmla="*/ 19241 h 36480"/>
                    <a:gd name="connsiteX8" fmla="*/ 325 w 32558"/>
                    <a:gd name="connsiteY8" fmla="*/ 26480 h 36480"/>
                    <a:gd name="connsiteX9" fmla="*/ 4801 w 32558"/>
                    <a:gd name="connsiteY9" fmla="*/ 32290 h 36480"/>
                    <a:gd name="connsiteX10" fmla="*/ 9850 w 32558"/>
                    <a:gd name="connsiteY10" fmla="*/ 35243 h 36480"/>
                    <a:gd name="connsiteX11" fmla="*/ 14612 w 32558"/>
                    <a:gd name="connsiteY11" fmla="*/ 36481 h 36480"/>
                    <a:gd name="connsiteX12" fmla="*/ 22899 w 32558"/>
                    <a:gd name="connsiteY12" fmla="*/ 31718 h 36480"/>
                    <a:gd name="connsiteX13" fmla="*/ 31281 w 32558"/>
                    <a:gd name="connsiteY13" fmla="*/ 17240 h 36480"/>
                    <a:gd name="connsiteX14" fmla="*/ 32233 w 32558"/>
                    <a:gd name="connsiteY14" fmla="*/ 10001 h 36480"/>
                    <a:gd name="connsiteX15" fmla="*/ 27757 w 32558"/>
                    <a:gd name="connsiteY15" fmla="*/ 4191 h 36480"/>
                    <a:gd name="connsiteX16" fmla="*/ 22708 w 32558"/>
                    <a:gd name="connsiteY16" fmla="*/ 1238 h 36480"/>
                    <a:gd name="connsiteX17" fmla="*/ 17946 w 32558"/>
                    <a:gd name="connsiteY17" fmla="*/ 0 h 36480"/>
                    <a:gd name="connsiteX18" fmla="*/ 17946 w 32558"/>
                    <a:gd name="connsiteY18" fmla="*/ 0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558" h="36480">
                      <a:moveTo>
                        <a:pt x="17946" y="9525"/>
                      </a:moveTo>
                      <a:lnTo>
                        <a:pt x="22994" y="12478"/>
                      </a:lnTo>
                      <a:lnTo>
                        <a:pt x="14612" y="26956"/>
                      </a:lnTo>
                      <a:lnTo>
                        <a:pt x="9564" y="24003"/>
                      </a:lnTo>
                      <a:lnTo>
                        <a:pt x="17946" y="9525"/>
                      </a:lnTo>
                      <a:moveTo>
                        <a:pt x="17946" y="0"/>
                      </a:moveTo>
                      <a:cubicBezTo>
                        <a:pt x="14612" y="0"/>
                        <a:pt x="11469" y="1715"/>
                        <a:pt x="9659" y="4763"/>
                      </a:cubicBezTo>
                      <a:lnTo>
                        <a:pt x="1277" y="19241"/>
                      </a:lnTo>
                      <a:cubicBezTo>
                        <a:pt x="39" y="21431"/>
                        <a:pt x="-342" y="24003"/>
                        <a:pt x="325" y="26480"/>
                      </a:cubicBezTo>
                      <a:cubicBezTo>
                        <a:pt x="991" y="28956"/>
                        <a:pt x="2611" y="30956"/>
                        <a:pt x="4801" y="32290"/>
                      </a:cubicBezTo>
                      <a:lnTo>
                        <a:pt x="9850" y="35243"/>
                      </a:lnTo>
                      <a:cubicBezTo>
                        <a:pt x="11374" y="36100"/>
                        <a:pt x="12993" y="36481"/>
                        <a:pt x="14612" y="36481"/>
                      </a:cubicBezTo>
                      <a:cubicBezTo>
                        <a:pt x="17946" y="36481"/>
                        <a:pt x="21089" y="34766"/>
                        <a:pt x="22899" y="31718"/>
                      </a:cubicBezTo>
                      <a:lnTo>
                        <a:pt x="31281" y="17240"/>
                      </a:lnTo>
                      <a:cubicBezTo>
                        <a:pt x="32519" y="15049"/>
                        <a:pt x="32900" y="12478"/>
                        <a:pt x="32233" y="10001"/>
                      </a:cubicBezTo>
                      <a:cubicBezTo>
                        <a:pt x="31567" y="7525"/>
                        <a:pt x="29947" y="5524"/>
                        <a:pt x="27757" y="4191"/>
                      </a:cubicBezTo>
                      <a:lnTo>
                        <a:pt x="22708" y="1238"/>
                      </a:lnTo>
                      <a:cubicBezTo>
                        <a:pt x="21184" y="381"/>
                        <a:pt x="19565" y="0"/>
                        <a:pt x="17946" y="0"/>
                      </a:cubicBezTo>
                      <a:lnTo>
                        <a:pt x="17946" y="0"/>
                      </a:lnTo>
                      <a:close/>
                    </a:path>
                  </a:pathLst>
                </a:custGeom>
                <a:grpFill/>
                <a:ln w="0" cap="flat">
                  <a:noFill/>
                  <a:prstDash val="solid"/>
                  <a:miter/>
                </a:ln>
              </p:spPr>
              <p:txBody>
                <a:bodyPr rtlCol="0" anchor="ctr"/>
                <a:lstStyle/>
                <a:p>
                  <a:endParaRPr lang="en-GB"/>
                </a:p>
              </p:txBody>
            </p:sp>
          </p:grpSp>
          <p:grpSp>
            <p:nvGrpSpPr>
              <p:cNvPr id="192" name="Graphic 1544">
                <a:extLst>
                  <a:ext uri="{FF2B5EF4-FFF2-40B4-BE49-F238E27FC236}">
                    <a16:creationId xmlns:a16="http://schemas.microsoft.com/office/drawing/2014/main" id="{C4747FB9-8B21-1079-049F-1E601098D6DC}"/>
                  </a:ext>
                </a:extLst>
              </p:cNvPr>
              <p:cNvGrpSpPr/>
              <p:nvPr/>
            </p:nvGrpSpPr>
            <p:grpSpPr>
              <a:xfrm>
                <a:off x="5402444" y="1163405"/>
                <a:ext cx="30860" cy="34289"/>
                <a:chOff x="5402444" y="1163405"/>
                <a:chExt cx="30860" cy="34289"/>
              </a:xfrm>
              <a:grpFill/>
            </p:grpSpPr>
            <p:sp>
              <p:nvSpPr>
                <p:cNvPr id="199" name="Free-form: Shape 198">
                  <a:extLst>
                    <a:ext uri="{FF2B5EF4-FFF2-40B4-BE49-F238E27FC236}">
                      <a16:creationId xmlns:a16="http://schemas.microsoft.com/office/drawing/2014/main" id="{BF20C8FA-D3DC-5E02-9338-DDAB4200CA8C}"/>
                    </a:ext>
                  </a:extLst>
                </p:cNvPr>
                <p:cNvSpPr/>
                <p:nvPr/>
              </p:nvSpPr>
              <p:spPr>
                <a:xfrm>
                  <a:off x="5407302" y="1168263"/>
                  <a:ext cx="21335" cy="24764"/>
                </a:xfrm>
                <a:custGeom>
                  <a:avLst/>
                  <a:gdLst>
                    <a:gd name="connsiteX0" fmla="*/ 8001 w 21335"/>
                    <a:gd name="connsiteY0" fmla="*/ 24765 h 24764"/>
                    <a:gd name="connsiteX1" fmla="*/ 0 w 21335"/>
                    <a:gd name="connsiteY1" fmla="*/ 15811 h 24764"/>
                    <a:gd name="connsiteX2" fmla="*/ 8287 w 21335"/>
                    <a:gd name="connsiteY2" fmla="*/ 1429 h 24764"/>
                    <a:gd name="connsiteX3" fmla="*/ 13335 w 21335"/>
                    <a:gd name="connsiteY3" fmla="*/ 0 h 24764"/>
                    <a:gd name="connsiteX4" fmla="*/ 21336 w 21335"/>
                    <a:gd name="connsiteY4" fmla="*/ 8953 h 24764"/>
                    <a:gd name="connsiteX5" fmla="*/ 13049 w 21335"/>
                    <a:gd name="connsiteY5" fmla="*/ 23336 h 24764"/>
                    <a:gd name="connsiteX6" fmla="*/ 8001 w 21335"/>
                    <a:gd name="connsiteY6" fmla="*/ 24765 h 24764"/>
                    <a:gd name="connsiteX7" fmla="*/ 8001 w 21335"/>
                    <a:gd name="connsiteY7" fmla="*/ 24765 h 2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4">
                      <a:moveTo>
                        <a:pt x="8001" y="24765"/>
                      </a:moveTo>
                      <a:cubicBezTo>
                        <a:pt x="4001" y="24765"/>
                        <a:pt x="0" y="21717"/>
                        <a:pt x="0" y="15811"/>
                      </a:cubicBezTo>
                      <a:cubicBezTo>
                        <a:pt x="0" y="10382"/>
                        <a:pt x="3620" y="4191"/>
                        <a:pt x="8287" y="1429"/>
                      </a:cubicBezTo>
                      <a:cubicBezTo>
                        <a:pt x="9906" y="476"/>
                        <a:pt x="11620" y="0"/>
                        <a:pt x="13335" y="0"/>
                      </a:cubicBezTo>
                      <a:cubicBezTo>
                        <a:pt x="17335" y="0"/>
                        <a:pt x="21336" y="3048"/>
                        <a:pt x="21336" y="8953"/>
                      </a:cubicBezTo>
                      <a:cubicBezTo>
                        <a:pt x="21336" y="14383"/>
                        <a:pt x="17812" y="20574"/>
                        <a:pt x="13049" y="23336"/>
                      </a:cubicBezTo>
                      <a:cubicBezTo>
                        <a:pt x="11430" y="24289"/>
                        <a:pt x="9716" y="24765"/>
                        <a:pt x="8001" y="24765"/>
                      </a:cubicBezTo>
                      <a:lnTo>
                        <a:pt x="8001" y="24765"/>
                      </a:lnTo>
                      <a:close/>
                    </a:path>
                  </a:pathLst>
                </a:custGeom>
                <a:grpFill/>
                <a:ln w="0" cap="flat">
                  <a:noFill/>
                  <a:prstDash val="solid"/>
                  <a:miter/>
                </a:ln>
              </p:spPr>
              <p:txBody>
                <a:bodyPr rtlCol="0" anchor="ctr"/>
                <a:lstStyle/>
                <a:p>
                  <a:endParaRPr lang="en-GB"/>
                </a:p>
              </p:txBody>
            </p:sp>
            <p:sp>
              <p:nvSpPr>
                <p:cNvPr id="200" name="Free-form: Shape 199">
                  <a:extLst>
                    <a:ext uri="{FF2B5EF4-FFF2-40B4-BE49-F238E27FC236}">
                      <a16:creationId xmlns:a16="http://schemas.microsoft.com/office/drawing/2014/main" id="{5AE6B4C9-91B5-72B8-70D8-C6F1D13F9976}"/>
                    </a:ext>
                  </a:extLst>
                </p:cNvPr>
                <p:cNvSpPr/>
                <p:nvPr/>
              </p:nvSpPr>
              <p:spPr>
                <a:xfrm>
                  <a:off x="5402444" y="1163405"/>
                  <a:ext cx="30860" cy="34289"/>
                </a:xfrm>
                <a:custGeom>
                  <a:avLst/>
                  <a:gdLst>
                    <a:gd name="connsiteX0" fmla="*/ 18097 w 30860"/>
                    <a:gd name="connsiteY0" fmla="*/ 9525 h 34289"/>
                    <a:gd name="connsiteX1" fmla="*/ 21336 w 30860"/>
                    <a:gd name="connsiteY1" fmla="*/ 13716 h 34289"/>
                    <a:gd name="connsiteX2" fmla="*/ 15431 w 30860"/>
                    <a:gd name="connsiteY2" fmla="*/ 23908 h 34289"/>
                    <a:gd name="connsiteX3" fmla="*/ 12764 w 30860"/>
                    <a:gd name="connsiteY3" fmla="*/ 24670 h 34289"/>
                    <a:gd name="connsiteX4" fmla="*/ 9525 w 30860"/>
                    <a:gd name="connsiteY4" fmla="*/ 20479 h 34289"/>
                    <a:gd name="connsiteX5" fmla="*/ 15431 w 30860"/>
                    <a:gd name="connsiteY5" fmla="*/ 10287 h 34289"/>
                    <a:gd name="connsiteX6" fmla="*/ 18097 w 30860"/>
                    <a:gd name="connsiteY6" fmla="*/ 9525 h 34289"/>
                    <a:gd name="connsiteX7" fmla="*/ 18097 w 30860"/>
                    <a:gd name="connsiteY7" fmla="*/ 0 h 34289"/>
                    <a:gd name="connsiteX8" fmla="*/ 10668 w 30860"/>
                    <a:gd name="connsiteY8" fmla="*/ 2096 h 34289"/>
                    <a:gd name="connsiteX9" fmla="*/ 0 w 30860"/>
                    <a:gd name="connsiteY9" fmla="*/ 20574 h 34289"/>
                    <a:gd name="connsiteX10" fmla="*/ 12764 w 30860"/>
                    <a:gd name="connsiteY10" fmla="*/ 34290 h 34289"/>
                    <a:gd name="connsiteX11" fmla="*/ 20193 w 30860"/>
                    <a:gd name="connsiteY11" fmla="*/ 32195 h 34289"/>
                    <a:gd name="connsiteX12" fmla="*/ 30861 w 30860"/>
                    <a:gd name="connsiteY12" fmla="*/ 13716 h 34289"/>
                    <a:gd name="connsiteX13" fmla="*/ 18097 w 30860"/>
                    <a:gd name="connsiteY13" fmla="*/ 0 h 34289"/>
                    <a:gd name="connsiteX14" fmla="*/ 18097 w 30860"/>
                    <a:gd name="connsiteY14"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89">
                      <a:moveTo>
                        <a:pt x="18097" y="9525"/>
                      </a:moveTo>
                      <a:cubicBezTo>
                        <a:pt x="20003" y="9525"/>
                        <a:pt x="21336" y="11049"/>
                        <a:pt x="21336" y="13716"/>
                      </a:cubicBezTo>
                      <a:cubicBezTo>
                        <a:pt x="21336" y="17526"/>
                        <a:pt x="18669" y="22098"/>
                        <a:pt x="15431" y="23908"/>
                      </a:cubicBezTo>
                      <a:cubicBezTo>
                        <a:pt x="14478" y="24479"/>
                        <a:pt x="13621" y="24670"/>
                        <a:pt x="12764" y="24670"/>
                      </a:cubicBezTo>
                      <a:cubicBezTo>
                        <a:pt x="10859" y="24670"/>
                        <a:pt x="9525" y="23146"/>
                        <a:pt x="9525" y="20479"/>
                      </a:cubicBezTo>
                      <a:cubicBezTo>
                        <a:pt x="9525" y="16669"/>
                        <a:pt x="12192" y="12097"/>
                        <a:pt x="15431" y="10287"/>
                      </a:cubicBezTo>
                      <a:cubicBezTo>
                        <a:pt x="16383" y="9716"/>
                        <a:pt x="17240" y="9525"/>
                        <a:pt x="18097" y="9525"/>
                      </a:cubicBezTo>
                      <a:moveTo>
                        <a:pt x="18097" y="0"/>
                      </a:moveTo>
                      <a:cubicBezTo>
                        <a:pt x="15621" y="0"/>
                        <a:pt x="13049" y="667"/>
                        <a:pt x="10668" y="2096"/>
                      </a:cubicBezTo>
                      <a:cubicBezTo>
                        <a:pt x="4477" y="5620"/>
                        <a:pt x="0" y="13430"/>
                        <a:pt x="0" y="20574"/>
                      </a:cubicBezTo>
                      <a:cubicBezTo>
                        <a:pt x="0" y="28385"/>
                        <a:pt x="5524" y="34290"/>
                        <a:pt x="12764" y="34290"/>
                      </a:cubicBezTo>
                      <a:cubicBezTo>
                        <a:pt x="15240" y="34290"/>
                        <a:pt x="17812" y="33623"/>
                        <a:pt x="20193" y="32195"/>
                      </a:cubicBezTo>
                      <a:cubicBezTo>
                        <a:pt x="26384" y="28670"/>
                        <a:pt x="30861" y="20860"/>
                        <a:pt x="30861" y="13716"/>
                      </a:cubicBezTo>
                      <a:cubicBezTo>
                        <a:pt x="30861" y="5905"/>
                        <a:pt x="25336" y="0"/>
                        <a:pt x="18097" y="0"/>
                      </a:cubicBezTo>
                      <a:lnTo>
                        <a:pt x="18097" y="0"/>
                      </a:lnTo>
                      <a:close/>
                    </a:path>
                  </a:pathLst>
                </a:custGeom>
                <a:grpFill/>
                <a:ln w="0" cap="flat">
                  <a:noFill/>
                  <a:prstDash val="solid"/>
                  <a:miter/>
                </a:ln>
              </p:spPr>
              <p:txBody>
                <a:bodyPr rtlCol="0" anchor="ctr"/>
                <a:lstStyle/>
                <a:p>
                  <a:endParaRPr lang="en-GB"/>
                </a:p>
              </p:txBody>
            </p:sp>
          </p:grpSp>
          <p:grpSp>
            <p:nvGrpSpPr>
              <p:cNvPr id="193" name="Graphic 1544">
                <a:extLst>
                  <a:ext uri="{FF2B5EF4-FFF2-40B4-BE49-F238E27FC236}">
                    <a16:creationId xmlns:a16="http://schemas.microsoft.com/office/drawing/2014/main" id="{C9933815-E869-A1EF-8DD8-324DB89B4675}"/>
                  </a:ext>
                </a:extLst>
              </p:cNvPr>
              <p:cNvGrpSpPr/>
              <p:nvPr/>
            </p:nvGrpSpPr>
            <p:grpSpPr>
              <a:xfrm>
                <a:off x="5402444" y="1163405"/>
                <a:ext cx="30860" cy="34289"/>
                <a:chOff x="5402444" y="1163405"/>
                <a:chExt cx="30860" cy="34289"/>
              </a:xfrm>
              <a:grpFill/>
            </p:grpSpPr>
            <p:sp>
              <p:nvSpPr>
                <p:cNvPr id="197" name="Free-form: Shape 196">
                  <a:extLst>
                    <a:ext uri="{FF2B5EF4-FFF2-40B4-BE49-F238E27FC236}">
                      <a16:creationId xmlns:a16="http://schemas.microsoft.com/office/drawing/2014/main" id="{A2A768FA-7FBB-5568-643C-A6F4012312FF}"/>
                    </a:ext>
                  </a:extLst>
                </p:cNvPr>
                <p:cNvSpPr/>
                <p:nvPr/>
              </p:nvSpPr>
              <p:spPr>
                <a:xfrm>
                  <a:off x="5407302" y="1168263"/>
                  <a:ext cx="21335" cy="24764"/>
                </a:xfrm>
                <a:custGeom>
                  <a:avLst/>
                  <a:gdLst>
                    <a:gd name="connsiteX0" fmla="*/ 8001 w 21335"/>
                    <a:gd name="connsiteY0" fmla="*/ 24765 h 24764"/>
                    <a:gd name="connsiteX1" fmla="*/ 0 w 21335"/>
                    <a:gd name="connsiteY1" fmla="*/ 15811 h 24764"/>
                    <a:gd name="connsiteX2" fmla="*/ 8287 w 21335"/>
                    <a:gd name="connsiteY2" fmla="*/ 1429 h 24764"/>
                    <a:gd name="connsiteX3" fmla="*/ 13335 w 21335"/>
                    <a:gd name="connsiteY3" fmla="*/ 0 h 24764"/>
                    <a:gd name="connsiteX4" fmla="*/ 21336 w 21335"/>
                    <a:gd name="connsiteY4" fmla="*/ 8953 h 24764"/>
                    <a:gd name="connsiteX5" fmla="*/ 13049 w 21335"/>
                    <a:gd name="connsiteY5" fmla="*/ 23336 h 24764"/>
                    <a:gd name="connsiteX6" fmla="*/ 8001 w 21335"/>
                    <a:gd name="connsiteY6" fmla="*/ 24765 h 24764"/>
                    <a:gd name="connsiteX7" fmla="*/ 8001 w 21335"/>
                    <a:gd name="connsiteY7" fmla="*/ 24765 h 2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5" h="24764">
                      <a:moveTo>
                        <a:pt x="8001" y="24765"/>
                      </a:moveTo>
                      <a:cubicBezTo>
                        <a:pt x="4001" y="24765"/>
                        <a:pt x="0" y="21717"/>
                        <a:pt x="0" y="15811"/>
                      </a:cubicBezTo>
                      <a:cubicBezTo>
                        <a:pt x="0" y="10382"/>
                        <a:pt x="3620" y="4191"/>
                        <a:pt x="8287" y="1429"/>
                      </a:cubicBezTo>
                      <a:cubicBezTo>
                        <a:pt x="9906" y="476"/>
                        <a:pt x="11620" y="0"/>
                        <a:pt x="13335" y="0"/>
                      </a:cubicBezTo>
                      <a:cubicBezTo>
                        <a:pt x="17335" y="0"/>
                        <a:pt x="21336" y="3048"/>
                        <a:pt x="21336" y="8953"/>
                      </a:cubicBezTo>
                      <a:cubicBezTo>
                        <a:pt x="21336" y="14383"/>
                        <a:pt x="17812" y="20574"/>
                        <a:pt x="13049" y="23336"/>
                      </a:cubicBezTo>
                      <a:cubicBezTo>
                        <a:pt x="11430" y="24289"/>
                        <a:pt x="9716" y="24765"/>
                        <a:pt x="8001" y="24765"/>
                      </a:cubicBezTo>
                      <a:lnTo>
                        <a:pt x="8001" y="24765"/>
                      </a:lnTo>
                      <a:close/>
                    </a:path>
                  </a:pathLst>
                </a:custGeom>
                <a:grpFill/>
                <a:ln w="0" cap="flat">
                  <a:noFill/>
                  <a:prstDash val="solid"/>
                  <a:miter/>
                </a:ln>
              </p:spPr>
              <p:txBody>
                <a:bodyPr rtlCol="0" anchor="ctr"/>
                <a:lstStyle/>
                <a:p>
                  <a:endParaRPr lang="en-GB"/>
                </a:p>
              </p:txBody>
            </p:sp>
            <p:sp>
              <p:nvSpPr>
                <p:cNvPr id="198" name="Free-form: Shape 197">
                  <a:extLst>
                    <a:ext uri="{FF2B5EF4-FFF2-40B4-BE49-F238E27FC236}">
                      <a16:creationId xmlns:a16="http://schemas.microsoft.com/office/drawing/2014/main" id="{DDDE0851-95AF-E5F7-A2FD-1492183FF562}"/>
                    </a:ext>
                  </a:extLst>
                </p:cNvPr>
                <p:cNvSpPr/>
                <p:nvPr/>
              </p:nvSpPr>
              <p:spPr>
                <a:xfrm>
                  <a:off x="5402444" y="1163405"/>
                  <a:ext cx="30860" cy="34289"/>
                </a:xfrm>
                <a:custGeom>
                  <a:avLst/>
                  <a:gdLst>
                    <a:gd name="connsiteX0" fmla="*/ 18097 w 30860"/>
                    <a:gd name="connsiteY0" fmla="*/ 9525 h 34289"/>
                    <a:gd name="connsiteX1" fmla="*/ 21336 w 30860"/>
                    <a:gd name="connsiteY1" fmla="*/ 13716 h 34289"/>
                    <a:gd name="connsiteX2" fmla="*/ 15431 w 30860"/>
                    <a:gd name="connsiteY2" fmla="*/ 23908 h 34289"/>
                    <a:gd name="connsiteX3" fmla="*/ 12764 w 30860"/>
                    <a:gd name="connsiteY3" fmla="*/ 24670 h 34289"/>
                    <a:gd name="connsiteX4" fmla="*/ 9525 w 30860"/>
                    <a:gd name="connsiteY4" fmla="*/ 20479 h 34289"/>
                    <a:gd name="connsiteX5" fmla="*/ 15431 w 30860"/>
                    <a:gd name="connsiteY5" fmla="*/ 10287 h 34289"/>
                    <a:gd name="connsiteX6" fmla="*/ 18097 w 30860"/>
                    <a:gd name="connsiteY6" fmla="*/ 9525 h 34289"/>
                    <a:gd name="connsiteX7" fmla="*/ 18097 w 30860"/>
                    <a:gd name="connsiteY7" fmla="*/ 0 h 34289"/>
                    <a:gd name="connsiteX8" fmla="*/ 10668 w 30860"/>
                    <a:gd name="connsiteY8" fmla="*/ 2096 h 34289"/>
                    <a:gd name="connsiteX9" fmla="*/ 0 w 30860"/>
                    <a:gd name="connsiteY9" fmla="*/ 20574 h 34289"/>
                    <a:gd name="connsiteX10" fmla="*/ 12764 w 30860"/>
                    <a:gd name="connsiteY10" fmla="*/ 34290 h 34289"/>
                    <a:gd name="connsiteX11" fmla="*/ 20193 w 30860"/>
                    <a:gd name="connsiteY11" fmla="*/ 32195 h 34289"/>
                    <a:gd name="connsiteX12" fmla="*/ 30861 w 30860"/>
                    <a:gd name="connsiteY12" fmla="*/ 13716 h 34289"/>
                    <a:gd name="connsiteX13" fmla="*/ 18097 w 30860"/>
                    <a:gd name="connsiteY13" fmla="*/ 0 h 34289"/>
                    <a:gd name="connsiteX14" fmla="*/ 18097 w 30860"/>
                    <a:gd name="connsiteY14" fmla="*/ 0 h 34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0" h="34289">
                      <a:moveTo>
                        <a:pt x="18097" y="9525"/>
                      </a:moveTo>
                      <a:cubicBezTo>
                        <a:pt x="20003" y="9525"/>
                        <a:pt x="21336" y="11049"/>
                        <a:pt x="21336" y="13716"/>
                      </a:cubicBezTo>
                      <a:cubicBezTo>
                        <a:pt x="21336" y="17526"/>
                        <a:pt x="18669" y="22098"/>
                        <a:pt x="15431" y="23908"/>
                      </a:cubicBezTo>
                      <a:cubicBezTo>
                        <a:pt x="14478" y="24479"/>
                        <a:pt x="13621" y="24670"/>
                        <a:pt x="12764" y="24670"/>
                      </a:cubicBezTo>
                      <a:cubicBezTo>
                        <a:pt x="10859" y="24670"/>
                        <a:pt x="9525" y="23146"/>
                        <a:pt x="9525" y="20479"/>
                      </a:cubicBezTo>
                      <a:cubicBezTo>
                        <a:pt x="9525" y="16669"/>
                        <a:pt x="12192" y="12097"/>
                        <a:pt x="15431" y="10287"/>
                      </a:cubicBezTo>
                      <a:cubicBezTo>
                        <a:pt x="16383" y="9716"/>
                        <a:pt x="17240" y="9525"/>
                        <a:pt x="18097" y="9525"/>
                      </a:cubicBezTo>
                      <a:moveTo>
                        <a:pt x="18097" y="0"/>
                      </a:moveTo>
                      <a:cubicBezTo>
                        <a:pt x="15621" y="0"/>
                        <a:pt x="13049" y="667"/>
                        <a:pt x="10668" y="2096"/>
                      </a:cubicBezTo>
                      <a:cubicBezTo>
                        <a:pt x="4477" y="5620"/>
                        <a:pt x="0" y="13430"/>
                        <a:pt x="0" y="20574"/>
                      </a:cubicBezTo>
                      <a:cubicBezTo>
                        <a:pt x="0" y="28385"/>
                        <a:pt x="5524" y="34290"/>
                        <a:pt x="12764" y="34290"/>
                      </a:cubicBezTo>
                      <a:cubicBezTo>
                        <a:pt x="15240" y="34290"/>
                        <a:pt x="17812" y="33623"/>
                        <a:pt x="20193" y="32195"/>
                      </a:cubicBezTo>
                      <a:cubicBezTo>
                        <a:pt x="26384" y="28670"/>
                        <a:pt x="30861" y="20860"/>
                        <a:pt x="30861" y="13716"/>
                      </a:cubicBezTo>
                      <a:cubicBezTo>
                        <a:pt x="30861" y="5905"/>
                        <a:pt x="25336" y="0"/>
                        <a:pt x="18097" y="0"/>
                      </a:cubicBezTo>
                      <a:lnTo>
                        <a:pt x="18097" y="0"/>
                      </a:lnTo>
                      <a:close/>
                    </a:path>
                  </a:pathLst>
                </a:custGeom>
                <a:grpFill/>
                <a:ln w="0" cap="flat">
                  <a:noFill/>
                  <a:prstDash val="solid"/>
                  <a:miter/>
                </a:ln>
              </p:spPr>
              <p:txBody>
                <a:bodyPr rtlCol="0" anchor="ctr"/>
                <a:lstStyle/>
                <a:p>
                  <a:endParaRPr lang="en-GB"/>
                </a:p>
              </p:txBody>
            </p:sp>
          </p:grpSp>
          <p:grpSp>
            <p:nvGrpSpPr>
              <p:cNvPr id="194" name="Graphic 1544">
                <a:extLst>
                  <a:ext uri="{FF2B5EF4-FFF2-40B4-BE49-F238E27FC236}">
                    <a16:creationId xmlns:a16="http://schemas.microsoft.com/office/drawing/2014/main" id="{091693D3-5E40-113E-8A04-F8EBA22CD297}"/>
                  </a:ext>
                </a:extLst>
              </p:cNvPr>
              <p:cNvGrpSpPr/>
              <p:nvPr/>
            </p:nvGrpSpPr>
            <p:grpSpPr>
              <a:xfrm>
                <a:off x="5405302" y="1166167"/>
                <a:ext cx="28003" cy="30575"/>
                <a:chOff x="5405302" y="1166167"/>
                <a:chExt cx="28003" cy="30575"/>
              </a:xfrm>
              <a:grpFill/>
            </p:grpSpPr>
            <p:sp>
              <p:nvSpPr>
                <p:cNvPr id="195" name="Free-form: Shape 194">
                  <a:extLst>
                    <a:ext uri="{FF2B5EF4-FFF2-40B4-BE49-F238E27FC236}">
                      <a16:creationId xmlns:a16="http://schemas.microsoft.com/office/drawing/2014/main" id="{58DF4434-99AD-55FE-A985-B2471FE2C880}"/>
                    </a:ext>
                  </a:extLst>
                </p:cNvPr>
                <p:cNvSpPr/>
                <p:nvPr/>
              </p:nvSpPr>
              <p:spPr>
                <a:xfrm>
                  <a:off x="5410160" y="1170930"/>
                  <a:ext cx="18478" cy="20954"/>
                </a:xfrm>
                <a:custGeom>
                  <a:avLst/>
                  <a:gdLst>
                    <a:gd name="connsiteX0" fmla="*/ 7239 w 18478"/>
                    <a:gd name="connsiteY0" fmla="*/ 20955 h 20954"/>
                    <a:gd name="connsiteX1" fmla="*/ 0 w 18478"/>
                    <a:gd name="connsiteY1" fmla="*/ 13049 h 20954"/>
                    <a:gd name="connsiteX2" fmla="*/ 6858 w 18478"/>
                    <a:gd name="connsiteY2" fmla="*/ 1238 h 20954"/>
                    <a:gd name="connsiteX3" fmla="*/ 11240 w 18478"/>
                    <a:gd name="connsiteY3" fmla="*/ 0 h 20954"/>
                    <a:gd name="connsiteX4" fmla="*/ 18479 w 18478"/>
                    <a:gd name="connsiteY4" fmla="*/ 7906 h 20954"/>
                    <a:gd name="connsiteX5" fmla="*/ 11621 w 18478"/>
                    <a:gd name="connsiteY5" fmla="*/ 19717 h 20954"/>
                    <a:gd name="connsiteX6" fmla="*/ 7239 w 18478"/>
                    <a:gd name="connsiteY6" fmla="*/ 20955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478" h="20954">
                      <a:moveTo>
                        <a:pt x="7239" y="20955"/>
                      </a:moveTo>
                      <a:cubicBezTo>
                        <a:pt x="3048" y="20955"/>
                        <a:pt x="0" y="17621"/>
                        <a:pt x="0" y="13049"/>
                      </a:cubicBezTo>
                      <a:cubicBezTo>
                        <a:pt x="0" y="8477"/>
                        <a:pt x="2858" y="3524"/>
                        <a:pt x="6858" y="1238"/>
                      </a:cubicBezTo>
                      <a:cubicBezTo>
                        <a:pt x="8287" y="381"/>
                        <a:pt x="9716" y="0"/>
                        <a:pt x="11240" y="0"/>
                      </a:cubicBezTo>
                      <a:cubicBezTo>
                        <a:pt x="15431" y="0"/>
                        <a:pt x="18479" y="3334"/>
                        <a:pt x="18479" y="7906"/>
                      </a:cubicBezTo>
                      <a:cubicBezTo>
                        <a:pt x="18479" y="12478"/>
                        <a:pt x="15621" y="17431"/>
                        <a:pt x="11621" y="19717"/>
                      </a:cubicBezTo>
                      <a:cubicBezTo>
                        <a:pt x="10192" y="20574"/>
                        <a:pt x="8763" y="20955"/>
                        <a:pt x="7239" y="20955"/>
                      </a:cubicBezTo>
                      <a:close/>
                    </a:path>
                  </a:pathLst>
                </a:custGeom>
                <a:grpFill/>
                <a:ln w="0" cap="flat">
                  <a:noFill/>
                  <a:prstDash val="solid"/>
                  <a:miter/>
                </a:ln>
              </p:spPr>
              <p:txBody>
                <a:bodyPr rtlCol="0" anchor="ctr"/>
                <a:lstStyle/>
                <a:p>
                  <a:endParaRPr lang="en-GB"/>
                </a:p>
              </p:txBody>
            </p:sp>
            <p:sp>
              <p:nvSpPr>
                <p:cNvPr id="196" name="Free-form: Shape 195">
                  <a:extLst>
                    <a:ext uri="{FF2B5EF4-FFF2-40B4-BE49-F238E27FC236}">
                      <a16:creationId xmlns:a16="http://schemas.microsoft.com/office/drawing/2014/main" id="{0CE92882-04A9-E3E7-F6C1-AE63B2AFF16A}"/>
                    </a:ext>
                  </a:extLst>
                </p:cNvPr>
                <p:cNvSpPr/>
                <p:nvPr/>
              </p:nvSpPr>
              <p:spPr>
                <a:xfrm>
                  <a:off x="5405302" y="1166167"/>
                  <a:ext cx="28003" cy="30575"/>
                </a:xfrm>
                <a:custGeom>
                  <a:avLst/>
                  <a:gdLst>
                    <a:gd name="connsiteX0" fmla="*/ 16002 w 28003"/>
                    <a:gd name="connsiteY0" fmla="*/ 9525 h 30575"/>
                    <a:gd name="connsiteX1" fmla="*/ 18478 w 28003"/>
                    <a:gd name="connsiteY1" fmla="*/ 12668 h 30575"/>
                    <a:gd name="connsiteX2" fmla="*/ 14002 w 28003"/>
                    <a:gd name="connsiteY2" fmla="*/ 20384 h 30575"/>
                    <a:gd name="connsiteX3" fmla="*/ 12001 w 28003"/>
                    <a:gd name="connsiteY3" fmla="*/ 20955 h 30575"/>
                    <a:gd name="connsiteX4" fmla="*/ 9525 w 28003"/>
                    <a:gd name="connsiteY4" fmla="*/ 17812 h 30575"/>
                    <a:gd name="connsiteX5" fmla="*/ 14002 w 28003"/>
                    <a:gd name="connsiteY5" fmla="*/ 10097 h 30575"/>
                    <a:gd name="connsiteX6" fmla="*/ 16002 w 28003"/>
                    <a:gd name="connsiteY6" fmla="*/ 9525 h 30575"/>
                    <a:gd name="connsiteX7" fmla="*/ 16002 w 28003"/>
                    <a:gd name="connsiteY7" fmla="*/ 0 h 30575"/>
                    <a:gd name="connsiteX8" fmla="*/ 9239 w 28003"/>
                    <a:gd name="connsiteY8" fmla="*/ 1905 h 30575"/>
                    <a:gd name="connsiteX9" fmla="*/ 0 w 28003"/>
                    <a:gd name="connsiteY9" fmla="*/ 17907 h 30575"/>
                    <a:gd name="connsiteX10" fmla="*/ 12001 w 28003"/>
                    <a:gd name="connsiteY10" fmla="*/ 30575 h 30575"/>
                    <a:gd name="connsiteX11" fmla="*/ 18764 w 28003"/>
                    <a:gd name="connsiteY11" fmla="*/ 28670 h 30575"/>
                    <a:gd name="connsiteX12" fmla="*/ 28003 w 28003"/>
                    <a:gd name="connsiteY12" fmla="*/ 12668 h 30575"/>
                    <a:gd name="connsiteX13" fmla="*/ 16002 w 28003"/>
                    <a:gd name="connsiteY13" fmla="*/ 0 h 30575"/>
                    <a:gd name="connsiteX14" fmla="*/ 16002 w 28003"/>
                    <a:gd name="connsiteY14" fmla="*/ 0 h 3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03" h="30575">
                      <a:moveTo>
                        <a:pt x="16002" y="9525"/>
                      </a:moveTo>
                      <a:cubicBezTo>
                        <a:pt x="17431" y="9525"/>
                        <a:pt x="18478" y="10668"/>
                        <a:pt x="18478" y="12668"/>
                      </a:cubicBezTo>
                      <a:cubicBezTo>
                        <a:pt x="18478" y="15526"/>
                        <a:pt x="16478" y="18955"/>
                        <a:pt x="14002" y="20384"/>
                      </a:cubicBezTo>
                      <a:cubicBezTo>
                        <a:pt x="13240" y="20765"/>
                        <a:pt x="12573" y="20955"/>
                        <a:pt x="12001" y="20955"/>
                      </a:cubicBezTo>
                      <a:cubicBezTo>
                        <a:pt x="10573" y="20955"/>
                        <a:pt x="9525" y="19812"/>
                        <a:pt x="9525" y="17812"/>
                      </a:cubicBezTo>
                      <a:cubicBezTo>
                        <a:pt x="9525" y="14954"/>
                        <a:pt x="11525" y="11525"/>
                        <a:pt x="14002" y="10097"/>
                      </a:cubicBezTo>
                      <a:cubicBezTo>
                        <a:pt x="14764" y="9716"/>
                        <a:pt x="15430" y="9525"/>
                        <a:pt x="16002" y="9525"/>
                      </a:cubicBezTo>
                      <a:moveTo>
                        <a:pt x="16002" y="0"/>
                      </a:moveTo>
                      <a:cubicBezTo>
                        <a:pt x="13716" y="0"/>
                        <a:pt x="11430" y="667"/>
                        <a:pt x="9239" y="1905"/>
                      </a:cubicBezTo>
                      <a:cubicBezTo>
                        <a:pt x="3810" y="5048"/>
                        <a:pt x="0" y="11621"/>
                        <a:pt x="0" y="17907"/>
                      </a:cubicBezTo>
                      <a:cubicBezTo>
                        <a:pt x="0" y="25146"/>
                        <a:pt x="5143" y="30575"/>
                        <a:pt x="12001" y="30575"/>
                      </a:cubicBezTo>
                      <a:cubicBezTo>
                        <a:pt x="14288" y="30575"/>
                        <a:pt x="16573" y="29908"/>
                        <a:pt x="18764" y="28670"/>
                      </a:cubicBezTo>
                      <a:cubicBezTo>
                        <a:pt x="24193" y="25527"/>
                        <a:pt x="28003" y="18955"/>
                        <a:pt x="28003" y="12668"/>
                      </a:cubicBezTo>
                      <a:cubicBezTo>
                        <a:pt x="28003" y="5429"/>
                        <a:pt x="22860" y="0"/>
                        <a:pt x="16002" y="0"/>
                      </a:cubicBezTo>
                      <a:lnTo>
                        <a:pt x="16002" y="0"/>
                      </a:lnTo>
                      <a:close/>
                    </a:path>
                  </a:pathLst>
                </a:custGeom>
                <a:grpFill/>
                <a:ln w="0" cap="flat">
                  <a:noFill/>
                  <a:prstDash val="solid"/>
                  <a:miter/>
                </a:ln>
              </p:spPr>
              <p:txBody>
                <a:bodyPr rtlCol="0" anchor="ctr"/>
                <a:lstStyle/>
                <a:p>
                  <a:endParaRPr lang="en-GB"/>
                </a:p>
              </p:txBody>
            </p:sp>
          </p:grpSp>
        </p:grpSp>
        <p:grpSp>
          <p:nvGrpSpPr>
            <p:cNvPr id="178" name="Graphic 1544">
              <a:extLst>
                <a:ext uri="{FF2B5EF4-FFF2-40B4-BE49-F238E27FC236}">
                  <a16:creationId xmlns:a16="http://schemas.microsoft.com/office/drawing/2014/main" id="{261F5347-E60E-A939-7C59-1783BDBBAC34}"/>
                </a:ext>
              </a:extLst>
            </p:cNvPr>
            <p:cNvGrpSpPr/>
            <p:nvPr/>
          </p:nvGrpSpPr>
          <p:grpSpPr>
            <a:xfrm>
              <a:off x="5402540" y="1159119"/>
              <a:ext cx="25907" cy="24669"/>
              <a:chOff x="5402540" y="1159119"/>
              <a:chExt cx="25907" cy="24669"/>
            </a:xfrm>
            <a:grpFill/>
          </p:grpSpPr>
          <p:sp>
            <p:nvSpPr>
              <p:cNvPr id="188" name="Free-form: Shape 187">
                <a:extLst>
                  <a:ext uri="{FF2B5EF4-FFF2-40B4-BE49-F238E27FC236}">
                    <a16:creationId xmlns:a16="http://schemas.microsoft.com/office/drawing/2014/main" id="{58A16893-5209-4175-A220-5D070D8AF76F}"/>
                  </a:ext>
                </a:extLst>
              </p:cNvPr>
              <p:cNvSpPr/>
              <p:nvPr/>
            </p:nvSpPr>
            <p:spPr>
              <a:xfrm>
                <a:off x="5407302" y="1163977"/>
                <a:ext cx="16287" cy="15144"/>
              </a:xfrm>
              <a:custGeom>
                <a:avLst/>
                <a:gdLst>
                  <a:gd name="connsiteX0" fmla="*/ 7430 w 16287"/>
                  <a:gd name="connsiteY0" fmla="*/ 15145 h 15144"/>
                  <a:gd name="connsiteX1" fmla="*/ 0 w 16287"/>
                  <a:gd name="connsiteY1" fmla="*/ 8477 h 15144"/>
                  <a:gd name="connsiteX2" fmla="*/ 0 w 16287"/>
                  <a:gd name="connsiteY2" fmla="*/ 5905 h 15144"/>
                  <a:gd name="connsiteX3" fmla="*/ 381 w 16287"/>
                  <a:gd name="connsiteY3" fmla="*/ 4667 h 15144"/>
                  <a:gd name="connsiteX4" fmla="*/ 8287 w 16287"/>
                  <a:gd name="connsiteY4" fmla="*/ 0 h 15144"/>
                  <a:gd name="connsiteX5" fmla="*/ 16288 w 16287"/>
                  <a:gd name="connsiteY5" fmla="*/ 6763 h 15144"/>
                  <a:gd name="connsiteX6" fmla="*/ 15811 w 16287"/>
                  <a:gd name="connsiteY6" fmla="*/ 10477 h 15144"/>
                  <a:gd name="connsiteX7" fmla="*/ 8287 w 16287"/>
                  <a:gd name="connsiteY7" fmla="*/ 15049 h 15144"/>
                  <a:gd name="connsiteX8" fmla="*/ 7525 w 16287"/>
                  <a:gd name="connsiteY8" fmla="*/ 15049 h 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87" h="15144">
                    <a:moveTo>
                      <a:pt x="7430" y="15145"/>
                    </a:moveTo>
                    <a:cubicBezTo>
                      <a:pt x="2762" y="14859"/>
                      <a:pt x="191" y="11525"/>
                      <a:pt x="0" y="8477"/>
                    </a:cubicBezTo>
                    <a:lnTo>
                      <a:pt x="0" y="5905"/>
                    </a:lnTo>
                    <a:cubicBezTo>
                      <a:pt x="0" y="5905"/>
                      <a:pt x="286" y="5048"/>
                      <a:pt x="381" y="4667"/>
                    </a:cubicBezTo>
                    <a:cubicBezTo>
                      <a:pt x="1143" y="2572"/>
                      <a:pt x="3620" y="0"/>
                      <a:pt x="8287" y="0"/>
                    </a:cubicBezTo>
                    <a:cubicBezTo>
                      <a:pt x="13145" y="190"/>
                      <a:pt x="16288" y="2953"/>
                      <a:pt x="16288" y="6763"/>
                    </a:cubicBezTo>
                    <a:cubicBezTo>
                      <a:pt x="16288" y="9049"/>
                      <a:pt x="16097" y="9906"/>
                      <a:pt x="15811" y="10477"/>
                    </a:cubicBezTo>
                    <a:cubicBezTo>
                      <a:pt x="15049" y="12573"/>
                      <a:pt x="12573" y="15049"/>
                      <a:pt x="8287" y="15049"/>
                    </a:cubicBezTo>
                    <a:cubicBezTo>
                      <a:pt x="8192" y="15049"/>
                      <a:pt x="7620" y="15049"/>
                      <a:pt x="7525" y="15049"/>
                    </a:cubicBezTo>
                    <a:close/>
                  </a:path>
                </a:pathLst>
              </a:custGeom>
              <a:grpFill/>
              <a:ln w="0" cap="flat">
                <a:noFill/>
                <a:prstDash val="solid"/>
                <a:miter/>
              </a:ln>
            </p:spPr>
            <p:txBody>
              <a:bodyPr rtlCol="0" anchor="ctr"/>
              <a:lstStyle/>
              <a:p>
                <a:endParaRPr lang="en-GB"/>
              </a:p>
            </p:txBody>
          </p:sp>
          <p:sp>
            <p:nvSpPr>
              <p:cNvPr id="189" name="Free-form: Shape 188">
                <a:extLst>
                  <a:ext uri="{FF2B5EF4-FFF2-40B4-BE49-F238E27FC236}">
                    <a16:creationId xmlns:a16="http://schemas.microsoft.com/office/drawing/2014/main" id="{299CF72C-2C79-EA5E-2524-37C8DFB9D81D}"/>
                  </a:ext>
                </a:extLst>
              </p:cNvPr>
              <p:cNvSpPr/>
              <p:nvPr/>
            </p:nvSpPr>
            <p:spPr>
              <a:xfrm>
                <a:off x="5402540" y="1159119"/>
                <a:ext cx="25907" cy="24669"/>
              </a:xfrm>
              <a:custGeom>
                <a:avLst/>
                <a:gdLst>
                  <a:gd name="connsiteX0" fmla="*/ 13049 w 25907"/>
                  <a:gd name="connsiteY0" fmla="*/ 9620 h 24669"/>
                  <a:gd name="connsiteX1" fmla="*/ 13049 w 25907"/>
                  <a:gd name="connsiteY1" fmla="*/ 9620 h 24669"/>
                  <a:gd name="connsiteX2" fmla="*/ 16288 w 25907"/>
                  <a:gd name="connsiteY2" fmla="*/ 11621 h 24669"/>
                  <a:gd name="connsiteX3" fmla="*/ 16193 w 25907"/>
                  <a:gd name="connsiteY3" fmla="*/ 13621 h 24669"/>
                  <a:gd name="connsiteX4" fmla="*/ 13049 w 25907"/>
                  <a:gd name="connsiteY4" fmla="*/ 15240 h 24669"/>
                  <a:gd name="connsiteX5" fmla="*/ 12573 w 25907"/>
                  <a:gd name="connsiteY5" fmla="*/ 15240 h 24669"/>
                  <a:gd name="connsiteX6" fmla="*/ 9525 w 25907"/>
                  <a:gd name="connsiteY6" fmla="*/ 13049 h 24669"/>
                  <a:gd name="connsiteX7" fmla="*/ 9525 w 25907"/>
                  <a:gd name="connsiteY7" fmla="*/ 11144 h 24669"/>
                  <a:gd name="connsiteX8" fmla="*/ 13049 w 25907"/>
                  <a:gd name="connsiteY8" fmla="*/ 9715 h 24669"/>
                  <a:gd name="connsiteX9" fmla="*/ 13049 w 25907"/>
                  <a:gd name="connsiteY9" fmla="*/ 95 h 24669"/>
                  <a:gd name="connsiteX10" fmla="*/ 667 w 25907"/>
                  <a:gd name="connsiteY10" fmla="*/ 7906 h 24669"/>
                  <a:gd name="connsiteX11" fmla="*/ 191 w 25907"/>
                  <a:gd name="connsiteY11" fmla="*/ 10382 h 24669"/>
                  <a:gd name="connsiteX12" fmla="*/ 191 w 25907"/>
                  <a:gd name="connsiteY12" fmla="*/ 12287 h 24669"/>
                  <a:gd name="connsiteX13" fmla="*/ 0 w 25907"/>
                  <a:gd name="connsiteY13" fmla="*/ 13526 h 24669"/>
                  <a:gd name="connsiteX14" fmla="*/ 11906 w 25907"/>
                  <a:gd name="connsiteY14" fmla="*/ 24670 h 24669"/>
                  <a:gd name="connsiteX15" fmla="*/ 13049 w 25907"/>
                  <a:gd name="connsiteY15" fmla="*/ 24670 h 24669"/>
                  <a:gd name="connsiteX16" fmla="*/ 25146 w 25907"/>
                  <a:gd name="connsiteY16" fmla="*/ 16859 h 24669"/>
                  <a:gd name="connsiteX17" fmla="*/ 25908 w 25907"/>
                  <a:gd name="connsiteY17" fmla="*/ 11525 h 24669"/>
                  <a:gd name="connsiteX18" fmla="*/ 13526 w 25907"/>
                  <a:gd name="connsiteY18" fmla="*/ 0 h 24669"/>
                  <a:gd name="connsiteX19" fmla="*/ 13145 w 25907"/>
                  <a:gd name="connsiteY19" fmla="*/ 0 h 24669"/>
                  <a:gd name="connsiteX20" fmla="*/ 13145 w 25907"/>
                  <a:gd name="connsiteY20" fmla="*/ 0 h 24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907" h="24669">
                    <a:moveTo>
                      <a:pt x="13049" y="9620"/>
                    </a:moveTo>
                    <a:cubicBezTo>
                      <a:pt x="13049" y="9620"/>
                      <a:pt x="13049" y="9620"/>
                      <a:pt x="13049" y="9620"/>
                    </a:cubicBezTo>
                    <a:cubicBezTo>
                      <a:pt x="13049" y="9620"/>
                      <a:pt x="16288" y="9715"/>
                      <a:pt x="16288" y="11621"/>
                    </a:cubicBezTo>
                    <a:cubicBezTo>
                      <a:pt x="16288" y="13335"/>
                      <a:pt x="16193" y="13621"/>
                      <a:pt x="16193" y="13621"/>
                    </a:cubicBezTo>
                    <a:cubicBezTo>
                      <a:pt x="16193" y="13621"/>
                      <a:pt x="15621" y="15240"/>
                      <a:pt x="13049" y="15240"/>
                    </a:cubicBezTo>
                    <a:cubicBezTo>
                      <a:pt x="12859" y="15240"/>
                      <a:pt x="12764" y="15240"/>
                      <a:pt x="12573" y="15240"/>
                    </a:cubicBezTo>
                    <a:cubicBezTo>
                      <a:pt x="9620" y="15049"/>
                      <a:pt x="9525" y="13049"/>
                      <a:pt x="9525" y="13049"/>
                    </a:cubicBezTo>
                    <a:lnTo>
                      <a:pt x="9525" y="11144"/>
                    </a:lnTo>
                    <a:cubicBezTo>
                      <a:pt x="9525" y="11144"/>
                      <a:pt x="10192" y="9715"/>
                      <a:pt x="13049" y="9715"/>
                    </a:cubicBezTo>
                    <a:moveTo>
                      <a:pt x="13049" y="95"/>
                    </a:moveTo>
                    <a:cubicBezTo>
                      <a:pt x="5906" y="95"/>
                      <a:pt x="1905" y="4286"/>
                      <a:pt x="667" y="7906"/>
                    </a:cubicBezTo>
                    <a:cubicBezTo>
                      <a:pt x="381" y="8668"/>
                      <a:pt x="191" y="9525"/>
                      <a:pt x="191" y="10382"/>
                    </a:cubicBezTo>
                    <a:lnTo>
                      <a:pt x="191" y="12287"/>
                    </a:lnTo>
                    <a:cubicBezTo>
                      <a:pt x="191" y="12287"/>
                      <a:pt x="0" y="13145"/>
                      <a:pt x="0" y="13526"/>
                    </a:cubicBezTo>
                    <a:cubicBezTo>
                      <a:pt x="286" y="18669"/>
                      <a:pt x="4477" y="24194"/>
                      <a:pt x="11906" y="24670"/>
                    </a:cubicBezTo>
                    <a:cubicBezTo>
                      <a:pt x="12097" y="24670"/>
                      <a:pt x="12764" y="24670"/>
                      <a:pt x="13049" y="24670"/>
                    </a:cubicBezTo>
                    <a:cubicBezTo>
                      <a:pt x="19812" y="24670"/>
                      <a:pt x="23813" y="20479"/>
                      <a:pt x="25146" y="16859"/>
                    </a:cubicBezTo>
                    <a:cubicBezTo>
                      <a:pt x="25622" y="15526"/>
                      <a:pt x="25908" y="14002"/>
                      <a:pt x="25908" y="11525"/>
                    </a:cubicBezTo>
                    <a:cubicBezTo>
                      <a:pt x="25908" y="5048"/>
                      <a:pt x="20669" y="190"/>
                      <a:pt x="13526" y="0"/>
                    </a:cubicBezTo>
                    <a:cubicBezTo>
                      <a:pt x="13430" y="0"/>
                      <a:pt x="13240" y="0"/>
                      <a:pt x="13145" y="0"/>
                    </a:cubicBezTo>
                    <a:lnTo>
                      <a:pt x="13145" y="0"/>
                    </a:lnTo>
                    <a:close/>
                  </a:path>
                </a:pathLst>
              </a:custGeom>
              <a:grpFill/>
              <a:ln w="0" cap="flat">
                <a:noFill/>
                <a:prstDash val="solid"/>
                <a:miter/>
              </a:ln>
            </p:spPr>
            <p:txBody>
              <a:bodyPr rtlCol="0" anchor="ctr"/>
              <a:lstStyle/>
              <a:p>
                <a:endParaRPr lang="en-GB"/>
              </a:p>
            </p:txBody>
          </p:sp>
        </p:grpSp>
        <p:grpSp>
          <p:nvGrpSpPr>
            <p:cNvPr id="179" name="Graphic 1544">
              <a:extLst>
                <a:ext uri="{FF2B5EF4-FFF2-40B4-BE49-F238E27FC236}">
                  <a16:creationId xmlns:a16="http://schemas.microsoft.com/office/drawing/2014/main" id="{1C369EEE-ABBE-48E4-A6F2-A3CC68B49052}"/>
                </a:ext>
              </a:extLst>
            </p:cNvPr>
            <p:cNvGrpSpPr/>
            <p:nvPr/>
          </p:nvGrpSpPr>
          <p:grpSpPr>
            <a:xfrm>
              <a:off x="5396885" y="1173597"/>
              <a:ext cx="25537" cy="25050"/>
              <a:chOff x="5396885" y="1173597"/>
              <a:chExt cx="25537" cy="25050"/>
            </a:xfrm>
            <a:grpFill/>
          </p:grpSpPr>
          <p:sp>
            <p:nvSpPr>
              <p:cNvPr id="186" name="Free-form: Shape 185">
                <a:extLst>
                  <a:ext uri="{FF2B5EF4-FFF2-40B4-BE49-F238E27FC236}">
                    <a16:creationId xmlns:a16="http://schemas.microsoft.com/office/drawing/2014/main" id="{B5C0188B-04AC-9462-BC6B-8C88068D2BCA}"/>
                  </a:ext>
                </a:extLst>
              </p:cNvPr>
              <p:cNvSpPr/>
              <p:nvPr/>
            </p:nvSpPr>
            <p:spPr>
              <a:xfrm>
                <a:off x="5401706" y="1178359"/>
                <a:ext cx="15830" cy="15525"/>
              </a:xfrm>
              <a:custGeom>
                <a:avLst/>
                <a:gdLst>
                  <a:gd name="connsiteX0" fmla="*/ 8834 w 15830"/>
                  <a:gd name="connsiteY0" fmla="*/ 15526 h 15525"/>
                  <a:gd name="connsiteX1" fmla="*/ 3405 w 15830"/>
                  <a:gd name="connsiteY1" fmla="*/ 13335 h 15525"/>
                  <a:gd name="connsiteX2" fmla="*/ 1024 w 15830"/>
                  <a:gd name="connsiteY2" fmla="*/ 3715 h 15525"/>
                  <a:gd name="connsiteX3" fmla="*/ 2072 w 15830"/>
                  <a:gd name="connsiteY3" fmla="*/ 2191 h 15525"/>
                  <a:gd name="connsiteX4" fmla="*/ 3215 w 15830"/>
                  <a:gd name="connsiteY4" fmla="*/ 1143 h 15525"/>
                  <a:gd name="connsiteX5" fmla="*/ 7025 w 15830"/>
                  <a:gd name="connsiteY5" fmla="*/ 0 h 15525"/>
                  <a:gd name="connsiteX6" fmla="*/ 14264 w 15830"/>
                  <a:gd name="connsiteY6" fmla="*/ 5048 h 15525"/>
                  <a:gd name="connsiteX7" fmla="*/ 14835 w 15830"/>
                  <a:gd name="connsiteY7" fmla="*/ 12192 h 15525"/>
                  <a:gd name="connsiteX8" fmla="*/ 13502 w 15830"/>
                  <a:gd name="connsiteY8" fmla="*/ 13716 h 15525"/>
                  <a:gd name="connsiteX9" fmla="*/ 12454 w 15830"/>
                  <a:gd name="connsiteY9" fmla="*/ 14573 h 15525"/>
                  <a:gd name="connsiteX10" fmla="*/ 8834 w 15830"/>
                  <a:gd name="connsiteY10" fmla="*/ 15526 h 1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30" h="15525">
                    <a:moveTo>
                      <a:pt x="8834" y="15526"/>
                    </a:moveTo>
                    <a:cubicBezTo>
                      <a:pt x="7501" y="15526"/>
                      <a:pt x="5501" y="15145"/>
                      <a:pt x="3405" y="13335"/>
                    </a:cubicBezTo>
                    <a:cubicBezTo>
                      <a:pt x="-1929" y="8763"/>
                      <a:pt x="452" y="4477"/>
                      <a:pt x="1024" y="3715"/>
                    </a:cubicBezTo>
                    <a:cubicBezTo>
                      <a:pt x="1500" y="2953"/>
                      <a:pt x="2072" y="2191"/>
                      <a:pt x="2072" y="2191"/>
                    </a:cubicBezTo>
                    <a:cubicBezTo>
                      <a:pt x="2357" y="1810"/>
                      <a:pt x="2834" y="1429"/>
                      <a:pt x="3215" y="1143"/>
                    </a:cubicBezTo>
                    <a:cubicBezTo>
                      <a:pt x="4358" y="381"/>
                      <a:pt x="5691" y="0"/>
                      <a:pt x="7025" y="0"/>
                    </a:cubicBezTo>
                    <a:cubicBezTo>
                      <a:pt x="10930" y="0"/>
                      <a:pt x="13121" y="3239"/>
                      <a:pt x="14264" y="5048"/>
                    </a:cubicBezTo>
                    <a:cubicBezTo>
                      <a:pt x="15978" y="6858"/>
                      <a:pt x="16454" y="10287"/>
                      <a:pt x="14835" y="12192"/>
                    </a:cubicBezTo>
                    <a:lnTo>
                      <a:pt x="13502" y="13716"/>
                    </a:lnTo>
                    <a:cubicBezTo>
                      <a:pt x="13502" y="13716"/>
                      <a:pt x="12835" y="14383"/>
                      <a:pt x="12454" y="14573"/>
                    </a:cubicBezTo>
                    <a:cubicBezTo>
                      <a:pt x="11978" y="14859"/>
                      <a:pt x="10739" y="15526"/>
                      <a:pt x="8834" y="15526"/>
                    </a:cubicBezTo>
                    <a:close/>
                  </a:path>
                </a:pathLst>
              </a:custGeom>
              <a:grpFill/>
              <a:ln w="0" cap="flat">
                <a:noFill/>
                <a:prstDash val="solid"/>
                <a:miter/>
              </a:ln>
            </p:spPr>
            <p:txBody>
              <a:bodyPr rtlCol="0" anchor="ctr"/>
              <a:lstStyle/>
              <a:p>
                <a:endParaRPr lang="en-GB"/>
              </a:p>
            </p:txBody>
          </p:sp>
          <p:sp>
            <p:nvSpPr>
              <p:cNvPr id="187" name="Free-form: Shape 186">
                <a:extLst>
                  <a:ext uri="{FF2B5EF4-FFF2-40B4-BE49-F238E27FC236}">
                    <a16:creationId xmlns:a16="http://schemas.microsoft.com/office/drawing/2014/main" id="{816B4613-5FAC-63CD-C993-CE09DD13371E}"/>
                  </a:ext>
                </a:extLst>
              </p:cNvPr>
              <p:cNvSpPr/>
              <p:nvPr/>
            </p:nvSpPr>
            <p:spPr>
              <a:xfrm>
                <a:off x="5396885" y="1173597"/>
                <a:ext cx="25537" cy="25050"/>
              </a:xfrm>
              <a:custGeom>
                <a:avLst/>
                <a:gdLst>
                  <a:gd name="connsiteX0" fmla="*/ 11751 w 25537"/>
                  <a:gd name="connsiteY0" fmla="*/ 9525 h 25050"/>
                  <a:gd name="connsiteX1" fmla="*/ 15942 w 25537"/>
                  <a:gd name="connsiteY1" fmla="*/ 13716 h 25050"/>
                  <a:gd name="connsiteX2" fmla="*/ 14608 w 25537"/>
                  <a:gd name="connsiteY2" fmla="*/ 15240 h 25050"/>
                  <a:gd name="connsiteX3" fmla="*/ 13560 w 25537"/>
                  <a:gd name="connsiteY3" fmla="*/ 15526 h 25050"/>
                  <a:gd name="connsiteX4" fmla="*/ 11179 w 25537"/>
                  <a:gd name="connsiteY4" fmla="*/ 14478 h 25050"/>
                  <a:gd name="connsiteX5" fmla="*/ 9655 w 25537"/>
                  <a:gd name="connsiteY5" fmla="*/ 11049 h 25050"/>
                  <a:gd name="connsiteX6" fmla="*/ 10512 w 25537"/>
                  <a:gd name="connsiteY6" fmla="*/ 9906 h 25050"/>
                  <a:gd name="connsiteX7" fmla="*/ 11751 w 25537"/>
                  <a:gd name="connsiteY7" fmla="*/ 9525 h 25050"/>
                  <a:gd name="connsiteX8" fmla="*/ 11751 w 25537"/>
                  <a:gd name="connsiteY8" fmla="*/ 0 h 25050"/>
                  <a:gd name="connsiteX9" fmla="*/ 5369 w 25537"/>
                  <a:gd name="connsiteY9" fmla="*/ 2000 h 25050"/>
                  <a:gd name="connsiteX10" fmla="*/ 3083 w 25537"/>
                  <a:gd name="connsiteY10" fmla="*/ 4096 h 25050"/>
                  <a:gd name="connsiteX11" fmla="*/ 1845 w 25537"/>
                  <a:gd name="connsiteY11" fmla="*/ 5810 h 25050"/>
                  <a:gd name="connsiteX12" fmla="*/ 5083 w 25537"/>
                  <a:gd name="connsiteY12" fmla="*/ 21717 h 25050"/>
                  <a:gd name="connsiteX13" fmla="*/ 13656 w 25537"/>
                  <a:gd name="connsiteY13" fmla="*/ 25051 h 25050"/>
                  <a:gd name="connsiteX14" fmla="*/ 19752 w 25537"/>
                  <a:gd name="connsiteY14" fmla="*/ 23336 h 25050"/>
                  <a:gd name="connsiteX15" fmla="*/ 21847 w 25537"/>
                  <a:gd name="connsiteY15" fmla="*/ 21527 h 25050"/>
                  <a:gd name="connsiteX16" fmla="*/ 23181 w 25537"/>
                  <a:gd name="connsiteY16" fmla="*/ 20003 h 25050"/>
                  <a:gd name="connsiteX17" fmla="*/ 23181 w 25537"/>
                  <a:gd name="connsiteY17" fmla="*/ 7525 h 25050"/>
                  <a:gd name="connsiteX18" fmla="*/ 22990 w 25537"/>
                  <a:gd name="connsiteY18" fmla="*/ 7144 h 25050"/>
                  <a:gd name="connsiteX19" fmla="*/ 11751 w 25537"/>
                  <a:gd name="connsiteY19" fmla="*/ 0 h 25050"/>
                  <a:gd name="connsiteX20" fmla="*/ 11751 w 25537"/>
                  <a:gd name="connsiteY20" fmla="*/ 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537" h="25050">
                    <a:moveTo>
                      <a:pt x="11751" y="9525"/>
                    </a:moveTo>
                    <a:cubicBezTo>
                      <a:pt x="13656" y="9525"/>
                      <a:pt x="14989" y="12668"/>
                      <a:pt x="15942" y="13716"/>
                    </a:cubicBezTo>
                    <a:lnTo>
                      <a:pt x="14608" y="15240"/>
                    </a:lnTo>
                    <a:cubicBezTo>
                      <a:pt x="14608" y="15240"/>
                      <a:pt x="14227" y="15526"/>
                      <a:pt x="13560" y="15526"/>
                    </a:cubicBezTo>
                    <a:cubicBezTo>
                      <a:pt x="12989" y="15526"/>
                      <a:pt x="12132" y="15335"/>
                      <a:pt x="11179" y="14478"/>
                    </a:cubicBezTo>
                    <a:cubicBezTo>
                      <a:pt x="9274" y="12764"/>
                      <a:pt x="9274" y="11716"/>
                      <a:pt x="9655" y="11049"/>
                    </a:cubicBezTo>
                    <a:cubicBezTo>
                      <a:pt x="10036" y="10382"/>
                      <a:pt x="10512" y="9906"/>
                      <a:pt x="10512" y="9906"/>
                    </a:cubicBezTo>
                    <a:cubicBezTo>
                      <a:pt x="10989" y="9620"/>
                      <a:pt x="11370" y="9525"/>
                      <a:pt x="11751" y="9525"/>
                    </a:cubicBezTo>
                    <a:moveTo>
                      <a:pt x="11751" y="0"/>
                    </a:moveTo>
                    <a:cubicBezTo>
                      <a:pt x="9465" y="0"/>
                      <a:pt x="7274" y="667"/>
                      <a:pt x="5369" y="2000"/>
                    </a:cubicBezTo>
                    <a:cubicBezTo>
                      <a:pt x="4512" y="2572"/>
                      <a:pt x="3750" y="3334"/>
                      <a:pt x="3083" y="4096"/>
                    </a:cubicBezTo>
                    <a:cubicBezTo>
                      <a:pt x="3083" y="4096"/>
                      <a:pt x="2416" y="4953"/>
                      <a:pt x="1845" y="5810"/>
                    </a:cubicBezTo>
                    <a:cubicBezTo>
                      <a:pt x="-727" y="9620"/>
                      <a:pt x="-1394" y="16097"/>
                      <a:pt x="5083" y="21717"/>
                    </a:cubicBezTo>
                    <a:cubicBezTo>
                      <a:pt x="8226" y="24479"/>
                      <a:pt x="11465" y="25051"/>
                      <a:pt x="13656" y="25051"/>
                    </a:cubicBezTo>
                    <a:cubicBezTo>
                      <a:pt x="16608" y="25051"/>
                      <a:pt x="18799" y="24003"/>
                      <a:pt x="19752" y="23336"/>
                    </a:cubicBezTo>
                    <a:cubicBezTo>
                      <a:pt x="20514" y="22860"/>
                      <a:pt x="21180" y="22289"/>
                      <a:pt x="21847" y="21527"/>
                    </a:cubicBezTo>
                    <a:lnTo>
                      <a:pt x="23181" y="20003"/>
                    </a:lnTo>
                    <a:cubicBezTo>
                      <a:pt x="26324" y="16383"/>
                      <a:pt x="26324" y="11049"/>
                      <a:pt x="23181" y="7525"/>
                    </a:cubicBezTo>
                    <a:lnTo>
                      <a:pt x="22990" y="7144"/>
                    </a:lnTo>
                    <a:cubicBezTo>
                      <a:pt x="21657" y="5143"/>
                      <a:pt x="18323" y="0"/>
                      <a:pt x="11751" y="0"/>
                    </a:cubicBezTo>
                    <a:lnTo>
                      <a:pt x="11751" y="0"/>
                    </a:lnTo>
                    <a:close/>
                  </a:path>
                </a:pathLst>
              </a:custGeom>
              <a:grpFill/>
              <a:ln w="0" cap="flat">
                <a:noFill/>
                <a:prstDash val="solid"/>
                <a:miter/>
              </a:ln>
            </p:spPr>
            <p:txBody>
              <a:bodyPr rtlCol="0" anchor="ctr"/>
              <a:lstStyle/>
              <a:p>
                <a:endParaRPr lang="en-GB"/>
              </a:p>
            </p:txBody>
          </p:sp>
        </p:grpSp>
        <p:grpSp>
          <p:nvGrpSpPr>
            <p:cNvPr id="180" name="Graphic 1544">
              <a:extLst>
                <a:ext uri="{FF2B5EF4-FFF2-40B4-BE49-F238E27FC236}">
                  <a16:creationId xmlns:a16="http://schemas.microsoft.com/office/drawing/2014/main" id="{20E5929A-90A2-9DBF-0751-B091DF944E05}"/>
                </a:ext>
              </a:extLst>
            </p:cNvPr>
            <p:cNvGrpSpPr/>
            <p:nvPr/>
          </p:nvGrpSpPr>
          <p:grpSpPr>
            <a:xfrm>
              <a:off x="5336461" y="1176359"/>
              <a:ext cx="83458" cy="98012"/>
              <a:chOff x="5336461" y="1176359"/>
              <a:chExt cx="83458" cy="98012"/>
            </a:xfrm>
            <a:grpFill/>
          </p:grpSpPr>
          <p:sp>
            <p:nvSpPr>
              <p:cNvPr id="184" name="Free-form: Shape 183">
                <a:extLst>
                  <a:ext uri="{FF2B5EF4-FFF2-40B4-BE49-F238E27FC236}">
                    <a16:creationId xmlns:a16="http://schemas.microsoft.com/office/drawing/2014/main" id="{5108E500-8F09-6A9D-789D-7CA0F4A112AF}"/>
                  </a:ext>
                </a:extLst>
              </p:cNvPr>
              <p:cNvSpPr/>
              <p:nvPr/>
            </p:nvSpPr>
            <p:spPr>
              <a:xfrm>
                <a:off x="5341286" y="1181217"/>
                <a:ext cx="73890" cy="88392"/>
              </a:xfrm>
              <a:custGeom>
                <a:avLst/>
                <a:gdLst>
                  <a:gd name="connsiteX0" fmla="*/ 4771 w 73890"/>
                  <a:gd name="connsiteY0" fmla="*/ 88297 h 88392"/>
                  <a:gd name="connsiteX1" fmla="*/ 2294 w 73890"/>
                  <a:gd name="connsiteY1" fmla="*/ 87630 h 88392"/>
                  <a:gd name="connsiteX2" fmla="*/ 389 w 73890"/>
                  <a:gd name="connsiteY2" fmla="*/ 81725 h 88392"/>
                  <a:gd name="connsiteX3" fmla="*/ 1246 w 73890"/>
                  <a:gd name="connsiteY3" fmla="*/ 79724 h 88392"/>
                  <a:gd name="connsiteX4" fmla="*/ 1913 w 73890"/>
                  <a:gd name="connsiteY4" fmla="*/ 78581 h 88392"/>
                  <a:gd name="connsiteX5" fmla="*/ 61921 w 73890"/>
                  <a:gd name="connsiteY5" fmla="*/ 2000 h 88392"/>
                  <a:gd name="connsiteX6" fmla="*/ 66207 w 73890"/>
                  <a:gd name="connsiteY6" fmla="*/ 0 h 88392"/>
                  <a:gd name="connsiteX7" fmla="*/ 73351 w 73890"/>
                  <a:gd name="connsiteY7" fmla="*/ 4667 h 88392"/>
                  <a:gd name="connsiteX8" fmla="*/ 73065 w 73890"/>
                  <a:gd name="connsiteY8" fmla="*/ 10382 h 88392"/>
                  <a:gd name="connsiteX9" fmla="*/ 8485 w 73890"/>
                  <a:gd name="connsiteY9" fmla="*/ 86678 h 88392"/>
                  <a:gd name="connsiteX10" fmla="*/ 4866 w 73890"/>
                  <a:gd name="connsiteY10" fmla="*/ 88392 h 8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890" h="88392">
                    <a:moveTo>
                      <a:pt x="4771" y="88297"/>
                    </a:moveTo>
                    <a:cubicBezTo>
                      <a:pt x="3913" y="88297"/>
                      <a:pt x="3056" y="88106"/>
                      <a:pt x="2294" y="87630"/>
                    </a:cubicBezTo>
                    <a:cubicBezTo>
                      <a:pt x="294" y="86392"/>
                      <a:pt x="-563" y="83915"/>
                      <a:pt x="389" y="81725"/>
                    </a:cubicBezTo>
                    <a:lnTo>
                      <a:pt x="1246" y="79724"/>
                    </a:lnTo>
                    <a:cubicBezTo>
                      <a:pt x="1246" y="79724"/>
                      <a:pt x="1627" y="78962"/>
                      <a:pt x="1913" y="78581"/>
                    </a:cubicBezTo>
                    <a:lnTo>
                      <a:pt x="61921" y="2000"/>
                    </a:lnTo>
                    <a:cubicBezTo>
                      <a:pt x="62778" y="857"/>
                      <a:pt x="64778" y="0"/>
                      <a:pt x="66207" y="0"/>
                    </a:cubicBezTo>
                    <a:cubicBezTo>
                      <a:pt x="69160" y="0"/>
                      <a:pt x="72208" y="2381"/>
                      <a:pt x="73351" y="4667"/>
                    </a:cubicBezTo>
                    <a:cubicBezTo>
                      <a:pt x="74113" y="6286"/>
                      <a:pt x="74113" y="8954"/>
                      <a:pt x="73065" y="10382"/>
                    </a:cubicBezTo>
                    <a:lnTo>
                      <a:pt x="8485" y="86678"/>
                    </a:lnTo>
                    <a:cubicBezTo>
                      <a:pt x="7533" y="87820"/>
                      <a:pt x="6199" y="88392"/>
                      <a:pt x="4866" y="88392"/>
                    </a:cubicBezTo>
                    <a:close/>
                  </a:path>
                </a:pathLst>
              </a:custGeom>
              <a:grpFill/>
              <a:ln w="0" cap="flat">
                <a:noFill/>
                <a:prstDash val="solid"/>
                <a:miter/>
              </a:ln>
            </p:spPr>
            <p:txBody>
              <a:bodyPr rtlCol="0" anchor="ctr"/>
              <a:lstStyle/>
              <a:p>
                <a:endParaRPr lang="en-GB"/>
              </a:p>
            </p:txBody>
          </p:sp>
          <p:sp>
            <p:nvSpPr>
              <p:cNvPr id="185" name="Free-form: Shape 184">
                <a:extLst>
                  <a:ext uri="{FF2B5EF4-FFF2-40B4-BE49-F238E27FC236}">
                    <a16:creationId xmlns:a16="http://schemas.microsoft.com/office/drawing/2014/main" id="{B3BA5E11-80E4-6DAF-E16D-9A39D13B684C}"/>
                  </a:ext>
                </a:extLst>
              </p:cNvPr>
              <p:cNvSpPr/>
              <p:nvPr/>
            </p:nvSpPr>
            <p:spPr>
              <a:xfrm>
                <a:off x="5336461" y="1176359"/>
                <a:ext cx="83458" cy="98012"/>
              </a:xfrm>
              <a:custGeom>
                <a:avLst/>
                <a:gdLst>
                  <a:gd name="connsiteX0" fmla="*/ 71031 w 83458"/>
                  <a:gd name="connsiteY0" fmla="*/ 9525 h 98012"/>
                  <a:gd name="connsiteX1" fmla="*/ 73984 w 83458"/>
                  <a:gd name="connsiteY1" fmla="*/ 12383 h 98012"/>
                  <a:gd name="connsiteX2" fmla="*/ 9595 w 83458"/>
                  <a:gd name="connsiteY2" fmla="*/ 88392 h 98012"/>
                  <a:gd name="connsiteX3" fmla="*/ 10452 w 83458"/>
                  <a:gd name="connsiteY3" fmla="*/ 86392 h 98012"/>
                  <a:gd name="connsiteX4" fmla="*/ 70460 w 83458"/>
                  <a:gd name="connsiteY4" fmla="*/ 9811 h 98012"/>
                  <a:gd name="connsiteX5" fmla="*/ 71031 w 83458"/>
                  <a:gd name="connsiteY5" fmla="*/ 9620 h 98012"/>
                  <a:gd name="connsiteX6" fmla="*/ 71031 w 83458"/>
                  <a:gd name="connsiteY6" fmla="*/ 0 h 98012"/>
                  <a:gd name="connsiteX7" fmla="*/ 63602 w 83458"/>
                  <a:gd name="connsiteY7" fmla="*/ 3143 h 98012"/>
                  <a:gd name="connsiteX8" fmla="*/ 62935 w 83458"/>
                  <a:gd name="connsiteY8" fmla="*/ 3905 h 98012"/>
                  <a:gd name="connsiteX9" fmla="*/ 2928 w 83458"/>
                  <a:gd name="connsiteY9" fmla="*/ 80486 h 98012"/>
                  <a:gd name="connsiteX10" fmla="*/ 1594 w 83458"/>
                  <a:gd name="connsiteY10" fmla="*/ 82772 h 98012"/>
                  <a:gd name="connsiteX11" fmla="*/ 737 w 83458"/>
                  <a:gd name="connsiteY11" fmla="*/ 84773 h 98012"/>
                  <a:gd name="connsiteX12" fmla="*/ 4547 w 83458"/>
                  <a:gd name="connsiteY12" fmla="*/ 96584 h 98012"/>
                  <a:gd name="connsiteX13" fmla="*/ 9500 w 83458"/>
                  <a:gd name="connsiteY13" fmla="*/ 98012 h 98012"/>
                  <a:gd name="connsiteX14" fmla="*/ 16739 w 83458"/>
                  <a:gd name="connsiteY14" fmla="*/ 94679 h 98012"/>
                  <a:gd name="connsiteX15" fmla="*/ 81128 w 83458"/>
                  <a:gd name="connsiteY15" fmla="*/ 18669 h 98012"/>
                  <a:gd name="connsiteX16" fmla="*/ 81604 w 83458"/>
                  <a:gd name="connsiteY16" fmla="*/ 18098 h 98012"/>
                  <a:gd name="connsiteX17" fmla="*/ 82271 w 83458"/>
                  <a:gd name="connsiteY17" fmla="*/ 7430 h 98012"/>
                  <a:gd name="connsiteX18" fmla="*/ 70936 w 83458"/>
                  <a:gd name="connsiteY18" fmla="*/ 191 h 98012"/>
                  <a:gd name="connsiteX19" fmla="*/ 70936 w 83458"/>
                  <a:gd name="connsiteY19" fmla="*/ 191 h 98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3458" h="98012">
                    <a:moveTo>
                      <a:pt x="71031" y="9525"/>
                    </a:moveTo>
                    <a:cubicBezTo>
                      <a:pt x="72270" y="9525"/>
                      <a:pt x="74556" y="11621"/>
                      <a:pt x="73984" y="12383"/>
                    </a:cubicBezTo>
                    <a:lnTo>
                      <a:pt x="9595" y="88392"/>
                    </a:lnTo>
                    <a:lnTo>
                      <a:pt x="10452" y="86392"/>
                    </a:lnTo>
                    <a:lnTo>
                      <a:pt x="70460" y="9811"/>
                    </a:lnTo>
                    <a:cubicBezTo>
                      <a:pt x="70460" y="9811"/>
                      <a:pt x="70746" y="9620"/>
                      <a:pt x="71031" y="9620"/>
                    </a:cubicBezTo>
                    <a:moveTo>
                      <a:pt x="71031" y="0"/>
                    </a:moveTo>
                    <a:cubicBezTo>
                      <a:pt x="68174" y="0"/>
                      <a:pt x="65602" y="1143"/>
                      <a:pt x="63602" y="3143"/>
                    </a:cubicBezTo>
                    <a:cubicBezTo>
                      <a:pt x="63411" y="3334"/>
                      <a:pt x="63126" y="3620"/>
                      <a:pt x="62935" y="3905"/>
                    </a:cubicBezTo>
                    <a:lnTo>
                      <a:pt x="2928" y="80486"/>
                    </a:lnTo>
                    <a:cubicBezTo>
                      <a:pt x="2356" y="81153"/>
                      <a:pt x="1975" y="81915"/>
                      <a:pt x="1594" y="82772"/>
                    </a:cubicBezTo>
                    <a:lnTo>
                      <a:pt x="737" y="84773"/>
                    </a:lnTo>
                    <a:cubicBezTo>
                      <a:pt x="-1073" y="89154"/>
                      <a:pt x="546" y="94107"/>
                      <a:pt x="4547" y="96584"/>
                    </a:cubicBezTo>
                    <a:cubicBezTo>
                      <a:pt x="6071" y="97536"/>
                      <a:pt x="7785" y="98012"/>
                      <a:pt x="9500" y="98012"/>
                    </a:cubicBezTo>
                    <a:cubicBezTo>
                      <a:pt x="12262" y="98012"/>
                      <a:pt x="14929" y="96869"/>
                      <a:pt x="16739" y="94679"/>
                    </a:cubicBezTo>
                    <a:lnTo>
                      <a:pt x="81128" y="18669"/>
                    </a:lnTo>
                    <a:cubicBezTo>
                      <a:pt x="81128" y="18669"/>
                      <a:pt x="81414" y="18288"/>
                      <a:pt x="81604" y="18098"/>
                    </a:cubicBezTo>
                    <a:cubicBezTo>
                      <a:pt x="83795" y="15050"/>
                      <a:pt x="84081" y="10954"/>
                      <a:pt x="82271" y="7430"/>
                    </a:cubicBezTo>
                    <a:cubicBezTo>
                      <a:pt x="80461" y="3810"/>
                      <a:pt x="75889" y="191"/>
                      <a:pt x="70936" y="191"/>
                    </a:cubicBezTo>
                    <a:lnTo>
                      <a:pt x="70936" y="191"/>
                    </a:lnTo>
                    <a:close/>
                  </a:path>
                </a:pathLst>
              </a:custGeom>
              <a:grpFill/>
              <a:ln w="0" cap="flat">
                <a:noFill/>
                <a:prstDash val="solid"/>
                <a:miter/>
              </a:ln>
            </p:spPr>
            <p:txBody>
              <a:bodyPr rtlCol="0" anchor="ctr"/>
              <a:lstStyle/>
              <a:p>
                <a:endParaRPr lang="en-GB"/>
              </a:p>
            </p:txBody>
          </p:sp>
        </p:grpSp>
        <p:grpSp>
          <p:nvGrpSpPr>
            <p:cNvPr id="181" name="Graphic 1544">
              <a:extLst>
                <a:ext uri="{FF2B5EF4-FFF2-40B4-BE49-F238E27FC236}">
                  <a16:creationId xmlns:a16="http://schemas.microsoft.com/office/drawing/2014/main" id="{9E7B0CB0-7C2F-C288-2D19-A6A0C666347E}"/>
                </a:ext>
              </a:extLst>
            </p:cNvPr>
            <p:cNvGrpSpPr/>
            <p:nvPr/>
          </p:nvGrpSpPr>
          <p:grpSpPr>
            <a:xfrm>
              <a:off x="5399555" y="1077394"/>
              <a:ext cx="28130" cy="103917"/>
              <a:chOff x="5399555" y="1077394"/>
              <a:chExt cx="28130" cy="103917"/>
            </a:xfrm>
            <a:grpFill/>
          </p:grpSpPr>
          <p:sp>
            <p:nvSpPr>
              <p:cNvPr id="182" name="Free-form: Shape 181">
                <a:extLst>
                  <a:ext uri="{FF2B5EF4-FFF2-40B4-BE49-F238E27FC236}">
                    <a16:creationId xmlns:a16="http://schemas.microsoft.com/office/drawing/2014/main" id="{4BBAEC29-E558-1BE9-F314-26216FFFC892}"/>
                  </a:ext>
                </a:extLst>
              </p:cNvPr>
              <p:cNvSpPr/>
              <p:nvPr/>
            </p:nvSpPr>
            <p:spPr>
              <a:xfrm>
                <a:off x="5404240" y="1082252"/>
                <a:ext cx="18397" cy="94392"/>
              </a:xfrm>
              <a:custGeom>
                <a:avLst/>
                <a:gdLst>
                  <a:gd name="connsiteX0" fmla="*/ 11254 w 18397"/>
                  <a:gd name="connsiteY0" fmla="*/ 94393 h 94392"/>
                  <a:gd name="connsiteX1" fmla="*/ 5539 w 18397"/>
                  <a:gd name="connsiteY1" fmla="*/ 92012 h 94392"/>
                  <a:gd name="connsiteX2" fmla="*/ 4205 w 18397"/>
                  <a:gd name="connsiteY2" fmla="*/ 88868 h 94392"/>
                  <a:gd name="connsiteX3" fmla="*/ 4205 w 18397"/>
                  <a:gd name="connsiteY3" fmla="*/ 88868 h 94392"/>
                  <a:gd name="connsiteX4" fmla="*/ 3824 w 18397"/>
                  <a:gd name="connsiteY4" fmla="*/ 87249 h 94392"/>
                  <a:gd name="connsiteX5" fmla="*/ 967 w 18397"/>
                  <a:gd name="connsiteY5" fmla="*/ 83534 h 94392"/>
                  <a:gd name="connsiteX6" fmla="*/ 14 w 18397"/>
                  <a:gd name="connsiteY6" fmla="*/ 80391 h 94392"/>
                  <a:gd name="connsiteX7" fmla="*/ 5063 w 18397"/>
                  <a:gd name="connsiteY7" fmla="*/ 6572 h 94392"/>
                  <a:gd name="connsiteX8" fmla="*/ 12111 w 18397"/>
                  <a:gd name="connsiteY8" fmla="*/ 0 h 94392"/>
                  <a:gd name="connsiteX9" fmla="*/ 13635 w 18397"/>
                  <a:gd name="connsiteY9" fmla="*/ 0 h 94392"/>
                  <a:gd name="connsiteX10" fmla="*/ 16969 w 18397"/>
                  <a:gd name="connsiteY10" fmla="*/ 1429 h 94392"/>
                  <a:gd name="connsiteX11" fmla="*/ 18398 w 18397"/>
                  <a:gd name="connsiteY11" fmla="*/ 4763 h 94392"/>
                  <a:gd name="connsiteX12" fmla="*/ 18207 w 18397"/>
                  <a:gd name="connsiteY12" fmla="*/ 88202 h 94392"/>
                  <a:gd name="connsiteX13" fmla="*/ 11159 w 18397"/>
                  <a:gd name="connsiteY13" fmla="*/ 94393 h 9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397" h="94392">
                    <a:moveTo>
                      <a:pt x="11254" y="94393"/>
                    </a:moveTo>
                    <a:cubicBezTo>
                      <a:pt x="8873" y="94393"/>
                      <a:pt x="6777" y="93536"/>
                      <a:pt x="5539" y="92012"/>
                    </a:cubicBezTo>
                    <a:cubicBezTo>
                      <a:pt x="4872" y="91250"/>
                      <a:pt x="4396" y="90011"/>
                      <a:pt x="4205" y="88868"/>
                    </a:cubicBezTo>
                    <a:lnTo>
                      <a:pt x="4205" y="88868"/>
                    </a:lnTo>
                    <a:cubicBezTo>
                      <a:pt x="4205" y="88297"/>
                      <a:pt x="3920" y="87535"/>
                      <a:pt x="3824" y="87249"/>
                    </a:cubicBezTo>
                    <a:lnTo>
                      <a:pt x="967" y="83534"/>
                    </a:lnTo>
                    <a:cubicBezTo>
                      <a:pt x="300" y="82582"/>
                      <a:pt x="-81" y="81534"/>
                      <a:pt x="14" y="80391"/>
                    </a:cubicBezTo>
                    <a:lnTo>
                      <a:pt x="5063" y="6572"/>
                    </a:lnTo>
                    <a:cubicBezTo>
                      <a:pt x="5348" y="2858"/>
                      <a:pt x="8396" y="0"/>
                      <a:pt x="12111" y="0"/>
                    </a:cubicBezTo>
                    <a:lnTo>
                      <a:pt x="13635" y="0"/>
                    </a:lnTo>
                    <a:cubicBezTo>
                      <a:pt x="14873" y="0"/>
                      <a:pt x="16112" y="476"/>
                      <a:pt x="16969" y="1429"/>
                    </a:cubicBezTo>
                    <a:cubicBezTo>
                      <a:pt x="17826" y="2286"/>
                      <a:pt x="18398" y="3524"/>
                      <a:pt x="18398" y="4763"/>
                    </a:cubicBezTo>
                    <a:lnTo>
                      <a:pt x="18207" y="88202"/>
                    </a:lnTo>
                    <a:cubicBezTo>
                      <a:pt x="18207" y="91726"/>
                      <a:pt x="15254" y="94393"/>
                      <a:pt x="11159" y="94393"/>
                    </a:cubicBezTo>
                    <a:close/>
                  </a:path>
                </a:pathLst>
              </a:custGeom>
              <a:grpFill/>
              <a:ln w="0" cap="flat">
                <a:noFill/>
                <a:prstDash val="solid"/>
                <a:miter/>
              </a:ln>
            </p:spPr>
            <p:txBody>
              <a:bodyPr rtlCol="0" anchor="ctr"/>
              <a:lstStyle/>
              <a:p>
                <a:endParaRPr lang="en-GB"/>
              </a:p>
            </p:txBody>
          </p:sp>
          <p:sp>
            <p:nvSpPr>
              <p:cNvPr id="183" name="Free-form: Shape 182">
                <a:extLst>
                  <a:ext uri="{FF2B5EF4-FFF2-40B4-BE49-F238E27FC236}">
                    <a16:creationId xmlns:a16="http://schemas.microsoft.com/office/drawing/2014/main" id="{D8B85D05-49AC-954D-98DC-955F02C25539}"/>
                  </a:ext>
                </a:extLst>
              </p:cNvPr>
              <p:cNvSpPr/>
              <p:nvPr/>
            </p:nvSpPr>
            <p:spPr>
              <a:xfrm>
                <a:off x="5399555" y="1077394"/>
                <a:ext cx="28130" cy="103917"/>
              </a:xfrm>
              <a:custGeom>
                <a:avLst/>
                <a:gdLst>
                  <a:gd name="connsiteX0" fmla="*/ 18415 w 28130"/>
                  <a:gd name="connsiteY0" fmla="*/ 9620 h 103917"/>
                  <a:gd name="connsiteX1" fmla="*/ 18225 w 28130"/>
                  <a:gd name="connsiteY1" fmla="*/ 93059 h 103917"/>
                  <a:gd name="connsiteX2" fmla="*/ 15939 w 28130"/>
                  <a:gd name="connsiteY2" fmla="*/ 94488 h 103917"/>
                  <a:gd name="connsiteX3" fmla="*/ 13557 w 28130"/>
                  <a:gd name="connsiteY3" fmla="*/ 93059 h 103917"/>
                  <a:gd name="connsiteX4" fmla="*/ 12510 w 28130"/>
                  <a:gd name="connsiteY4" fmla="*/ 89630 h 103917"/>
                  <a:gd name="connsiteX5" fmla="*/ 9462 w 28130"/>
                  <a:gd name="connsiteY5" fmla="*/ 85630 h 103917"/>
                  <a:gd name="connsiteX6" fmla="*/ 14510 w 28130"/>
                  <a:gd name="connsiteY6" fmla="*/ 11811 h 103917"/>
                  <a:gd name="connsiteX7" fmla="*/ 16891 w 28130"/>
                  <a:gd name="connsiteY7" fmla="*/ 9620 h 103917"/>
                  <a:gd name="connsiteX8" fmla="*/ 18415 w 28130"/>
                  <a:gd name="connsiteY8" fmla="*/ 9620 h 103917"/>
                  <a:gd name="connsiteX9" fmla="*/ 18415 w 28130"/>
                  <a:gd name="connsiteY9" fmla="*/ 95 h 103917"/>
                  <a:gd name="connsiteX10" fmla="*/ 16891 w 28130"/>
                  <a:gd name="connsiteY10" fmla="*/ 95 h 103917"/>
                  <a:gd name="connsiteX11" fmla="*/ 5080 w 28130"/>
                  <a:gd name="connsiteY11" fmla="*/ 11144 h 103917"/>
                  <a:gd name="connsiteX12" fmla="*/ 32 w 28130"/>
                  <a:gd name="connsiteY12" fmla="*/ 84963 h 103917"/>
                  <a:gd name="connsiteX13" fmla="*/ 1937 w 28130"/>
                  <a:gd name="connsiteY13" fmla="*/ 91345 h 103917"/>
                  <a:gd name="connsiteX14" fmla="*/ 4223 w 28130"/>
                  <a:gd name="connsiteY14" fmla="*/ 94298 h 103917"/>
                  <a:gd name="connsiteX15" fmla="*/ 6795 w 28130"/>
                  <a:gd name="connsiteY15" fmla="*/ 100013 h 103917"/>
                  <a:gd name="connsiteX16" fmla="*/ 16129 w 28130"/>
                  <a:gd name="connsiteY16" fmla="*/ 103918 h 103917"/>
                  <a:gd name="connsiteX17" fmla="*/ 27940 w 28130"/>
                  <a:gd name="connsiteY17" fmla="*/ 92964 h 103917"/>
                  <a:gd name="connsiteX18" fmla="*/ 28131 w 28130"/>
                  <a:gd name="connsiteY18" fmla="*/ 9525 h 103917"/>
                  <a:gd name="connsiteX19" fmla="*/ 25368 w 28130"/>
                  <a:gd name="connsiteY19" fmla="*/ 2762 h 103917"/>
                  <a:gd name="connsiteX20" fmla="*/ 18606 w 28130"/>
                  <a:gd name="connsiteY20" fmla="*/ 0 h 103917"/>
                  <a:gd name="connsiteX21" fmla="*/ 18606 w 28130"/>
                  <a:gd name="connsiteY21" fmla="*/ 0 h 10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8130" h="103917">
                    <a:moveTo>
                      <a:pt x="18415" y="9620"/>
                    </a:moveTo>
                    <a:lnTo>
                      <a:pt x="18225" y="93059"/>
                    </a:lnTo>
                    <a:cubicBezTo>
                      <a:pt x="18225" y="94012"/>
                      <a:pt x="17082" y="94488"/>
                      <a:pt x="15939" y="94488"/>
                    </a:cubicBezTo>
                    <a:cubicBezTo>
                      <a:pt x="14700" y="94488"/>
                      <a:pt x="13462" y="94012"/>
                      <a:pt x="13557" y="93059"/>
                    </a:cubicBezTo>
                    <a:cubicBezTo>
                      <a:pt x="13557" y="93059"/>
                      <a:pt x="13176" y="90583"/>
                      <a:pt x="12510" y="89630"/>
                    </a:cubicBezTo>
                    <a:cubicBezTo>
                      <a:pt x="11748" y="88678"/>
                      <a:pt x="9462" y="85630"/>
                      <a:pt x="9462" y="85630"/>
                    </a:cubicBezTo>
                    <a:lnTo>
                      <a:pt x="14510" y="11811"/>
                    </a:lnTo>
                    <a:cubicBezTo>
                      <a:pt x="14510" y="10573"/>
                      <a:pt x="15653" y="9620"/>
                      <a:pt x="16891" y="9620"/>
                    </a:cubicBezTo>
                    <a:lnTo>
                      <a:pt x="18415" y="9620"/>
                    </a:lnTo>
                    <a:moveTo>
                      <a:pt x="18415" y="95"/>
                    </a:moveTo>
                    <a:lnTo>
                      <a:pt x="16891" y="95"/>
                    </a:lnTo>
                    <a:cubicBezTo>
                      <a:pt x="10700" y="95"/>
                      <a:pt x="5461" y="4953"/>
                      <a:pt x="5080" y="11144"/>
                    </a:cubicBezTo>
                    <a:lnTo>
                      <a:pt x="32" y="84963"/>
                    </a:lnTo>
                    <a:cubicBezTo>
                      <a:pt x="-159" y="87249"/>
                      <a:pt x="508" y="89535"/>
                      <a:pt x="1937" y="91345"/>
                    </a:cubicBezTo>
                    <a:cubicBezTo>
                      <a:pt x="1937" y="91345"/>
                      <a:pt x="3270" y="93059"/>
                      <a:pt x="4223" y="94298"/>
                    </a:cubicBezTo>
                    <a:cubicBezTo>
                      <a:pt x="4509" y="96393"/>
                      <a:pt x="5366" y="98393"/>
                      <a:pt x="6795" y="100013"/>
                    </a:cubicBezTo>
                    <a:cubicBezTo>
                      <a:pt x="8985" y="102489"/>
                      <a:pt x="12414" y="103918"/>
                      <a:pt x="16129" y="103918"/>
                    </a:cubicBezTo>
                    <a:cubicBezTo>
                      <a:pt x="22797" y="103918"/>
                      <a:pt x="27940" y="99251"/>
                      <a:pt x="27940" y="92964"/>
                    </a:cubicBezTo>
                    <a:lnTo>
                      <a:pt x="28131" y="9525"/>
                    </a:lnTo>
                    <a:cubicBezTo>
                      <a:pt x="28131" y="6953"/>
                      <a:pt x="27178" y="4572"/>
                      <a:pt x="25368" y="2762"/>
                    </a:cubicBezTo>
                    <a:cubicBezTo>
                      <a:pt x="23559" y="953"/>
                      <a:pt x="21177" y="0"/>
                      <a:pt x="18606" y="0"/>
                    </a:cubicBezTo>
                    <a:lnTo>
                      <a:pt x="18606" y="0"/>
                    </a:lnTo>
                    <a:close/>
                  </a:path>
                </a:pathLst>
              </a:custGeom>
              <a:grpFill/>
              <a:ln w="0" cap="flat">
                <a:noFill/>
                <a:prstDash val="solid"/>
                <a:miter/>
              </a:ln>
            </p:spPr>
            <p:txBody>
              <a:bodyPr rtlCol="0" anchor="ctr"/>
              <a:lstStyle/>
              <a:p>
                <a:endParaRPr lang="en-GB"/>
              </a:p>
            </p:txBody>
          </p:sp>
        </p:grpSp>
      </p:grpSp>
      <p:grpSp>
        <p:nvGrpSpPr>
          <p:cNvPr id="207" name="Graphic 1544">
            <a:extLst>
              <a:ext uri="{FF2B5EF4-FFF2-40B4-BE49-F238E27FC236}">
                <a16:creationId xmlns:a16="http://schemas.microsoft.com/office/drawing/2014/main" id="{CBBB8220-260A-878B-2AF9-DA42DD1F308D}"/>
              </a:ext>
            </a:extLst>
          </p:cNvPr>
          <p:cNvGrpSpPr/>
          <p:nvPr/>
        </p:nvGrpSpPr>
        <p:grpSpPr>
          <a:xfrm>
            <a:off x="5993895" y="1545058"/>
            <a:ext cx="71747" cy="49687"/>
            <a:chOff x="5409017" y="1371241"/>
            <a:chExt cx="57078" cy="39528"/>
          </a:xfrm>
          <a:solidFill>
            <a:srgbClr val="FFFFFF"/>
          </a:solidFill>
        </p:grpSpPr>
        <p:sp>
          <p:nvSpPr>
            <p:cNvPr id="208" name="Free-form: Shape 207">
              <a:extLst>
                <a:ext uri="{FF2B5EF4-FFF2-40B4-BE49-F238E27FC236}">
                  <a16:creationId xmlns:a16="http://schemas.microsoft.com/office/drawing/2014/main" id="{6B70CAAE-1A3A-5A3C-296D-3B354E6A2A5D}"/>
                </a:ext>
              </a:extLst>
            </p:cNvPr>
            <p:cNvSpPr/>
            <p:nvPr/>
          </p:nvSpPr>
          <p:spPr>
            <a:xfrm>
              <a:off x="5409017" y="1387814"/>
              <a:ext cx="57054" cy="22955"/>
            </a:xfrm>
            <a:custGeom>
              <a:avLst/>
              <a:gdLst>
                <a:gd name="connsiteX0" fmla="*/ 95 w 57054"/>
                <a:gd name="connsiteY0" fmla="*/ 95 h 22955"/>
                <a:gd name="connsiteX1" fmla="*/ 95 w 57054"/>
                <a:gd name="connsiteY1" fmla="*/ 6477 h 22955"/>
                <a:gd name="connsiteX2" fmla="*/ 8382 w 57054"/>
                <a:gd name="connsiteY2" fmla="*/ 18098 h 22955"/>
                <a:gd name="connsiteX3" fmla="*/ 48673 w 57054"/>
                <a:gd name="connsiteY3" fmla="*/ 18098 h 22955"/>
                <a:gd name="connsiteX4" fmla="*/ 57055 w 57054"/>
                <a:gd name="connsiteY4" fmla="*/ 6382 h 22955"/>
                <a:gd name="connsiteX5" fmla="*/ 57055 w 57054"/>
                <a:gd name="connsiteY5" fmla="*/ 0 h 22955"/>
                <a:gd name="connsiteX6" fmla="*/ 48577 w 57054"/>
                <a:gd name="connsiteY6" fmla="*/ 11716 h 22955"/>
                <a:gd name="connsiteX7" fmla="*/ 8287 w 57054"/>
                <a:gd name="connsiteY7" fmla="*/ 11716 h 22955"/>
                <a:gd name="connsiteX8" fmla="*/ 0 w 57054"/>
                <a:gd name="connsiteY8" fmla="*/ 95 h 2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054" h="22955">
                  <a:moveTo>
                    <a:pt x="95" y="95"/>
                  </a:moveTo>
                  <a:lnTo>
                    <a:pt x="95" y="6477"/>
                  </a:lnTo>
                  <a:cubicBezTo>
                    <a:pt x="95" y="10668"/>
                    <a:pt x="2857" y="14859"/>
                    <a:pt x="8382" y="18098"/>
                  </a:cubicBezTo>
                  <a:cubicBezTo>
                    <a:pt x="19526" y="24574"/>
                    <a:pt x="37529" y="24574"/>
                    <a:pt x="48673" y="18098"/>
                  </a:cubicBezTo>
                  <a:cubicBezTo>
                    <a:pt x="54293" y="14859"/>
                    <a:pt x="57055" y="10573"/>
                    <a:pt x="57055" y="6382"/>
                  </a:cubicBezTo>
                  <a:lnTo>
                    <a:pt x="57055" y="0"/>
                  </a:lnTo>
                  <a:cubicBezTo>
                    <a:pt x="57055" y="4286"/>
                    <a:pt x="54197" y="8477"/>
                    <a:pt x="48577" y="11716"/>
                  </a:cubicBezTo>
                  <a:cubicBezTo>
                    <a:pt x="37433" y="18193"/>
                    <a:pt x="19336" y="18193"/>
                    <a:pt x="8287" y="11716"/>
                  </a:cubicBezTo>
                  <a:cubicBezTo>
                    <a:pt x="2762" y="8477"/>
                    <a:pt x="0" y="4286"/>
                    <a:pt x="0" y="95"/>
                  </a:cubicBezTo>
                  <a:close/>
                </a:path>
              </a:pathLst>
            </a:custGeom>
            <a:solidFill>
              <a:srgbClr val="FFFFFF"/>
            </a:solidFill>
            <a:ln w="9525" cap="flat">
              <a:noFill/>
              <a:prstDash val="solid"/>
              <a:round/>
            </a:ln>
          </p:spPr>
          <p:txBody>
            <a:bodyPr rtlCol="0" anchor="ctr"/>
            <a:lstStyle/>
            <a:p>
              <a:endParaRPr lang="en-GB"/>
            </a:p>
          </p:txBody>
        </p:sp>
        <p:sp>
          <p:nvSpPr>
            <p:cNvPr id="209" name="Free-form: Shape 208">
              <a:extLst>
                <a:ext uri="{FF2B5EF4-FFF2-40B4-BE49-F238E27FC236}">
                  <a16:creationId xmlns:a16="http://schemas.microsoft.com/office/drawing/2014/main" id="{43C9FD8F-5006-3D69-0994-441DB3E49B29}"/>
                </a:ext>
              </a:extLst>
            </p:cNvPr>
            <p:cNvSpPr/>
            <p:nvPr/>
          </p:nvSpPr>
          <p:spPr>
            <a:xfrm>
              <a:off x="5409088" y="1371241"/>
              <a:ext cx="57007" cy="33051"/>
            </a:xfrm>
            <a:custGeom>
              <a:avLst/>
              <a:gdLst>
                <a:gd name="connsiteX0" fmla="*/ 8406 w 57007"/>
                <a:gd name="connsiteY0" fmla="*/ 4858 h 33051"/>
                <a:gd name="connsiteX1" fmla="*/ 8311 w 57007"/>
                <a:gd name="connsiteY1" fmla="*/ 28194 h 33051"/>
                <a:gd name="connsiteX2" fmla="*/ 48601 w 57007"/>
                <a:gd name="connsiteY2" fmla="*/ 28194 h 33051"/>
                <a:gd name="connsiteX3" fmla="*/ 48697 w 57007"/>
                <a:gd name="connsiteY3" fmla="*/ 4858 h 33051"/>
                <a:gd name="connsiteX4" fmla="*/ 8406 w 57007"/>
                <a:gd name="connsiteY4" fmla="*/ 4858 h 33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07" h="33051">
                  <a:moveTo>
                    <a:pt x="8406" y="4858"/>
                  </a:moveTo>
                  <a:cubicBezTo>
                    <a:pt x="-2738" y="11335"/>
                    <a:pt x="-2834" y="21812"/>
                    <a:pt x="8311" y="28194"/>
                  </a:cubicBezTo>
                  <a:cubicBezTo>
                    <a:pt x="19455" y="34671"/>
                    <a:pt x="37457" y="34671"/>
                    <a:pt x="48601" y="28194"/>
                  </a:cubicBezTo>
                  <a:cubicBezTo>
                    <a:pt x="59746" y="21717"/>
                    <a:pt x="59841" y="11239"/>
                    <a:pt x="48697" y="4858"/>
                  </a:cubicBezTo>
                  <a:cubicBezTo>
                    <a:pt x="37648" y="-1619"/>
                    <a:pt x="19550" y="-1619"/>
                    <a:pt x="8406" y="4858"/>
                  </a:cubicBezTo>
                  <a:close/>
                </a:path>
              </a:pathLst>
            </a:custGeom>
            <a:solidFill>
              <a:srgbClr val="FFFFFF"/>
            </a:solidFill>
            <a:ln w="9525" cap="flat">
              <a:noFill/>
              <a:prstDash val="solid"/>
              <a:round/>
            </a:ln>
          </p:spPr>
          <p:txBody>
            <a:bodyPr rtlCol="0" anchor="ctr"/>
            <a:lstStyle/>
            <a:p>
              <a:endParaRPr lang="en-GB"/>
            </a:p>
          </p:txBody>
        </p:sp>
      </p:grpSp>
      <p:grpSp>
        <p:nvGrpSpPr>
          <p:cNvPr id="210" name="Graphic 1544">
            <a:extLst>
              <a:ext uri="{FF2B5EF4-FFF2-40B4-BE49-F238E27FC236}">
                <a16:creationId xmlns:a16="http://schemas.microsoft.com/office/drawing/2014/main" id="{1C4B1F06-3D05-6BE3-2681-DD9199DA1D36}"/>
              </a:ext>
            </a:extLst>
          </p:cNvPr>
          <p:cNvGrpSpPr/>
          <p:nvPr/>
        </p:nvGrpSpPr>
        <p:grpSpPr>
          <a:xfrm>
            <a:off x="5990662" y="1410361"/>
            <a:ext cx="81774" cy="159480"/>
            <a:chOff x="5406445" y="1264084"/>
            <a:chExt cx="65055" cy="126873"/>
          </a:xfrm>
        </p:grpSpPr>
        <p:sp>
          <p:nvSpPr>
            <p:cNvPr id="211" name="Free-form: Shape 210">
              <a:extLst>
                <a:ext uri="{FF2B5EF4-FFF2-40B4-BE49-F238E27FC236}">
                  <a16:creationId xmlns:a16="http://schemas.microsoft.com/office/drawing/2014/main" id="{641F3AC7-5CCF-AEF9-A3BB-8A0E7721C11A}"/>
                </a:ext>
              </a:extLst>
            </p:cNvPr>
            <p:cNvSpPr/>
            <p:nvPr/>
          </p:nvSpPr>
          <p:spPr>
            <a:xfrm>
              <a:off x="5417494" y="1347237"/>
              <a:ext cx="40290" cy="43719"/>
            </a:xfrm>
            <a:custGeom>
              <a:avLst/>
              <a:gdLst>
                <a:gd name="connsiteX0" fmla="*/ 5906 w 40290"/>
                <a:gd name="connsiteY0" fmla="*/ 3429 h 43719"/>
                <a:gd name="connsiteX1" fmla="*/ 34385 w 40290"/>
                <a:gd name="connsiteY1" fmla="*/ 3429 h 43719"/>
                <a:gd name="connsiteX2" fmla="*/ 40291 w 40290"/>
                <a:gd name="connsiteY2" fmla="*/ 11621 h 43719"/>
                <a:gd name="connsiteX3" fmla="*/ 40291 w 40290"/>
                <a:gd name="connsiteY3" fmla="*/ 32099 h 43719"/>
                <a:gd name="connsiteX4" fmla="*/ 34385 w 40290"/>
                <a:gd name="connsiteY4" fmla="*/ 40291 h 43719"/>
                <a:gd name="connsiteX5" fmla="*/ 5906 w 40290"/>
                <a:gd name="connsiteY5" fmla="*/ 40291 h 43719"/>
                <a:gd name="connsiteX6" fmla="*/ 0 w 40290"/>
                <a:gd name="connsiteY6" fmla="*/ 32099 h 43719"/>
                <a:gd name="connsiteX7" fmla="*/ 0 w 40290"/>
                <a:gd name="connsiteY7" fmla="*/ 11621 h 43719"/>
                <a:gd name="connsiteX8" fmla="*/ 5906 w 40290"/>
                <a:gd name="connsiteY8" fmla="*/ 3429 h 43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290" h="43719">
                  <a:moveTo>
                    <a:pt x="5906" y="3429"/>
                  </a:moveTo>
                  <a:cubicBezTo>
                    <a:pt x="13811" y="-1143"/>
                    <a:pt x="26480" y="-1143"/>
                    <a:pt x="34385" y="3429"/>
                  </a:cubicBezTo>
                  <a:cubicBezTo>
                    <a:pt x="38291" y="5715"/>
                    <a:pt x="40291" y="8668"/>
                    <a:pt x="40291" y="11621"/>
                  </a:cubicBezTo>
                  <a:lnTo>
                    <a:pt x="40291" y="32099"/>
                  </a:lnTo>
                  <a:cubicBezTo>
                    <a:pt x="40291" y="35052"/>
                    <a:pt x="38291" y="38005"/>
                    <a:pt x="34385" y="40291"/>
                  </a:cubicBezTo>
                  <a:cubicBezTo>
                    <a:pt x="26480" y="44863"/>
                    <a:pt x="13811" y="44863"/>
                    <a:pt x="5906" y="40291"/>
                  </a:cubicBezTo>
                  <a:cubicBezTo>
                    <a:pt x="2000" y="38005"/>
                    <a:pt x="0" y="35052"/>
                    <a:pt x="0" y="32099"/>
                  </a:cubicBezTo>
                  <a:lnTo>
                    <a:pt x="0" y="11621"/>
                  </a:lnTo>
                  <a:cubicBezTo>
                    <a:pt x="0" y="8668"/>
                    <a:pt x="2000" y="5715"/>
                    <a:pt x="5906" y="3429"/>
                  </a:cubicBezTo>
                  <a:close/>
                </a:path>
              </a:pathLst>
            </a:custGeom>
            <a:solidFill>
              <a:srgbClr val="FFFFFF"/>
            </a:solidFill>
            <a:ln w="9525" cap="flat">
              <a:solidFill>
                <a:srgbClr val="00A48D"/>
              </a:solidFill>
              <a:prstDash val="solid"/>
              <a:round/>
            </a:ln>
          </p:spPr>
          <p:txBody>
            <a:bodyPr rtlCol="0" anchor="ctr"/>
            <a:lstStyle/>
            <a:p>
              <a:endParaRPr lang="en-GB"/>
            </a:p>
          </p:txBody>
        </p:sp>
        <p:grpSp>
          <p:nvGrpSpPr>
            <p:cNvPr id="212" name="Graphic 1544">
              <a:extLst>
                <a:ext uri="{FF2B5EF4-FFF2-40B4-BE49-F238E27FC236}">
                  <a16:creationId xmlns:a16="http://schemas.microsoft.com/office/drawing/2014/main" id="{4094A927-2077-C2D2-E509-758947E0FC06}"/>
                </a:ext>
              </a:extLst>
            </p:cNvPr>
            <p:cNvGrpSpPr/>
            <p:nvPr/>
          </p:nvGrpSpPr>
          <p:grpSpPr>
            <a:xfrm>
              <a:off x="5411303" y="1320520"/>
              <a:ext cx="52673" cy="57150"/>
              <a:chOff x="5411303" y="1320520"/>
              <a:chExt cx="52673" cy="57150"/>
            </a:xfrm>
            <a:solidFill>
              <a:srgbClr val="FFFFFF"/>
            </a:solidFill>
          </p:grpSpPr>
          <p:sp>
            <p:nvSpPr>
              <p:cNvPr id="247" name="Free-form: Shape 246">
                <a:extLst>
                  <a:ext uri="{FF2B5EF4-FFF2-40B4-BE49-F238E27FC236}">
                    <a16:creationId xmlns:a16="http://schemas.microsoft.com/office/drawing/2014/main" id="{CC00D5BF-424A-95B3-EB75-D5D385814958}"/>
                  </a:ext>
                </a:extLst>
              </p:cNvPr>
              <p:cNvSpPr/>
              <p:nvPr/>
            </p:nvSpPr>
            <p:spPr>
              <a:xfrm>
                <a:off x="5411303" y="1335712"/>
                <a:ext cx="52673" cy="41957"/>
              </a:xfrm>
              <a:custGeom>
                <a:avLst/>
                <a:gdLst>
                  <a:gd name="connsiteX0" fmla="*/ 52673 w 52673"/>
                  <a:gd name="connsiteY0" fmla="*/ 0 h 41957"/>
                  <a:gd name="connsiteX1" fmla="*/ 52673 w 52673"/>
                  <a:gd name="connsiteY1" fmla="*/ 26765 h 41957"/>
                  <a:gd name="connsiteX2" fmla="*/ 44958 w 52673"/>
                  <a:gd name="connsiteY2" fmla="*/ 37529 h 41957"/>
                  <a:gd name="connsiteX3" fmla="*/ 7715 w 52673"/>
                  <a:gd name="connsiteY3" fmla="*/ 37529 h 41957"/>
                  <a:gd name="connsiteX4" fmla="*/ 0 w 52673"/>
                  <a:gd name="connsiteY4" fmla="*/ 26765 h 41957"/>
                  <a:gd name="connsiteX5" fmla="*/ 0 w 52673"/>
                  <a:gd name="connsiteY5" fmla="*/ 0 h 41957"/>
                  <a:gd name="connsiteX6" fmla="*/ 52673 w 52673"/>
                  <a:gd name="connsiteY6" fmla="*/ 0 h 4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73" h="41957">
                    <a:moveTo>
                      <a:pt x="52673" y="0"/>
                    </a:moveTo>
                    <a:lnTo>
                      <a:pt x="52673" y="26765"/>
                    </a:lnTo>
                    <a:cubicBezTo>
                      <a:pt x="52673" y="30671"/>
                      <a:pt x="50102" y="34576"/>
                      <a:pt x="44958" y="37529"/>
                    </a:cubicBezTo>
                    <a:cubicBezTo>
                      <a:pt x="34671" y="43434"/>
                      <a:pt x="18002" y="43434"/>
                      <a:pt x="7715" y="37529"/>
                    </a:cubicBezTo>
                    <a:cubicBezTo>
                      <a:pt x="2572" y="34576"/>
                      <a:pt x="0" y="30671"/>
                      <a:pt x="0" y="26765"/>
                    </a:cubicBezTo>
                    <a:lnTo>
                      <a:pt x="0" y="0"/>
                    </a:lnTo>
                    <a:lnTo>
                      <a:pt x="52673"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48" name="Free-form: Shape 247">
                <a:extLst>
                  <a:ext uri="{FF2B5EF4-FFF2-40B4-BE49-F238E27FC236}">
                    <a16:creationId xmlns:a16="http://schemas.microsoft.com/office/drawing/2014/main" id="{8455105E-03E9-B0FC-9124-6052676E720C}"/>
                  </a:ext>
                </a:extLst>
              </p:cNvPr>
              <p:cNvSpPr/>
              <p:nvPr/>
            </p:nvSpPr>
            <p:spPr>
              <a:xfrm>
                <a:off x="5411303" y="1320520"/>
                <a:ext cx="52673" cy="30384"/>
              </a:xfrm>
              <a:custGeom>
                <a:avLst/>
                <a:gdLst>
                  <a:gd name="connsiteX0" fmla="*/ 7715 w 52673"/>
                  <a:gd name="connsiteY0" fmla="*/ 4429 h 30384"/>
                  <a:gd name="connsiteX1" fmla="*/ 7715 w 52673"/>
                  <a:gd name="connsiteY1" fmla="*/ 25956 h 30384"/>
                  <a:gd name="connsiteX2" fmla="*/ 44958 w 52673"/>
                  <a:gd name="connsiteY2" fmla="*/ 25956 h 30384"/>
                  <a:gd name="connsiteX3" fmla="*/ 44958 w 52673"/>
                  <a:gd name="connsiteY3" fmla="*/ 4429 h 30384"/>
                  <a:gd name="connsiteX4" fmla="*/ 7715 w 52673"/>
                  <a:gd name="connsiteY4" fmla="*/ 4429 h 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673" h="30384">
                    <a:moveTo>
                      <a:pt x="7715" y="4429"/>
                    </a:moveTo>
                    <a:cubicBezTo>
                      <a:pt x="-2572" y="10335"/>
                      <a:pt x="-2572" y="19955"/>
                      <a:pt x="7715" y="25956"/>
                    </a:cubicBezTo>
                    <a:cubicBezTo>
                      <a:pt x="18002" y="31861"/>
                      <a:pt x="34671" y="31861"/>
                      <a:pt x="44958" y="25956"/>
                    </a:cubicBezTo>
                    <a:cubicBezTo>
                      <a:pt x="55245" y="20050"/>
                      <a:pt x="55245" y="10430"/>
                      <a:pt x="44958" y="4429"/>
                    </a:cubicBezTo>
                    <a:cubicBezTo>
                      <a:pt x="34671" y="-1476"/>
                      <a:pt x="18002" y="-1476"/>
                      <a:pt x="7715" y="4429"/>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13" name="Graphic 1544">
              <a:extLst>
                <a:ext uri="{FF2B5EF4-FFF2-40B4-BE49-F238E27FC236}">
                  <a16:creationId xmlns:a16="http://schemas.microsoft.com/office/drawing/2014/main" id="{D9F70E4B-C3A7-4404-F7E5-919BD5CC734E}"/>
                </a:ext>
              </a:extLst>
            </p:cNvPr>
            <p:cNvGrpSpPr/>
            <p:nvPr/>
          </p:nvGrpSpPr>
          <p:grpSpPr>
            <a:xfrm>
              <a:off x="5406445" y="1269942"/>
              <a:ext cx="62579" cy="99393"/>
              <a:chOff x="5406445" y="1269942"/>
              <a:chExt cx="62579" cy="99393"/>
            </a:xfrm>
            <a:solidFill>
              <a:srgbClr val="FFFFFF"/>
            </a:solidFill>
          </p:grpSpPr>
          <p:sp>
            <p:nvSpPr>
              <p:cNvPr id="242" name="Free-form: Shape 241">
                <a:extLst>
                  <a:ext uri="{FF2B5EF4-FFF2-40B4-BE49-F238E27FC236}">
                    <a16:creationId xmlns:a16="http://schemas.microsoft.com/office/drawing/2014/main" id="{43381BCD-A2B4-8204-ABD4-B1B02861911D}"/>
                  </a:ext>
                </a:extLst>
              </p:cNvPr>
              <p:cNvSpPr/>
              <p:nvPr/>
            </p:nvSpPr>
            <p:spPr>
              <a:xfrm>
                <a:off x="5406445" y="1287992"/>
                <a:ext cx="62579" cy="81343"/>
              </a:xfrm>
              <a:custGeom>
                <a:avLst/>
                <a:gdLst>
                  <a:gd name="connsiteX0" fmla="*/ 0 w 62579"/>
                  <a:gd name="connsiteY0" fmla="*/ 0 h 81343"/>
                  <a:gd name="connsiteX1" fmla="*/ 0 w 62579"/>
                  <a:gd name="connsiteY1" fmla="*/ 63341 h 81343"/>
                  <a:gd name="connsiteX2" fmla="*/ 9144 w 62579"/>
                  <a:gd name="connsiteY2" fmla="*/ 76105 h 81343"/>
                  <a:gd name="connsiteX3" fmla="*/ 15621 w 62579"/>
                  <a:gd name="connsiteY3" fmla="*/ 78962 h 81343"/>
                  <a:gd name="connsiteX4" fmla="*/ 23717 w 62579"/>
                  <a:gd name="connsiteY4" fmla="*/ 80867 h 81343"/>
                  <a:gd name="connsiteX5" fmla="*/ 25908 w 62579"/>
                  <a:gd name="connsiteY5" fmla="*/ 81153 h 81343"/>
                  <a:gd name="connsiteX6" fmla="*/ 26670 w 62579"/>
                  <a:gd name="connsiteY6" fmla="*/ 81153 h 81343"/>
                  <a:gd name="connsiteX7" fmla="*/ 29051 w 62579"/>
                  <a:gd name="connsiteY7" fmla="*/ 81344 h 81343"/>
                  <a:gd name="connsiteX8" fmla="*/ 34766 w 62579"/>
                  <a:gd name="connsiteY8" fmla="*/ 81344 h 81343"/>
                  <a:gd name="connsiteX9" fmla="*/ 36957 w 62579"/>
                  <a:gd name="connsiteY9" fmla="*/ 81153 h 81343"/>
                  <a:gd name="connsiteX10" fmla="*/ 40100 w 62579"/>
                  <a:gd name="connsiteY10" fmla="*/ 80677 h 81343"/>
                  <a:gd name="connsiteX11" fmla="*/ 47244 w 62579"/>
                  <a:gd name="connsiteY11" fmla="*/ 78867 h 81343"/>
                  <a:gd name="connsiteX12" fmla="*/ 53435 w 62579"/>
                  <a:gd name="connsiteY12" fmla="*/ 76105 h 81343"/>
                  <a:gd name="connsiteX13" fmla="*/ 62579 w 62579"/>
                  <a:gd name="connsiteY13" fmla="*/ 63341 h 81343"/>
                  <a:gd name="connsiteX14" fmla="*/ 62579 w 62579"/>
                  <a:gd name="connsiteY14" fmla="*/ 0 h 81343"/>
                  <a:gd name="connsiteX15" fmla="*/ 191 w 62579"/>
                  <a:gd name="connsiteY15" fmla="*/ 0 h 8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579" h="81343">
                    <a:moveTo>
                      <a:pt x="0" y="0"/>
                    </a:moveTo>
                    <a:lnTo>
                      <a:pt x="0" y="63341"/>
                    </a:lnTo>
                    <a:cubicBezTo>
                      <a:pt x="0" y="67913"/>
                      <a:pt x="3048" y="72580"/>
                      <a:pt x="9144" y="76105"/>
                    </a:cubicBezTo>
                    <a:cubicBezTo>
                      <a:pt x="11144" y="77248"/>
                      <a:pt x="13335" y="78200"/>
                      <a:pt x="15621" y="78962"/>
                    </a:cubicBezTo>
                    <a:cubicBezTo>
                      <a:pt x="18193" y="79820"/>
                      <a:pt x="20860" y="80486"/>
                      <a:pt x="23717" y="80867"/>
                    </a:cubicBezTo>
                    <a:cubicBezTo>
                      <a:pt x="24384" y="80963"/>
                      <a:pt x="25146" y="81058"/>
                      <a:pt x="25908" y="81153"/>
                    </a:cubicBezTo>
                    <a:cubicBezTo>
                      <a:pt x="26098" y="81153"/>
                      <a:pt x="26384" y="81153"/>
                      <a:pt x="26670" y="81153"/>
                    </a:cubicBezTo>
                    <a:cubicBezTo>
                      <a:pt x="27432" y="81153"/>
                      <a:pt x="28289" y="81248"/>
                      <a:pt x="29051" y="81344"/>
                    </a:cubicBezTo>
                    <a:cubicBezTo>
                      <a:pt x="30956" y="81344"/>
                      <a:pt x="32861" y="81344"/>
                      <a:pt x="34766" y="81344"/>
                    </a:cubicBezTo>
                    <a:cubicBezTo>
                      <a:pt x="35528" y="81344"/>
                      <a:pt x="36195" y="81344"/>
                      <a:pt x="36957" y="81153"/>
                    </a:cubicBezTo>
                    <a:cubicBezTo>
                      <a:pt x="38005" y="81058"/>
                      <a:pt x="39053" y="80867"/>
                      <a:pt x="40100" y="80677"/>
                    </a:cubicBezTo>
                    <a:cubicBezTo>
                      <a:pt x="42577" y="80296"/>
                      <a:pt x="44958" y="79724"/>
                      <a:pt x="47244" y="78867"/>
                    </a:cubicBezTo>
                    <a:cubicBezTo>
                      <a:pt x="49435" y="78105"/>
                      <a:pt x="51530" y="77152"/>
                      <a:pt x="53435" y="76105"/>
                    </a:cubicBezTo>
                    <a:cubicBezTo>
                      <a:pt x="59531" y="72580"/>
                      <a:pt x="62579" y="68008"/>
                      <a:pt x="62579" y="63341"/>
                    </a:cubicBezTo>
                    <a:lnTo>
                      <a:pt x="62579" y="0"/>
                    </a:lnTo>
                    <a:lnTo>
                      <a:pt x="191"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43" name="Free-form: Shape 242">
                <a:extLst>
                  <a:ext uri="{FF2B5EF4-FFF2-40B4-BE49-F238E27FC236}">
                    <a16:creationId xmlns:a16="http://schemas.microsoft.com/office/drawing/2014/main" id="{176D4D9D-199E-E360-A9B6-53571DE84FD5}"/>
                  </a:ext>
                </a:extLst>
              </p:cNvPr>
              <p:cNvSpPr/>
              <p:nvPr/>
            </p:nvSpPr>
            <p:spPr>
              <a:xfrm>
                <a:off x="5453499" y="1287992"/>
                <a:ext cx="15335" cy="78866"/>
              </a:xfrm>
              <a:custGeom>
                <a:avLst/>
                <a:gdLst>
                  <a:gd name="connsiteX0" fmla="*/ 6191 w 15335"/>
                  <a:gd name="connsiteY0" fmla="*/ 76105 h 78866"/>
                  <a:gd name="connsiteX1" fmla="*/ 15335 w 15335"/>
                  <a:gd name="connsiteY1" fmla="*/ 63341 h 78866"/>
                  <a:gd name="connsiteX2" fmla="*/ 15335 w 15335"/>
                  <a:gd name="connsiteY2" fmla="*/ 0 h 78866"/>
                  <a:gd name="connsiteX3" fmla="*/ 0 w 15335"/>
                  <a:gd name="connsiteY3" fmla="*/ 0 h 78866"/>
                  <a:gd name="connsiteX4" fmla="*/ 0 w 15335"/>
                  <a:gd name="connsiteY4" fmla="*/ 78867 h 78866"/>
                  <a:gd name="connsiteX5" fmla="*/ 6191 w 15335"/>
                  <a:gd name="connsiteY5" fmla="*/ 76105 h 78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 h="78866">
                    <a:moveTo>
                      <a:pt x="6191" y="76105"/>
                    </a:moveTo>
                    <a:cubicBezTo>
                      <a:pt x="12287" y="72580"/>
                      <a:pt x="15335" y="68008"/>
                      <a:pt x="15335" y="63341"/>
                    </a:cubicBezTo>
                    <a:lnTo>
                      <a:pt x="15335" y="0"/>
                    </a:lnTo>
                    <a:cubicBezTo>
                      <a:pt x="15335" y="0"/>
                      <a:pt x="0" y="0"/>
                      <a:pt x="0" y="0"/>
                    </a:cubicBezTo>
                    <a:lnTo>
                      <a:pt x="0" y="78867"/>
                    </a:lnTo>
                    <a:cubicBezTo>
                      <a:pt x="2191" y="78105"/>
                      <a:pt x="4286" y="77152"/>
                      <a:pt x="6191" y="76105"/>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44" name="Free-form: Shape 243">
                <a:extLst>
                  <a:ext uri="{FF2B5EF4-FFF2-40B4-BE49-F238E27FC236}">
                    <a16:creationId xmlns:a16="http://schemas.microsoft.com/office/drawing/2014/main" id="{D75BE423-D8BA-C007-4581-DB4CE71D0C0C}"/>
                  </a:ext>
                </a:extLst>
              </p:cNvPr>
              <p:cNvSpPr/>
              <p:nvPr/>
            </p:nvSpPr>
            <p:spPr>
              <a:xfrm>
                <a:off x="5433020" y="1292373"/>
                <a:ext cx="8096" cy="76962"/>
              </a:xfrm>
              <a:custGeom>
                <a:avLst/>
                <a:gdLst>
                  <a:gd name="connsiteX0" fmla="*/ 0 w 8096"/>
                  <a:gd name="connsiteY0" fmla="*/ 0 h 76962"/>
                  <a:gd name="connsiteX1" fmla="*/ 0 w 8096"/>
                  <a:gd name="connsiteY1" fmla="*/ 76772 h 76962"/>
                  <a:gd name="connsiteX2" fmla="*/ 2381 w 8096"/>
                  <a:gd name="connsiteY2" fmla="*/ 76962 h 76962"/>
                  <a:gd name="connsiteX3" fmla="*/ 8096 w 8096"/>
                  <a:gd name="connsiteY3" fmla="*/ 76962 h 76962"/>
                  <a:gd name="connsiteX4" fmla="*/ 8096 w 8096"/>
                  <a:gd name="connsiteY4" fmla="*/ 2095 h 76962"/>
                  <a:gd name="connsiteX5" fmla="*/ 0 w 8096"/>
                  <a:gd name="connsiteY5" fmla="*/ 95 h 76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96" h="76962">
                    <a:moveTo>
                      <a:pt x="0" y="0"/>
                    </a:moveTo>
                    <a:lnTo>
                      <a:pt x="0" y="76772"/>
                    </a:lnTo>
                    <a:cubicBezTo>
                      <a:pt x="762" y="76772"/>
                      <a:pt x="1619" y="76867"/>
                      <a:pt x="2381" y="76962"/>
                    </a:cubicBezTo>
                    <a:cubicBezTo>
                      <a:pt x="4286" y="76962"/>
                      <a:pt x="6191" y="76962"/>
                      <a:pt x="8096" y="76962"/>
                    </a:cubicBezTo>
                    <a:lnTo>
                      <a:pt x="8096" y="2095"/>
                    </a:lnTo>
                    <a:cubicBezTo>
                      <a:pt x="8096" y="2095"/>
                      <a:pt x="0" y="95"/>
                      <a:pt x="0" y="95"/>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45" name="Free-form: Shape 244">
                <a:extLst>
                  <a:ext uri="{FF2B5EF4-FFF2-40B4-BE49-F238E27FC236}">
                    <a16:creationId xmlns:a16="http://schemas.microsoft.com/office/drawing/2014/main" id="{C20C309E-7733-BC7E-BA44-E79EEE971C6A}"/>
                  </a:ext>
                </a:extLst>
              </p:cNvPr>
              <p:cNvSpPr/>
              <p:nvPr/>
            </p:nvSpPr>
            <p:spPr>
              <a:xfrm>
                <a:off x="5443307" y="1294564"/>
                <a:ext cx="3143" cy="74485"/>
              </a:xfrm>
              <a:custGeom>
                <a:avLst/>
                <a:gdLst>
                  <a:gd name="connsiteX0" fmla="*/ 0 w 3143"/>
                  <a:gd name="connsiteY0" fmla="*/ 95 h 74485"/>
                  <a:gd name="connsiteX1" fmla="*/ 0 w 3143"/>
                  <a:gd name="connsiteY1" fmla="*/ 74486 h 74485"/>
                  <a:gd name="connsiteX2" fmla="*/ 3143 w 3143"/>
                  <a:gd name="connsiteY2" fmla="*/ 74009 h 74485"/>
                  <a:gd name="connsiteX3" fmla="*/ 3143 w 3143"/>
                  <a:gd name="connsiteY3" fmla="*/ 1048 h 74485"/>
                  <a:gd name="connsiteX4" fmla="*/ 0 w 3143"/>
                  <a:gd name="connsiteY4" fmla="*/ 0 h 74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3" h="74485">
                    <a:moveTo>
                      <a:pt x="0" y="95"/>
                    </a:moveTo>
                    <a:lnTo>
                      <a:pt x="0" y="74486"/>
                    </a:lnTo>
                    <a:cubicBezTo>
                      <a:pt x="1048" y="74390"/>
                      <a:pt x="2095" y="74200"/>
                      <a:pt x="3143" y="74009"/>
                    </a:cubicBezTo>
                    <a:lnTo>
                      <a:pt x="3143" y="1048"/>
                    </a:lnTo>
                    <a:lnTo>
                      <a:pt x="0"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46" name="Free-form: Shape 245">
                <a:extLst>
                  <a:ext uri="{FF2B5EF4-FFF2-40B4-BE49-F238E27FC236}">
                    <a16:creationId xmlns:a16="http://schemas.microsoft.com/office/drawing/2014/main" id="{65234079-26A1-79C5-E28D-DB84467121CA}"/>
                  </a:ext>
                </a:extLst>
              </p:cNvPr>
              <p:cNvSpPr/>
              <p:nvPr/>
            </p:nvSpPr>
            <p:spPr>
              <a:xfrm>
                <a:off x="5406445" y="1269942"/>
                <a:ext cx="62388" cy="36004"/>
              </a:xfrm>
              <a:custGeom>
                <a:avLst/>
                <a:gdLst>
                  <a:gd name="connsiteX0" fmla="*/ 9144 w 62388"/>
                  <a:gd name="connsiteY0" fmla="*/ 5286 h 36004"/>
                  <a:gd name="connsiteX1" fmla="*/ 9144 w 62388"/>
                  <a:gd name="connsiteY1" fmla="*/ 30718 h 36004"/>
                  <a:gd name="connsiteX2" fmla="*/ 53245 w 62388"/>
                  <a:gd name="connsiteY2" fmla="*/ 30718 h 36004"/>
                  <a:gd name="connsiteX3" fmla="*/ 53245 w 62388"/>
                  <a:gd name="connsiteY3" fmla="*/ 5286 h 36004"/>
                  <a:gd name="connsiteX4" fmla="*/ 9144 w 62388"/>
                  <a:gd name="connsiteY4" fmla="*/ 5286 h 360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8" h="36004">
                    <a:moveTo>
                      <a:pt x="9144" y="5286"/>
                    </a:moveTo>
                    <a:cubicBezTo>
                      <a:pt x="-3048" y="12335"/>
                      <a:pt x="-3048" y="23670"/>
                      <a:pt x="9144" y="30718"/>
                    </a:cubicBezTo>
                    <a:cubicBezTo>
                      <a:pt x="21336" y="37767"/>
                      <a:pt x="41053" y="37767"/>
                      <a:pt x="53245" y="30718"/>
                    </a:cubicBezTo>
                    <a:cubicBezTo>
                      <a:pt x="65437" y="23670"/>
                      <a:pt x="65437" y="12335"/>
                      <a:pt x="53245" y="5286"/>
                    </a:cubicBezTo>
                    <a:cubicBezTo>
                      <a:pt x="41053" y="-1762"/>
                      <a:pt x="21336" y="-1762"/>
                      <a:pt x="9144" y="5286"/>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14" name="Graphic 1544">
              <a:extLst>
                <a:ext uri="{FF2B5EF4-FFF2-40B4-BE49-F238E27FC236}">
                  <a16:creationId xmlns:a16="http://schemas.microsoft.com/office/drawing/2014/main" id="{00238D4A-174E-4299-034A-871E21A9AFC9}"/>
                </a:ext>
              </a:extLst>
            </p:cNvPr>
            <p:cNvGrpSpPr/>
            <p:nvPr/>
          </p:nvGrpSpPr>
          <p:grpSpPr>
            <a:xfrm>
              <a:off x="5415875" y="1264394"/>
              <a:ext cx="43433" cy="32432"/>
              <a:chOff x="5415875" y="1264394"/>
              <a:chExt cx="43433" cy="32432"/>
            </a:xfrm>
            <a:solidFill>
              <a:srgbClr val="FFFFFF"/>
            </a:solidFill>
          </p:grpSpPr>
          <p:sp>
            <p:nvSpPr>
              <p:cNvPr id="240" name="Free-form: Shape 239">
                <a:extLst>
                  <a:ext uri="{FF2B5EF4-FFF2-40B4-BE49-F238E27FC236}">
                    <a16:creationId xmlns:a16="http://schemas.microsoft.com/office/drawing/2014/main" id="{1D768522-9E90-63FF-3243-403D076986B0}"/>
                  </a:ext>
                </a:extLst>
              </p:cNvPr>
              <p:cNvSpPr/>
              <p:nvPr/>
            </p:nvSpPr>
            <p:spPr>
              <a:xfrm>
                <a:off x="5415875" y="1277324"/>
                <a:ext cx="43433" cy="19502"/>
              </a:xfrm>
              <a:custGeom>
                <a:avLst/>
                <a:gdLst>
                  <a:gd name="connsiteX0" fmla="*/ 43434 w 43433"/>
                  <a:gd name="connsiteY0" fmla="*/ 0 h 19502"/>
                  <a:gd name="connsiteX1" fmla="*/ 43434 w 43433"/>
                  <a:gd name="connsiteY1" fmla="*/ 6572 h 19502"/>
                  <a:gd name="connsiteX2" fmla="*/ 37052 w 43433"/>
                  <a:gd name="connsiteY2" fmla="*/ 15716 h 19502"/>
                  <a:gd name="connsiteX3" fmla="*/ 6382 w 43433"/>
                  <a:gd name="connsiteY3" fmla="*/ 15716 h 19502"/>
                  <a:gd name="connsiteX4" fmla="*/ 0 w 43433"/>
                  <a:gd name="connsiteY4" fmla="*/ 6572 h 19502"/>
                  <a:gd name="connsiteX5" fmla="*/ 0 w 43433"/>
                  <a:gd name="connsiteY5" fmla="*/ 0 h 19502"/>
                  <a:gd name="connsiteX6" fmla="*/ 43434 w 43433"/>
                  <a:gd name="connsiteY6" fmla="*/ 0 h 1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33" h="19502">
                    <a:moveTo>
                      <a:pt x="43434" y="0"/>
                    </a:moveTo>
                    <a:lnTo>
                      <a:pt x="43434" y="6572"/>
                    </a:lnTo>
                    <a:cubicBezTo>
                      <a:pt x="43434" y="9906"/>
                      <a:pt x="41339" y="13144"/>
                      <a:pt x="37052" y="15716"/>
                    </a:cubicBezTo>
                    <a:cubicBezTo>
                      <a:pt x="28575" y="20765"/>
                      <a:pt x="14859" y="20765"/>
                      <a:pt x="6382" y="15716"/>
                    </a:cubicBezTo>
                    <a:cubicBezTo>
                      <a:pt x="2191" y="13240"/>
                      <a:pt x="0" y="9906"/>
                      <a:pt x="0" y="6572"/>
                    </a:cubicBezTo>
                    <a:lnTo>
                      <a:pt x="0" y="0"/>
                    </a:lnTo>
                    <a:lnTo>
                      <a:pt x="43434"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41" name="Free-form: Shape 240">
                <a:extLst>
                  <a:ext uri="{FF2B5EF4-FFF2-40B4-BE49-F238E27FC236}">
                    <a16:creationId xmlns:a16="http://schemas.microsoft.com/office/drawing/2014/main" id="{E194C4F9-E29F-0A0D-E5C1-9788D029DE82}"/>
                  </a:ext>
                </a:extLst>
              </p:cNvPr>
              <p:cNvSpPr/>
              <p:nvPr/>
            </p:nvSpPr>
            <p:spPr>
              <a:xfrm>
                <a:off x="5415899" y="1264394"/>
                <a:ext cx="43386" cy="25860"/>
              </a:xfrm>
              <a:custGeom>
                <a:avLst/>
                <a:gdLst>
                  <a:gd name="connsiteX0" fmla="*/ 6358 w 43386"/>
                  <a:gd name="connsiteY0" fmla="*/ 3786 h 25860"/>
                  <a:gd name="connsiteX1" fmla="*/ 6358 w 43386"/>
                  <a:gd name="connsiteY1" fmla="*/ 22074 h 25860"/>
                  <a:gd name="connsiteX2" fmla="*/ 37028 w 43386"/>
                  <a:gd name="connsiteY2" fmla="*/ 22074 h 25860"/>
                  <a:gd name="connsiteX3" fmla="*/ 37028 w 43386"/>
                  <a:gd name="connsiteY3" fmla="*/ 3786 h 25860"/>
                  <a:gd name="connsiteX4" fmla="*/ 6358 w 43386"/>
                  <a:gd name="connsiteY4" fmla="*/ 3786 h 25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386" h="25860">
                    <a:moveTo>
                      <a:pt x="6358" y="3786"/>
                    </a:moveTo>
                    <a:cubicBezTo>
                      <a:pt x="-2119" y="8834"/>
                      <a:pt x="-2119" y="17026"/>
                      <a:pt x="6358" y="22074"/>
                    </a:cubicBezTo>
                    <a:cubicBezTo>
                      <a:pt x="14835" y="27122"/>
                      <a:pt x="28551" y="27122"/>
                      <a:pt x="37028" y="22074"/>
                    </a:cubicBezTo>
                    <a:cubicBezTo>
                      <a:pt x="45506" y="17026"/>
                      <a:pt x="45506" y="8834"/>
                      <a:pt x="37028" y="3786"/>
                    </a:cubicBezTo>
                    <a:cubicBezTo>
                      <a:pt x="28551" y="-1262"/>
                      <a:pt x="14835" y="-1262"/>
                      <a:pt x="6358" y="3786"/>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15" name="Graphic 1544">
              <a:extLst>
                <a:ext uri="{FF2B5EF4-FFF2-40B4-BE49-F238E27FC236}">
                  <a16:creationId xmlns:a16="http://schemas.microsoft.com/office/drawing/2014/main" id="{423A9051-95FB-D9A7-0B7C-CE52921CB469}"/>
                </a:ext>
              </a:extLst>
            </p:cNvPr>
            <p:cNvGrpSpPr/>
            <p:nvPr/>
          </p:nvGrpSpPr>
          <p:grpSpPr>
            <a:xfrm>
              <a:off x="5420637" y="1264084"/>
              <a:ext cx="33909" cy="24193"/>
              <a:chOff x="5420637" y="1264084"/>
              <a:chExt cx="33909" cy="24193"/>
            </a:xfrm>
            <a:solidFill>
              <a:srgbClr val="FFFFFF"/>
            </a:solidFill>
          </p:grpSpPr>
          <p:sp>
            <p:nvSpPr>
              <p:cNvPr id="238" name="Free-form: Shape 237">
                <a:extLst>
                  <a:ext uri="{FF2B5EF4-FFF2-40B4-BE49-F238E27FC236}">
                    <a16:creationId xmlns:a16="http://schemas.microsoft.com/office/drawing/2014/main" id="{EB1509DC-3179-BD3B-EBEE-1D021580B8F5}"/>
                  </a:ext>
                </a:extLst>
              </p:cNvPr>
              <p:cNvSpPr/>
              <p:nvPr/>
            </p:nvSpPr>
            <p:spPr>
              <a:xfrm>
                <a:off x="5420637" y="1273800"/>
                <a:ext cx="33909" cy="14478"/>
              </a:xfrm>
              <a:custGeom>
                <a:avLst/>
                <a:gdLst>
                  <a:gd name="connsiteX0" fmla="*/ 0 w 33909"/>
                  <a:gd name="connsiteY0" fmla="*/ 0 h 14478"/>
                  <a:gd name="connsiteX1" fmla="*/ 0 w 33909"/>
                  <a:gd name="connsiteY1" fmla="*/ 4667 h 14478"/>
                  <a:gd name="connsiteX2" fmla="*/ 4953 w 33909"/>
                  <a:gd name="connsiteY2" fmla="*/ 11621 h 14478"/>
                  <a:gd name="connsiteX3" fmla="*/ 28956 w 33909"/>
                  <a:gd name="connsiteY3" fmla="*/ 11621 h 14478"/>
                  <a:gd name="connsiteX4" fmla="*/ 33909 w 33909"/>
                  <a:gd name="connsiteY4" fmla="*/ 4667 h 14478"/>
                  <a:gd name="connsiteX5" fmla="*/ 33909 w 33909"/>
                  <a:gd name="connsiteY5" fmla="*/ 0 h 14478"/>
                  <a:gd name="connsiteX6" fmla="*/ 0 w 33909"/>
                  <a:gd name="connsiteY6" fmla="*/ 0 h 14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9" h="14478">
                    <a:moveTo>
                      <a:pt x="0" y="0"/>
                    </a:moveTo>
                    <a:lnTo>
                      <a:pt x="0" y="4667"/>
                    </a:lnTo>
                    <a:cubicBezTo>
                      <a:pt x="0" y="7144"/>
                      <a:pt x="1619" y="9716"/>
                      <a:pt x="4953" y="11621"/>
                    </a:cubicBezTo>
                    <a:cubicBezTo>
                      <a:pt x="11525" y="15431"/>
                      <a:pt x="22289" y="15431"/>
                      <a:pt x="28956" y="11621"/>
                    </a:cubicBezTo>
                    <a:cubicBezTo>
                      <a:pt x="32290" y="9716"/>
                      <a:pt x="33909" y="7239"/>
                      <a:pt x="33909" y="4667"/>
                    </a:cubicBezTo>
                    <a:lnTo>
                      <a:pt x="33909" y="0"/>
                    </a:lnTo>
                    <a:lnTo>
                      <a:pt x="0"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39" name="Free-form: Shape 238">
                <a:extLst>
                  <a:ext uri="{FF2B5EF4-FFF2-40B4-BE49-F238E27FC236}">
                    <a16:creationId xmlns:a16="http://schemas.microsoft.com/office/drawing/2014/main" id="{9D240D7A-D6C5-50C8-EF14-45EE50FBC166}"/>
                  </a:ext>
                </a:extLst>
              </p:cNvPr>
              <p:cNvSpPr/>
              <p:nvPr/>
            </p:nvSpPr>
            <p:spPr>
              <a:xfrm>
                <a:off x="5420661" y="1264084"/>
                <a:ext cx="33861" cy="19526"/>
              </a:xfrm>
              <a:custGeom>
                <a:avLst/>
                <a:gdLst>
                  <a:gd name="connsiteX0" fmla="*/ 28932 w 33861"/>
                  <a:gd name="connsiteY0" fmla="*/ 2857 h 19526"/>
                  <a:gd name="connsiteX1" fmla="*/ 28932 w 33861"/>
                  <a:gd name="connsiteY1" fmla="*/ 16669 h 19526"/>
                  <a:gd name="connsiteX2" fmla="*/ 4929 w 33861"/>
                  <a:gd name="connsiteY2" fmla="*/ 16669 h 19526"/>
                  <a:gd name="connsiteX3" fmla="*/ 4929 w 33861"/>
                  <a:gd name="connsiteY3" fmla="*/ 2857 h 19526"/>
                  <a:gd name="connsiteX4" fmla="*/ 28932 w 33861"/>
                  <a:gd name="connsiteY4" fmla="*/ 2857 h 195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1" h="19526">
                    <a:moveTo>
                      <a:pt x="28932" y="2857"/>
                    </a:moveTo>
                    <a:cubicBezTo>
                      <a:pt x="35504" y="6667"/>
                      <a:pt x="35504" y="12859"/>
                      <a:pt x="28932" y="16669"/>
                    </a:cubicBezTo>
                    <a:cubicBezTo>
                      <a:pt x="22360" y="20479"/>
                      <a:pt x="11597" y="20479"/>
                      <a:pt x="4929" y="16669"/>
                    </a:cubicBezTo>
                    <a:cubicBezTo>
                      <a:pt x="-1643" y="12859"/>
                      <a:pt x="-1643" y="6667"/>
                      <a:pt x="4929" y="2857"/>
                    </a:cubicBezTo>
                    <a:cubicBezTo>
                      <a:pt x="11501" y="-952"/>
                      <a:pt x="22265" y="-952"/>
                      <a:pt x="28932" y="2857"/>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16" name="Graphic 1544">
              <a:extLst>
                <a:ext uri="{FF2B5EF4-FFF2-40B4-BE49-F238E27FC236}">
                  <a16:creationId xmlns:a16="http://schemas.microsoft.com/office/drawing/2014/main" id="{CF24F19B-AF9F-5290-DBD4-2184B063A5B1}"/>
                </a:ext>
              </a:extLst>
            </p:cNvPr>
            <p:cNvGrpSpPr/>
            <p:nvPr/>
          </p:nvGrpSpPr>
          <p:grpSpPr>
            <a:xfrm>
              <a:off x="5455689" y="1326092"/>
              <a:ext cx="15811" cy="24717"/>
              <a:chOff x="5455689" y="1326092"/>
              <a:chExt cx="15811" cy="24717"/>
            </a:xfrm>
          </p:grpSpPr>
          <p:grpSp>
            <p:nvGrpSpPr>
              <p:cNvPr id="228" name="Graphic 1544">
                <a:extLst>
                  <a:ext uri="{FF2B5EF4-FFF2-40B4-BE49-F238E27FC236}">
                    <a16:creationId xmlns:a16="http://schemas.microsoft.com/office/drawing/2014/main" id="{1E2991C1-DB39-33C3-6AA2-DC66C4B9E36D}"/>
                  </a:ext>
                </a:extLst>
              </p:cNvPr>
              <p:cNvGrpSpPr/>
              <p:nvPr/>
            </p:nvGrpSpPr>
            <p:grpSpPr>
              <a:xfrm>
                <a:off x="5460166" y="1343237"/>
                <a:ext cx="11239" cy="7429"/>
                <a:chOff x="5460166" y="1343237"/>
                <a:chExt cx="11239" cy="7429"/>
              </a:xfrm>
            </p:grpSpPr>
            <p:sp>
              <p:nvSpPr>
                <p:cNvPr id="235" name="Free-form: Shape 234">
                  <a:extLst>
                    <a:ext uri="{FF2B5EF4-FFF2-40B4-BE49-F238E27FC236}">
                      <a16:creationId xmlns:a16="http://schemas.microsoft.com/office/drawing/2014/main" id="{9036DC1B-753C-8A2B-BD91-A1044A7254A0}"/>
                    </a:ext>
                  </a:extLst>
                </p:cNvPr>
                <p:cNvSpPr/>
                <p:nvPr/>
              </p:nvSpPr>
              <p:spPr>
                <a:xfrm>
                  <a:off x="5460166" y="1343237"/>
                  <a:ext cx="11239" cy="7429"/>
                </a:xfrm>
                <a:custGeom>
                  <a:avLst/>
                  <a:gdLst>
                    <a:gd name="connsiteX0" fmla="*/ 10668 w 11239"/>
                    <a:gd name="connsiteY0" fmla="*/ 1333 h 7429"/>
                    <a:gd name="connsiteX1" fmla="*/ 0 w 11239"/>
                    <a:gd name="connsiteY1" fmla="*/ 7429 h 7429"/>
                    <a:gd name="connsiteX2" fmla="*/ 572 w 11239"/>
                    <a:gd name="connsiteY2" fmla="*/ 6096 h 7429"/>
                    <a:gd name="connsiteX3" fmla="*/ 11240 w 11239"/>
                    <a:gd name="connsiteY3" fmla="*/ 0 h 7429"/>
                    <a:gd name="connsiteX4" fmla="*/ 10668 w 11239"/>
                    <a:gd name="connsiteY4" fmla="*/ 1333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3"/>
                      </a:moveTo>
                      <a:lnTo>
                        <a:pt x="0" y="7429"/>
                      </a:lnTo>
                      <a:cubicBezTo>
                        <a:pt x="0" y="7429"/>
                        <a:pt x="572" y="6763"/>
                        <a:pt x="572" y="6096"/>
                      </a:cubicBezTo>
                      <a:lnTo>
                        <a:pt x="11240" y="0"/>
                      </a:lnTo>
                      <a:cubicBezTo>
                        <a:pt x="11240" y="667"/>
                        <a:pt x="11049" y="1143"/>
                        <a:pt x="10668" y="1333"/>
                      </a:cubicBezTo>
                      <a:close/>
                    </a:path>
                  </a:pathLst>
                </a:custGeom>
                <a:solidFill>
                  <a:srgbClr val="FFFFFF"/>
                </a:solidFill>
                <a:ln w="0" cap="flat">
                  <a:solidFill>
                    <a:srgbClr val="00A48D"/>
                  </a:solidFill>
                  <a:prstDash val="solid"/>
                  <a:miter/>
                </a:ln>
              </p:spPr>
              <p:txBody>
                <a:bodyPr rtlCol="0" anchor="ctr"/>
                <a:lstStyle/>
                <a:p>
                  <a:endParaRPr lang="en-GB"/>
                </a:p>
              </p:txBody>
            </p:sp>
            <p:sp>
              <p:nvSpPr>
                <p:cNvPr id="236" name="Free-form: Shape 235">
                  <a:extLst>
                    <a:ext uri="{FF2B5EF4-FFF2-40B4-BE49-F238E27FC236}">
                      <a16:creationId xmlns:a16="http://schemas.microsoft.com/office/drawing/2014/main" id="{383B156F-5E46-5396-C41B-3EF50B81FD45}"/>
                    </a:ext>
                  </a:extLst>
                </p:cNvPr>
                <p:cNvSpPr/>
                <p:nvPr/>
              </p:nvSpPr>
              <p:spPr>
                <a:xfrm>
                  <a:off x="5460166" y="1343237"/>
                  <a:ext cx="11239" cy="7429"/>
                </a:xfrm>
                <a:custGeom>
                  <a:avLst/>
                  <a:gdLst>
                    <a:gd name="connsiteX0" fmla="*/ 10668 w 11239"/>
                    <a:gd name="connsiteY0" fmla="*/ 1333 h 7429"/>
                    <a:gd name="connsiteX1" fmla="*/ 0 w 11239"/>
                    <a:gd name="connsiteY1" fmla="*/ 7429 h 7429"/>
                    <a:gd name="connsiteX2" fmla="*/ 572 w 11239"/>
                    <a:gd name="connsiteY2" fmla="*/ 6096 h 7429"/>
                    <a:gd name="connsiteX3" fmla="*/ 11240 w 11239"/>
                    <a:gd name="connsiteY3" fmla="*/ 0 h 7429"/>
                    <a:gd name="connsiteX4" fmla="*/ 10668 w 11239"/>
                    <a:gd name="connsiteY4" fmla="*/ 1333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3"/>
                      </a:moveTo>
                      <a:lnTo>
                        <a:pt x="0" y="7429"/>
                      </a:lnTo>
                      <a:cubicBezTo>
                        <a:pt x="0" y="7429"/>
                        <a:pt x="572" y="6763"/>
                        <a:pt x="572" y="6096"/>
                      </a:cubicBezTo>
                      <a:lnTo>
                        <a:pt x="11240" y="0"/>
                      </a:lnTo>
                      <a:cubicBezTo>
                        <a:pt x="11240" y="667"/>
                        <a:pt x="11049" y="1143"/>
                        <a:pt x="10668" y="1333"/>
                      </a:cubicBezTo>
                      <a:close/>
                    </a:path>
                  </a:pathLst>
                </a:custGeom>
                <a:solidFill>
                  <a:srgbClr val="333333"/>
                </a:solidFill>
                <a:ln w="0" cap="flat">
                  <a:solidFill>
                    <a:srgbClr val="00A48D"/>
                  </a:solidFill>
                  <a:prstDash val="solid"/>
                  <a:miter/>
                </a:ln>
              </p:spPr>
              <p:txBody>
                <a:bodyPr rtlCol="0" anchor="ctr"/>
                <a:lstStyle/>
                <a:p>
                  <a:endParaRPr lang="en-GB"/>
                </a:p>
              </p:txBody>
            </p:sp>
            <p:sp>
              <p:nvSpPr>
                <p:cNvPr id="237" name="Free-form: Shape 236">
                  <a:extLst>
                    <a:ext uri="{FF2B5EF4-FFF2-40B4-BE49-F238E27FC236}">
                      <a16:creationId xmlns:a16="http://schemas.microsoft.com/office/drawing/2014/main" id="{31D08484-81FA-A3D7-9264-7192DF1C4447}"/>
                    </a:ext>
                  </a:extLst>
                </p:cNvPr>
                <p:cNvSpPr/>
                <p:nvPr/>
              </p:nvSpPr>
              <p:spPr>
                <a:xfrm>
                  <a:off x="5460166" y="1343237"/>
                  <a:ext cx="11239" cy="7429"/>
                </a:xfrm>
                <a:custGeom>
                  <a:avLst/>
                  <a:gdLst>
                    <a:gd name="connsiteX0" fmla="*/ 10668 w 11239"/>
                    <a:gd name="connsiteY0" fmla="*/ 1333 h 7429"/>
                    <a:gd name="connsiteX1" fmla="*/ 0 w 11239"/>
                    <a:gd name="connsiteY1" fmla="*/ 7429 h 7429"/>
                    <a:gd name="connsiteX2" fmla="*/ 572 w 11239"/>
                    <a:gd name="connsiteY2" fmla="*/ 6096 h 7429"/>
                    <a:gd name="connsiteX3" fmla="*/ 11240 w 11239"/>
                    <a:gd name="connsiteY3" fmla="*/ 0 h 7429"/>
                    <a:gd name="connsiteX4" fmla="*/ 10668 w 11239"/>
                    <a:gd name="connsiteY4" fmla="*/ 1333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3"/>
                      </a:moveTo>
                      <a:lnTo>
                        <a:pt x="0" y="7429"/>
                      </a:lnTo>
                      <a:cubicBezTo>
                        <a:pt x="0" y="7429"/>
                        <a:pt x="572" y="6763"/>
                        <a:pt x="572" y="6096"/>
                      </a:cubicBezTo>
                      <a:lnTo>
                        <a:pt x="11240" y="0"/>
                      </a:lnTo>
                      <a:cubicBezTo>
                        <a:pt x="11240" y="667"/>
                        <a:pt x="11049" y="1143"/>
                        <a:pt x="10668" y="1333"/>
                      </a:cubicBezTo>
                      <a:close/>
                    </a:path>
                  </a:pathLst>
                </a:custGeom>
                <a:noFill/>
                <a:ln w="9525" cap="flat">
                  <a:solidFill>
                    <a:srgbClr val="00A48D"/>
                  </a:solidFill>
                  <a:prstDash val="solid"/>
                  <a:round/>
                </a:ln>
              </p:spPr>
              <p:txBody>
                <a:bodyPr rtlCol="0" anchor="ctr"/>
                <a:lstStyle/>
                <a:p>
                  <a:endParaRPr lang="en-GB"/>
                </a:p>
              </p:txBody>
            </p:sp>
          </p:grpSp>
          <p:sp>
            <p:nvSpPr>
              <p:cNvPr id="229" name="Free-form: Shape 228">
                <a:extLst>
                  <a:ext uri="{FF2B5EF4-FFF2-40B4-BE49-F238E27FC236}">
                    <a16:creationId xmlns:a16="http://schemas.microsoft.com/office/drawing/2014/main" id="{577E61A3-5E59-1E36-A496-1328BED3EED1}"/>
                  </a:ext>
                </a:extLst>
              </p:cNvPr>
              <p:cNvSpPr/>
              <p:nvPr/>
            </p:nvSpPr>
            <p:spPr>
              <a:xfrm>
                <a:off x="5455689" y="1326092"/>
                <a:ext cx="13716" cy="7905"/>
              </a:xfrm>
              <a:custGeom>
                <a:avLst/>
                <a:gdLst>
                  <a:gd name="connsiteX0" fmla="*/ 0 w 13716"/>
                  <a:gd name="connsiteY0" fmla="*/ 6096 h 7905"/>
                  <a:gd name="connsiteX1" fmla="*/ 10668 w 13716"/>
                  <a:gd name="connsiteY1" fmla="*/ 0 h 7905"/>
                  <a:gd name="connsiteX2" fmla="*/ 13716 w 13716"/>
                  <a:gd name="connsiteY2" fmla="*/ 1714 h 7905"/>
                  <a:gd name="connsiteX3" fmla="*/ 3048 w 13716"/>
                  <a:gd name="connsiteY3" fmla="*/ 7906 h 7905"/>
                  <a:gd name="connsiteX4" fmla="*/ 0 w 13716"/>
                  <a:gd name="connsiteY4" fmla="*/ 6096 h 7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7905">
                    <a:moveTo>
                      <a:pt x="0" y="6096"/>
                    </a:moveTo>
                    <a:lnTo>
                      <a:pt x="10668" y="0"/>
                    </a:lnTo>
                    <a:lnTo>
                      <a:pt x="13716" y="1714"/>
                    </a:lnTo>
                    <a:lnTo>
                      <a:pt x="3048" y="7906"/>
                    </a:lnTo>
                    <a:lnTo>
                      <a:pt x="0" y="6096"/>
                    </a:lnTo>
                    <a:close/>
                  </a:path>
                </a:pathLst>
              </a:custGeom>
              <a:solidFill>
                <a:srgbClr val="FFFFFF"/>
              </a:solidFill>
              <a:ln w="9525" cap="flat">
                <a:solidFill>
                  <a:srgbClr val="00A48D"/>
                </a:solidFill>
                <a:prstDash val="solid"/>
                <a:round/>
              </a:ln>
            </p:spPr>
            <p:txBody>
              <a:bodyPr rtlCol="0" anchor="ctr"/>
              <a:lstStyle/>
              <a:p>
                <a:endParaRPr lang="en-GB"/>
              </a:p>
            </p:txBody>
          </p:sp>
          <p:grpSp>
            <p:nvGrpSpPr>
              <p:cNvPr id="230" name="Graphic 1544">
                <a:extLst>
                  <a:ext uri="{FF2B5EF4-FFF2-40B4-BE49-F238E27FC236}">
                    <a16:creationId xmlns:a16="http://schemas.microsoft.com/office/drawing/2014/main" id="{1A1DE2DD-F211-350E-C4A7-44542FA32BA5}"/>
                  </a:ext>
                </a:extLst>
              </p:cNvPr>
              <p:cNvGrpSpPr/>
              <p:nvPr/>
            </p:nvGrpSpPr>
            <p:grpSpPr>
              <a:xfrm>
                <a:off x="5460833" y="1331426"/>
                <a:ext cx="10668" cy="17906"/>
                <a:chOff x="5460833" y="1331426"/>
                <a:chExt cx="10668" cy="17906"/>
              </a:xfrm>
              <a:solidFill>
                <a:srgbClr val="FFFFFF"/>
              </a:solidFill>
            </p:grpSpPr>
            <p:sp>
              <p:nvSpPr>
                <p:cNvPr id="233" name="Free-form: Shape 232">
                  <a:extLst>
                    <a:ext uri="{FF2B5EF4-FFF2-40B4-BE49-F238E27FC236}">
                      <a16:creationId xmlns:a16="http://schemas.microsoft.com/office/drawing/2014/main" id="{E1F0C1F2-C9A4-C02D-A661-22670EC03FD7}"/>
                    </a:ext>
                  </a:extLst>
                </p:cNvPr>
                <p:cNvSpPr/>
                <p:nvPr/>
              </p:nvSpPr>
              <p:spPr>
                <a:xfrm>
                  <a:off x="5460833" y="1331426"/>
                  <a:ext cx="10668" cy="17906"/>
                </a:xfrm>
                <a:custGeom>
                  <a:avLst/>
                  <a:gdLst>
                    <a:gd name="connsiteX0" fmla="*/ 0 w 10668"/>
                    <a:gd name="connsiteY0" fmla="*/ 6096 h 17906"/>
                    <a:gd name="connsiteX1" fmla="*/ 10668 w 10668"/>
                    <a:gd name="connsiteY1" fmla="*/ 0 h 17906"/>
                    <a:gd name="connsiteX2" fmla="*/ 10668 w 10668"/>
                    <a:gd name="connsiteY2" fmla="*/ 11716 h 17906"/>
                    <a:gd name="connsiteX3" fmla="*/ 0 w 10668"/>
                    <a:gd name="connsiteY3" fmla="*/ 17907 h 17906"/>
                    <a:gd name="connsiteX4" fmla="*/ 0 w 10668"/>
                    <a:gd name="connsiteY4" fmla="*/ 6096 h 179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 h="17906">
                      <a:moveTo>
                        <a:pt x="0" y="6096"/>
                      </a:moveTo>
                      <a:lnTo>
                        <a:pt x="10668" y="0"/>
                      </a:lnTo>
                      <a:lnTo>
                        <a:pt x="10668" y="11716"/>
                      </a:lnTo>
                      <a:lnTo>
                        <a:pt x="0" y="17907"/>
                      </a:lnTo>
                      <a:lnTo>
                        <a:pt x="0" y="6096"/>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34" name="Free-form: Shape 233">
                  <a:extLst>
                    <a:ext uri="{FF2B5EF4-FFF2-40B4-BE49-F238E27FC236}">
                      <a16:creationId xmlns:a16="http://schemas.microsoft.com/office/drawing/2014/main" id="{71FE5D50-F5C7-8767-4C90-7ADE8AACE0FC}"/>
                    </a:ext>
                  </a:extLst>
                </p:cNvPr>
                <p:cNvSpPr/>
                <p:nvPr/>
              </p:nvSpPr>
              <p:spPr>
                <a:xfrm>
                  <a:off x="5462928" y="1335045"/>
                  <a:ext cx="6477" cy="7715"/>
                </a:xfrm>
                <a:custGeom>
                  <a:avLst/>
                  <a:gdLst>
                    <a:gd name="connsiteX0" fmla="*/ 0 w 6477"/>
                    <a:gd name="connsiteY0" fmla="*/ 3715 h 7715"/>
                    <a:gd name="connsiteX1" fmla="*/ 6477 w 6477"/>
                    <a:gd name="connsiteY1" fmla="*/ 0 h 7715"/>
                    <a:gd name="connsiteX2" fmla="*/ 6477 w 6477"/>
                    <a:gd name="connsiteY2" fmla="*/ 4001 h 7715"/>
                    <a:gd name="connsiteX3" fmla="*/ 0 w 6477"/>
                    <a:gd name="connsiteY3" fmla="*/ 7715 h 7715"/>
                    <a:gd name="connsiteX4" fmla="*/ 0 w 6477"/>
                    <a:gd name="connsiteY4" fmla="*/ 3715 h 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 h="7715">
                      <a:moveTo>
                        <a:pt x="0" y="3715"/>
                      </a:moveTo>
                      <a:lnTo>
                        <a:pt x="6477" y="0"/>
                      </a:lnTo>
                      <a:lnTo>
                        <a:pt x="6477" y="4001"/>
                      </a:lnTo>
                      <a:lnTo>
                        <a:pt x="0" y="7715"/>
                      </a:lnTo>
                      <a:lnTo>
                        <a:pt x="0" y="3715"/>
                      </a:ln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231" name="Free-form: Shape 230">
                <a:extLst>
                  <a:ext uri="{FF2B5EF4-FFF2-40B4-BE49-F238E27FC236}">
                    <a16:creationId xmlns:a16="http://schemas.microsoft.com/office/drawing/2014/main" id="{FA9E861A-B3A6-1A59-6BC6-9BAE4458F7C6}"/>
                  </a:ext>
                </a:extLst>
              </p:cNvPr>
              <p:cNvSpPr/>
              <p:nvPr/>
            </p:nvSpPr>
            <p:spPr>
              <a:xfrm>
                <a:off x="5458737" y="1327902"/>
                <a:ext cx="12763" cy="9620"/>
              </a:xfrm>
              <a:custGeom>
                <a:avLst/>
                <a:gdLst>
                  <a:gd name="connsiteX0" fmla="*/ 0 w 12763"/>
                  <a:gd name="connsiteY0" fmla="*/ 6096 h 9620"/>
                  <a:gd name="connsiteX1" fmla="*/ 10668 w 12763"/>
                  <a:gd name="connsiteY1" fmla="*/ 0 h 9620"/>
                  <a:gd name="connsiteX2" fmla="*/ 12764 w 12763"/>
                  <a:gd name="connsiteY2" fmla="*/ 3524 h 9620"/>
                  <a:gd name="connsiteX3" fmla="*/ 2095 w 12763"/>
                  <a:gd name="connsiteY3" fmla="*/ 9620 h 9620"/>
                  <a:gd name="connsiteX4" fmla="*/ 0 w 12763"/>
                  <a:gd name="connsiteY4" fmla="*/ 6096 h 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 h="9620">
                    <a:moveTo>
                      <a:pt x="0" y="6096"/>
                    </a:moveTo>
                    <a:lnTo>
                      <a:pt x="10668" y="0"/>
                    </a:lnTo>
                    <a:cubicBezTo>
                      <a:pt x="11811" y="667"/>
                      <a:pt x="12764" y="2286"/>
                      <a:pt x="12764" y="3524"/>
                    </a:cubicBezTo>
                    <a:lnTo>
                      <a:pt x="2095" y="9620"/>
                    </a:lnTo>
                    <a:cubicBezTo>
                      <a:pt x="2095" y="8287"/>
                      <a:pt x="1143" y="6668"/>
                      <a:pt x="0" y="6096"/>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32" name="Free-form: Shape 231">
                <a:extLst>
                  <a:ext uri="{FF2B5EF4-FFF2-40B4-BE49-F238E27FC236}">
                    <a16:creationId xmlns:a16="http://schemas.microsoft.com/office/drawing/2014/main" id="{66D93BFE-708B-D00B-1EB5-2E5CE86ECCCA}"/>
                  </a:ext>
                </a:extLst>
              </p:cNvPr>
              <p:cNvSpPr/>
              <p:nvPr/>
            </p:nvSpPr>
            <p:spPr>
              <a:xfrm>
                <a:off x="5455689" y="1332283"/>
                <a:ext cx="5143" cy="18525"/>
              </a:xfrm>
              <a:custGeom>
                <a:avLst/>
                <a:gdLst>
                  <a:gd name="connsiteX0" fmla="*/ 5143 w 5143"/>
                  <a:gd name="connsiteY0" fmla="*/ 17050 h 18525"/>
                  <a:gd name="connsiteX1" fmla="*/ 3048 w 5143"/>
                  <a:gd name="connsiteY1" fmla="*/ 18288 h 18525"/>
                  <a:gd name="connsiteX2" fmla="*/ 0 w 5143"/>
                  <a:gd name="connsiteY2" fmla="*/ 16573 h 18525"/>
                  <a:gd name="connsiteX3" fmla="*/ 0 w 5143"/>
                  <a:gd name="connsiteY3" fmla="*/ 0 h 18525"/>
                  <a:gd name="connsiteX4" fmla="*/ 3048 w 5143"/>
                  <a:gd name="connsiteY4" fmla="*/ 1715 h 18525"/>
                  <a:gd name="connsiteX5" fmla="*/ 5143 w 5143"/>
                  <a:gd name="connsiteY5" fmla="*/ 5239 h 18525"/>
                  <a:gd name="connsiteX6" fmla="*/ 5143 w 5143"/>
                  <a:gd name="connsiteY6" fmla="*/ 17050 h 1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 h="18525">
                    <a:moveTo>
                      <a:pt x="5143" y="17050"/>
                    </a:moveTo>
                    <a:cubicBezTo>
                      <a:pt x="5143" y="18383"/>
                      <a:pt x="4191" y="18860"/>
                      <a:pt x="3048" y="18288"/>
                    </a:cubicBezTo>
                    <a:lnTo>
                      <a:pt x="0" y="16573"/>
                    </a:lnTo>
                    <a:lnTo>
                      <a:pt x="0" y="0"/>
                    </a:lnTo>
                    <a:lnTo>
                      <a:pt x="3048" y="1715"/>
                    </a:lnTo>
                    <a:cubicBezTo>
                      <a:pt x="4191" y="2381"/>
                      <a:pt x="5143" y="4001"/>
                      <a:pt x="5143" y="5239"/>
                    </a:cubicBezTo>
                    <a:lnTo>
                      <a:pt x="5143" y="17050"/>
                    </a:ln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17" name="Graphic 1544">
              <a:extLst>
                <a:ext uri="{FF2B5EF4-FFF2-40B4-BE49-F238E27FC236}">
                  <a16:creationId xmlns:a16="http://schemas.microsoft.com/office/drawing/2014/main" id="{12847BF9-8830-0CE6-E6D5-4785709B210E}"/>
                </a:ext>
              </a:extLst>
            </p:cNvPr>
            <p:cNvGrpSpPr/>
            <p:nvPr/>
          </p:nvGrpSpPr>
          <p:grpSpPr>
            <a:xfrm>
              <a:off x="5455689" y="1301327"/>
              <a:ext cx="15811" cy="24621"/>
              <a:chOff x="5455689" y="1301327"/>
              <a:chExt cx="15811" cy="24621"/>
            </a:xfrm>
          </p:grpSpPr>
          <p:grpSp>
            <p:nvGrpSpPr>
              <p:cNvPr id="218" name="Graphic 1544">
                <a:extLst>
                  <a:ext uri="{FF2B5EF4-FFF2-40B4-BE49-F238E27FC236}">
                    <a16:creationId xmlns:a16="http://schemas.microsoft.com/office/drawing/2014/main" id="{FAA8A888-45A2-225B-82C6-AEE4D9F4A9A7}"/>
                  </a:ext>
                </a:extLst>
              </p:cNvPr>
              <p:cNvGrpSpPr/>
              <p:nvPr/>
            </p:nvGrpSpPr>
            <p:grpSpPr>
              <a:xfrm>
                <a:off x="5460166" y="1318377"/>
                <a:ext cx="11239" cy="7429"/>
                <a:chOff x="5460166" y="1318377"/>
                <a:chExt cx="11239" cy="7429"/>
              </a:xfrm>
            </p:grpSpPr>
            <p:sp>
              <p:nvSpPr>
                <p:cNvPr id="225" name="Free-form: Shape 224">
                  <a:extLst>
                    <a:ext uri="{FF2B5EF4-FFF2-40B4-BE49-F238E27FC236}">
                      <a16:creationId xmlns:a16="http://schemas.microsoft.com/office/drawing/2014/main" id="{D9840B39-67F0-CC9A-CAE3-9B0BDD51C4A2}"/>
                    </a:ext>
                  </a:extLst>
                </p:cNvPr>
                <p:cNvSpPr/>
                <p:nvPr/>
              </p:nvSpPr>
              <p:spPr>
                <a:xfrm>
                  <a:off x="5460166" y="1318377"/>
                  <a:ext cx="11239" cy="7429"/>
                </a:xfrm>
                <a:custGeom>
                  <a:avLst/>
                  <a:gdLst>
                    <a:gd name="connsiteX0" fmla="*/ 10668 w 11239"/>
                    <a:gd name="connsiteY0" fmla="*/ 1334 h 7429"/>
                    <a:gd name="connsiteX1" fmla="*/ 0 w 11239"/>
                    <a:gd name="connsiteY1" fmla="*/ 7430 h 7429"/>
                    <a:gd name="connsiteX2" fmla="*/ 572 w 11239"/>
                    <a:gd name="connsiteY2" fmla="*/ 6096 h 7429"/>
                    <a:gd name="connsiteX3" fmla="*/ 11240 w 11239"/>
                    <a:gd name="connsiteY3" fmla="*/ 0 h 7429"/>
                    <a:gd name="connsiteX4" fmla="*/ 10668 w 11239"/>
                    <a:gd name="connsiteY4" fmla="*/ 1334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4"/>
                      </a:moveTo>
                      <a:lnTo>
                        <a:pt x="0" y="7430"/>
                      </a:lnTo>
                      <a:cubicBezTo>
                        <a:pt x="0" y="7430"/>
                        <a:pt x="572" y="6763"/>
                        <a:pt x="572" y="6096"/>
                      </a:cubicBezTo>
                      <a:lnTo>
                        <a:pt x="11240" y="0"/>
                      </a:lnTo>
                      <a:cubicBezTo>
                        <a:pt x="11240" y="667"/>
                        <a:pt x="11049" y="1143"/>
                        <a:pt x="10668" y="1334"/>
                      </a:cubicBezTo>
                      <a:close/>
                    </a:path>
                  </a:pathLst>
                </a:custGeom>
                <a:solidFill>
                  <a:srgbClr val="FFFFFF"/>
                </a:solidFill>
                <a:ln w="0" cap="flat">
                  <a:solidFill>
                    <a:srgbClr val="00A48D"/>
                  </a:solidFill>
                  <a:prstDash val="solid"/>
                  <a:miter/>
                </a:ln>
              </p:spPr>
              <p:txBody>
                <a:bodyPr rtlCol="0" anchor="ctr"/>
                <a:lstStyle/>
                <a:p>
                  <a:endParaRPr lang="en-GB"/>
                </a:p>
              </p:txBody>
            </p:sp>
            <p:sp>
              <p:nvSpPr>
                <p:cNvPr id="226" name="Free-form: Shape 225">
                  <a:extLst>
                    <a:ext uri="{FF2B5EF4-FFF2-40B4-BE49-F238E27FC236}">
                      <a16:creationId xmlns:a16="http://schemas.microsoft.com/office/drawing/2014/main" id="{505BDCE4-DAC2-AEA1-744D-3B3C17D3D304}"/>
                    </a:ext>
                  </a:extLst>
                </p:cNvPr>
                <p:cNvSpPr/>
                <p:nvPr/>
              </p:nvSpPr>
              <p:spPr>
                <a:xfrm>
                  <a:off x="5460166" y="1318377"/>
                  <a:ext cx="11239" cy="7429"/>
                </a:xfrm>
                <a:custGeom>
                  <a:avLst/>
                  <a:gdLst>
                    <a:gd name="connsiteX0" fmla="*/ 10668 w 11239"/>
                    <a:gd name="connsiteY0" fmla="*/ 1334 h 7429"/>
                    <a:gd name="connsiteX1" fmla="*/ 0 w 11239"/>
                    <a:gd name="connsiteY1" fmla="*/ 7430 h 7429"/>
                    <a:gd name="connsiteX2" fmla="*/ 572 w 11239"/>
                    <a:gd name="connsiteY2" fmla="*/ 6096 h 7429"/>
                    <a:gd name="connsiteX3" fmla="*/ 11240 w 11239"/>
                    <a:gd name="connsiteY3" fmla="*/ 0 h 7429"/>
                    <a:gd name="connsiteX4" fmla="*/ 10668 w 11239"/>
                    <a:gd name="connsiteY4" fmla="*/ 1334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4"/>
                      </a:moveTo>
                      <a:lnTo>
                        <a:pt x="0" y="7430"/>
                      </a:lnTo>
                      <a:cubicBezTo>
                        <a:pt x="0" y="7430"/>
                        <a:pt x="572" y="6763"/>
                        <a:pt x="572" y="6096"/>
                      </a:cubicBezTo>
                      <a:lnTo>
                        <a:pt x="11240" y="0"/>
                      </a:lnTo>
                      <a:cubicBezTo>
                        <a:pt x="11240" y="667"/>
                        <a:pt x="11049" y="1143"/>
                        <a:pt x="10668" y="1334"/>
                      </a:cubicBezTo>
                      <a:close/>
                    </a:path>
                  </a:pathLst>
                </a:custGeom>
                <a:solidFill>
                  <a:srgbClr val="333333"/>
                </a:solidFill>
                <a:ln w="0" cap="flat">
                  <a:solidFill>
                    <a:srgbClr val="00A48D"/>
                  </a:solidFill>
                  <a:prstDash val="solid"/>
                  <a:miter/>
                </a:ln>
              </p:spPr>
              <p:txBody>
                <a:bodyPr rtlCol="0" anchor="ctr"/>
                <a:lstStyle/>
                <a:p>
                  <a:endParaRPr lang="en-GB"/>
                </a:p>
              </p:txBody>
            </p:sp>
            <p:sp>
              <p:nvSpPr>
                <p:cNvPr id="227" name="Free-form: Shape 226">
                  <a:extLst>
                    <a:ext uri="{FF2B5EF4-FFF2-40B4-BE49-F238E27FC236}">
                      <a16:creationId xmlns:a16="http://schemas.microsoft.com/office/drawing/2014/main" id="{1D17AE87-CC35-D209-0D60-2FF3A8BA1B30}"/>
                    </a:ext>
                  </a:extLst>
                </p:cNvPr>
                <p:cNvSpPr/>
                <p:nvPr/>
              </p:nvSpPr>
              <p:spPr>
                <a:xfrm>
                  <a:off x="5460166" y="1318377"/>
                  <a:ext cx="11239" cy="7429"/>
                </a:xfrm>
                <a:custGeom>
                  <a:avLst/>
                  <a:gdLst>
                    <a:gd name="connsiteX0" fmla="*/ 10668 w 11239"/>
                    <a:gd name="connsiteY0" fmla="*/ 1334 h 7429"/>
                    <a:gd name="connsiteX1" fmla="*/ 0 w 11239"/>
                    <a:gd name="connsiteY1" fmla="*/ 7430 h 7429"/>
                    <a:gd name="connsiteX2" fmla="*/ 572 w 11239"/>
                    <a:gd name="connsiteY2" fmla="*/ 6096 h 7429"/>
                    <a:gd name="connsiteX3" fmla="*/ 11240 w 11239"/>
                    <a:gd name="connsiteY3" fmla="*/ 0 h 7429"/>
                    <a:gd name="connsiteX4" fmla="*/ 10668 w 11239"/>
                    <a:gd name="connsiteY4" fmla="*/ 1334 h 7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9" h="7429">
                      <a:moveTo>
                        <a:pt x="10668" y="1334"/>
                      </a:moveTo>
                      <a:lnTo>
                        <a:pt x="0" y="7430"/>
                      </a:lnTo>
                      <a:cubicBezTo>
                        <a:pt x="0" y="7430"/>
                        <a:pt x="572" y="6763"/>
                        <a:pt x="572" y="6096"/>
                      </a:cubicBezTo>
                      <a:lnTo>
                        <a:pt x="11240" y="0"/>
                      </a:lnTo>
                      <a:cubicBezTo>
                        <a:pt x="11240" y="667"/>
                        <a:pt x="11049" y="1143"/>
                        <a:pt x="10668" y="1334"/>
                      </a:cubicBezTo>
                      <a:close/>
                    </a:path>
                  </a:pathLst>
                </a:custGeom>
                <a:noFill/>
                <a:ln w="9525" cap="flat">
                  <a:solidFill>
                    <a:srgbClr val="00A48D"/>
                  </a:solidFill>
                  <a:prstDash val="solid"/>
                  <a:round/>
                </a:ln>
              </p:spPr>
              <p:txBody>
                <a:bodyPr rtlCol="0" anchor="ctr"/>
                <a:lstStyle/>
                <a:p>
                  <a:endParaRPr lang="en-GB"/>
                </a:p>
              </p:txBody>
            </p:sp>
          </p:grpSp>
          <p:sp>
            <p:nvSpPr>
              <p:cNvPr id="219" name="Free-form: Shape 218">
                <a:extLst>
                  <a:ext uri="{FF2B5EF4-FFF2-40B4-BE49-F238E27FC236}">
                    <a16:creationId xmlns:a16="http://schemas.microsoft.com/office/drawing/2014/main" id="{7D57F74C-EACB-C5B5-A4FA-375175827278}"/>
                  </a:ext>
                </a:extLst>
              </p:cNvPr>
              <p:cNvSpPr/>
              <p:nvPr/>
            </p:nvSpPr>
            <p:spPr>
              <a:xfrm>
                <a:off x="5455689" y="1301327"/>
                <a:ext cx="13716" cy="7810"/>
              </a:xfrm>
              <a:custGeom>
                <a:avLst/>
                <a:gdLst>
                  <a:gd name="connsiteX0" fmla="*/ 0 w 13716"/>
                  <a:gd name="connsiteY0" fmla="*/ 6096 h 7810"/>
                  <a:gd name="connsiteX1" fmla="*/ 10668 w 13716"/>
                  <a:gd name="connsiteY1" fmla="*/ 0 h 7810"/>
                  <a:gd name="connsiteX2" fmla="*/ 13716 w 13716"/>
                  <a:gd name="connsiteY2" fmla="*/ 1715 h 7810"/>
                  <a:gd name="connsiteX3" fmla="*/ 3048 w 13716"/>
                  <a:gd name="connsiteY3" fmla="*/ 7810 h 7810"/>
                  <a:gd name="connsiteX4" fmla="*/ 0 w 13716"/>
                  <a:gd name="connsiteY4" fmla="*/ 6096 h 7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7810">
                    <a:moveTo>
                      <a:pt x="0" y="6096"/>
                    </a:moveTo>
                    <a:lnTo>
                      <a:pt x="10668" y="0"/>
                    </a:lnTo>
                    <a:lnTo>
                      <a:pt x="13716" y="1715"/>
                    </a:lnTo>
                    <a:lnTo>
                      <a:pt x="3048" y="7810"/>
                    </a:lnTo>
                    <a:lnTo>
                      <a:pt x="0" y="6096"/>
                    </a:lnTo>
                    <a:close/>
                  </a:path>
                </a:pathLst>
              </a:custGeom>
              <a:solidFill>
                <a:srgbClr val="FFFFFF"/>
              </a:solidFill>
              <a:ln w="9525" cap="flat">
                <a:solidFill>
                  <a:srgbClr val="00A48D"/>
                </a:solidFill>
                <a:prstDash val="solid"/>
                <a:round/>
              </a:ln>
            </p:spPr>
            <p:txBody>
              <a:bodyPr rtlCol="0" anchor="ctr"/>
              <a:lstStyle/>
              <a:p>
                <a:endParaRPr lang="en-GB"/>
              </a:p>
            </p:txBody>
          </p:sp>
          <p:grpSp>
            <p:nvGrpSpPr>
              <p:cNvPr id="220" name="Graphic 1544">
                <a:extLst>
                  <a:ext uri="{FF2B5EF4-FFF2-40B4-BE49-F238E27FC236}">
                    <a16:creationId xmlns:a16="http://schemas.microsoft.com/office/drawing/2014/main" id="{B90B5272-5F0D-032B-8E6D-181AF88D6B11}"/>
                  </a:ext>
                </a:extLst>
              </p:cNvPr>
              <p:cNvGrpSpPr/>
              <p:nvPr/>
            </p:nvGrpSpPr>
            <p:grpSpPr>
              <a:xfrm>
                <a:off x="5460833" y="1306661"/>
                <a:ext cx="10668" cy="17811"/>
                <a:chOff x="5460833" y="1306661"/>
                <a:chExt cx="10668" cy="17811"/>
              </a:xfrm>
              <a:solidFill>
                <a:srgbClr val="FFFFFF"/>
              </a:solidFill>
            </p:grpSpPr>
            <p:sp>
              <p:nvSpPr>
                <p:cNvPr id="223" name="Free-form: Shape 222">
                  <a:extLst>
                    <a:ext uri="{FF2B5EF4-FFF2-40B4-BE49-F238E27FC236}">
                      <a16:creationId xmlns:a16="http://schemas.microsoft.com/office/drawing/2014/main" id="{241E95B0-ADBD-4E1C-DEFD-23CF6E4E002E}"/>
                    </a:ext>
                  </a:extLst>
                </p:cNvPr>
                <p:cNvSpPr/>
                <p:nvPr/>
              </p:nvSpPr>
              <p:spPr>
                <a:xfrm>
                  <a:off x="5460833" y="1306661"/>
                  <a:ext cx="10668" cy="17811"/>
                </a:xfrm>
                <a:custGeom>
                  <a:avLst/>
                  <a:gdLst>
                    <a:gd name="connsiteX0" fmla="*/ 0 w 10668"/>
                    <a:gd name="connsiteY0" fmla="*/ 6096 h 17811"/>
                    <a:gd name="connsiteX1" fmla="*/ 10668 w 10668"/>
                    <a:gd name="connsiteY1" fmla="*/ 0 h 17811"/>
                    <a:gd name="connsiteX2" fmla="*/ 10668 w 10668"/>
                    <a:gd name="connsiteY2" fmla="*/ 11716 h 17811"/>
                    <a:gd name="connsiteX3" fmla="*/ 0 w 10668"/>
                    <a:gd name="connsiteY3" fmla="*/ 17812 h 17811"/>
                    <a:gd name="connsiteX4" fmla="*/ 0 w 10668"/>
                    <a:gd name="connsiteY4" fmla="*/ 6096 h 178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8" h="17811">
                      <a:moveTo>
                        <a:pt x="0" y="6096"/>
                      </a:moveTo>
                      <a:lnTo>
                        <a:pt x="10668" y="0"/>
                      </a:lnTo>
                      <a:lnTo>
                        <a:pt x="10668" y="11716"/>
                      </a:lnTo>
                      <a:lnTo>
                        <a:pt x="0" y="17812"/>
                      </a:lnTo>
                      <a:lnTo>
                        <a:pt x="0" y="6096"/>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24" name="Free-form: Shape 223">
                  <a:extLst>
                    <a:ext uri="{FF2B5EF4-FFF2-40B4-BE49-F238E27FC236}">
                      <a16:creationId xmlns:a16="http://schemas.microsoft.com/office/drawing/2014/main" id="{4922EB7A-D8AD-F19B-808A-A4C59B04B9D7}"/>
                    </a:ext>
                  </a:extLst>
                </p:cNvPr>
                <p:cNvSpPr/>
                <p:nvPr/>
              </p:nvSpPr>
              <p:spPr>
                <a:xfrm>
                  <a:off x="5462928" y="1310281"/>
                  <a:ext cx="6477" cy="7715"/>
                </a:xfrm>
                <a:custGeom>
                  <a:avLst/>
                  <a:gdLst>
                    <a:gd name="connsiteX0" fmla="*/ 0 w 6477"/>
                    <a:gd name="connsiteY0" fmla="*/ 3619 h 7715"/>
                    <a:gd name="connsiteX1" fmla="*/ 6477 w 6477"/>
                    <a:gd name="connsiteY1" fmla="*/ 0 h 7715"/>
                    <a:gd name="connsiteX2" fmla="*/ 6477 w 6477"/>
                    <a:gd name="connsiteY2" fmla="*/ 4000 h 7715"/>
                    <a:gd name="connsiteX3" fmla="*/ 0 w 6477"/>
                    <a:gd name="connsiteY3" fmla="*/ 7715 h 7715"/>
                    <a:gd name="connsiteX4" fmla="*/ 0 w 6477"/>
                    <a:gd name="connsiteY4" fmla="*/ 3619 h 77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 h="7715">
                      <a:moveTo>
                        <a:pt x="0" y="3619"/>
                      </a:moveTo>
                      <a:lnTo>
                        <a:pt x="6477" y="0"/>
                      </a:lnTo>
                      <a:lnTo>
                        <a:pt x="6477" y="4000"/>
                      </a:lnTo>
                      <a:lnTo>
                        <a:pt x="0" y="7715"/>
                      </a:lnTo>
                      <a:lnTo>
                        <a:pt x="0" y="3619"/>
                      </a:ln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221" name="Free-form: Shape 220">
                <a:extLst>
                  <a:ext uri="{FF2B5EF4-FFF2-40B4-BE49-F238E27FC236}">
                    <a16:creationId xmlns:a16="http://schemas.microsoft.com/office/drawing/2014/main" id="{77D23FC5-4A68-812B-D033-A5D24140487D}"/>
                  </a:ext>
                </a:extLst>
              </p:cNvPr>
              <p:cNvSpPr/>
              <p:nvPr/>
            </p:nvSpPr>
            <p:spPr>
              <a:xfrm>
                <a:off x="5458737" y="1303042"/>
                <a:ext cx="12763" cy="9620"/>
              </a:xfrm>
              <a:custGeom>
                <a:avLst/>
                <a:gdLst>
                  <a:gd name="connsiteX0" fmla="*/ 0 w 12763"/>
                  <a:gd name="connsiteY0" fmla="*/ 6096 h 9620"/>
                  <a:gd name="connsiteX1" fmla="*/ 10668 w 12763"/>
                  <a:gd name="connsiteY1" fmla="*/ 0 h 9620"/>
                  <a:gd name="connsiteX2" fmla="*/ 12764 w 12763"/>
                  <a:gd name="connsiteY2" fmla="*/ 3524 h 9620"/>
                  <a:gd name="connsiteX3" fmla="*/ 2095 w 12763"/>
                  <a:gd name="connsiteY3" fmla="*/ 9620 h 9620"/>
                  <a:gd name="connsiteX4" fmla="*/ 0 w 12763"/>
                  <a:gd name="connsiteY4" fmla="*/ 6096 h 9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63" h="9620">
                    <a:moveTo>
                      <a:pt x="0" y="6096"/>
                    </a:moveTo>
                    <a:lnTo>
                      <a:pt x="10668" y="0"/>
                    </a:lnTo>
                    <a:cubicBezTo>
                      <a:pt x="11811" y="667"/>
                      <a:pt x="12764" y="2286"/>
                      <a:pt x="12764" y="3524"/>
                    </a:cubicBezTo>
                    <a:lnTo>
                      <a:pt x="2095" y="9620"/>
                    </a:lnTo>
                    <a:cubicBezTo>
                      <a:pt x="2095" y="8287"/>
                      <a:pt x="1143" y="6667"/>
                      <a:pt x="0" y="6096"/>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22" name="Free-form: Shape 221">
                <a:extLst>
                  <a:ext uri="{FF2B5EF4-FFF2-40B4-BE49-F238E27FC236}">
                    <a16:creationId xmlns:a16="http://schemas.microsoft.com/office/drawing/2014/main" id="{FD4476DC-55B7-0648-22FF-9EF0F2A85DFF}"/>
                  </a:ext>
                </a:extLst>
              </p:cNvPr>
              <p:cNvSpPr/>
              <p:nvPr/>
            </p:nvSpPr>
            <p:spPr>
              <a:xfrm>
                <a:off x="5455689" y="1307423"/>
                <a:ext cx="5143" cy="18525"/>
              </a:xfrm>
              <a:custGeom>
                <a:avLst/>
                <a:gdLst>
                  <a:gd name="connsiteX0" fmla="*/ 5143 w 5143"/>
                  <a:gd name="connsiteY0" fmla="*/ 17050 h 18525"/>
                  <a:gd name="connsiteX1" fmla="*/ 3048 w 5143"/>
                  <a:gd name="connsiteY1" fmla="*/ 18288 h 18525"/>
                  <a:gd name="connsiteX2" fmla="*/ 0 w 5143"/>
                  <a:gd name="connsiteY2" fmla="*/ 16573 h 18525"/>
                  <a:gd name="connsiteX3" fmla="*/ 0 w 5143"/>
                  <a:gd name="connsiteY3" fmla="*/ 0 h 18525"/>
                  <a:gd name="connsiteX4" fmla="*/ 3048 w 5143"/>
                  <a:gd name="connsiteY4" fmla="*/ 1715 h 18525"/>
                  <a:gd name="connsiteX5" fmla="*/ 5143 w 5143"/>
                  <a:gd name="connsiteY5" fmla="*/ 5239 h 18525"/>
                  <a:gd name="connsiteX6" fmla="*/ 5143 w 5143"/>
                  <a:gd name="connsiteY6" fmla="*/ 17050 h 1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 h="18525">
                    <a:moveTo>
                      <a:pt x="5143" y="17050"/>
                    </a:moveTo>
                    <a:cubicBezTo>
                      <a:pt x="5143" y="18383"/>
                      <a:pt x="4191" y="18859"/>
                      <a:pt x="3048" y="18288"/>
                    </a:cubicBezTo>
                    <a:lnTo>
                      <a:pt x="0" y="16573"/>
                    </a:lnTo>
                    <a:lnTo>
                      <a:pt x="0" y="0"/>
                    </a:lnTo>
                    <a:lnTo>
                      <a:pt x="3048" y="1715"/>
                    </a:lnTo>
                    <a:cubicBezTo>
                      <a:pt x="4191" y="2381"/>
                      <a:pt x="5143" y="4001"/>
                      <a:pt x="5143" y="5239"/>
                    </a:cubicBezTo>
                    <a:lnTo>
                      <a:pt x="5143" y="17050"/>
                    </a:lnTo>
                    <a:close/>
                  </a:path>
                </a:pathLst>
              </a:custGeom>
              <a:solidFill>
                <a:srgbClr val="FFFFFF"/>
              </a:solidFill>
              <a:ln w="9525" cap="flat">
                <a:solidFill>
                  <a:srgbClr val="00A48D"/>
                </a:solidFill>
                <a:prstDash val="solid"/>
                <a:round/>
              </a:ln>
            </p:spPr>
            <p:txBody>
              <a:bodyPr rtlCol="0" anchor="ctr"/>
              <a:lstStyle/>
              <a:p>
                <a:endParaRPr lang="en-GB"/>
              </a:p>
            </p:txBody>
          </p:sp>
        </p:grpSp>
      </p:grpSp>
      <p:sp>
        <p:nvSpPr>
          <p:cNvPr id="249" name="Free-form: Shape 248">
            <a:extLst>
              <a:ext uri="{FF2B5EF4-FFF2-40B4-BE49-F238E27FC236}">
                <a16:creationId xmlns:a16="http://schemas.microsoft.com/office/drawing/2014/main" id="{0C5487C3-F18A-ABB6-9E3F-DE0055992167}"/>
              </a:ext>
            </a:extLst>
          </p:cNvPr>
          <p:cNvSpPr/>
          <p:nvPr/>
        </p:nvSpPr>
        <p:spPr>
          <a:xfrm>
            <a:off x="5865664" y="1548768"/>
            <a:ext cx="190129" cy="105122"/>
          </a:xfrm>
          <a:custGeom>
            <a:avLst/>
            <a:gdLst>
              <a:gd name="connsiteX0" fmla="*/ 143351 w 151256"/>
              <a:gd name="connsiteY0" fmla="*/ 70390 h 83629"/>
              <a:gd name="connsiteX1" fmla="*/ 151257 w 151256"/>
              <a:gd name="connsiteY1" fmla="*/ 65818 h 83629"/>
              <a:gd name="connsiteX2" fmla="*/ 134493 w 151256"/>
              <a:gd name="connsiteY2" fmla="*/ 55817 h 83629"/>
              <a:gd name="connsiteX3" fmla="*/ 142589 w 151256"/>
              <a:gd name="connsiteY3" fmla="*/ 51149 h 83629"/>
              <a:gd name="connsiteX4" fmla="*/ 54102 w 151256"/>
              <a:gd name="connsiteY4" fmla="*/ 0 h 83629"/>
              <a:gd name="connsiteX5" fmla="*/ 7049 w 151256"/>
              <a:gd name="connsiteY5" fmla="*/ 27337 h 83629"/>
              <a:gd name="connsiteX6" fmla="*/ 8858 w 151256"/>
              <a:gd name="connsiteY6" fmla="*/ 28384 h 83629"/>
              <a:gd name="connsiteX7" fmla="*/ 0 w 151256"/>
              <a:gd name="connsiteY7" fmla="*/ 40957 h 83629"/>
              <a:gd name="connsiteX8" fmla="*/ 23432 w 151256"/>
              <a:gd name="connsiteY8" fmla="*/ 54483 h 83629"/>
              <a:gd name="connsiteX9" fmla="*/ 38767 w 151256"/>
              <a:gd name="connsiteY9" fmla="*/ 45625 h 83629"/>
              <a:gd name="connsiteX10" fmla="*/ 50197 w 151256"/>
              <a:gd name="connsiteY10" fmla="*/ 52292 h 83629"/>
              <a:gd name="connsiteX11" fmla="*/ 40196 w 151256"/>
              <a:gd name="connsiteY11" fmla="*/ 58198 h 83629"/>
              <a:gd name="connsiteX12" fmla="*/ 46387 w 151256"/>
              <a:gd name="connsiteY12" fmla="*/ 61627 h 83629"/>
              <a:gd name="connsiteX13" fmla="*/ 56293 w 151256"/>
              <a:gd name="connsiteY13" fmla="*/ 55721 h 83629"/>
              <a:gd name="connsiteX14" fmla="*/ 63818 w 151256"/>
              <a:gd name="connsiteY14" fmla="*/ 60198 h 83629"/>
              <a:gd name="connsiteX15" fmla="*/ 53626 w 151256"/>
              <a:gd name="connsiteY15" fmla="*/ 66294 h 83629"/>
              <a:gd name="connsiteX16" fmla="*/ 59722 w 151256"/>
              <a:gd name="connsiteY16" fmla="*/ 69723 h 83629"/>
              <a:gd name="connsiteX17" fmla="*/ 70009 w 151256"/>
              <a:gd name="connsiteY17" fmla="*/ 63627 h 83629"/>
              <a:gd name="connsiteX18" fmla="*/ 77153 w 151256"/>
              <a:gd name="connsiteY18" fmla="*/ 67913 h 83629"/>
              <a:gd name="connsiteX19" fmla="*/ 66961 w 151256"/>
              <a:gd name="connsiteY19" fmla="*/ 73914 h 83629"/>
              <a:gd name="connsiteX20" fmla="*/ 73057 w 151256"/>
              <a:gd name="connsiteY20" fmla="*/ 77343 h 83629"/>
              <a:gd name="connsiteX21" fmla="*/ 83249 w 151256"/>
              <a:gd name="connsiteY21" fmla="*/ 71342 h 83629"/>
              <a:gd name="connsiteX22" fmla="*/ 95536 w 151256"/>
              <a:gd name="connsiteY22" fmla="*/ 78391 h 83629"/>
              <a:gd name="connsiteX23" fmla="*/ 106394 w 151256"/>
              <a:gd name="connsiteY23" fmla="*/ 72104 h 83629"/>
              <a:gd name="connsiteX24" fmla="*/ 125825 w 151256"/>
              <a:gd name="connsiteY24" fmla="*/ 83629 h 83629"/>
              <a:gd name="connsiteX25" fmla="*/ 133636 w 151256"/>
              <a:gd name="connsiteY25" fmla="*/ 79057 h 83629"/>
              <a:gd name="connsiteX26" fmla="*/ 114300 w 151256"/>
              <a:gd name="connsiteY26" fmla="*/ 67627 h 83629"/>
              <a:gd name="connsiteX27" fmla="*/ 126587 w 151256"/>
              <a:gd name="connsiteY27" fmla="*/ 60389 h 83629"/>
              <a:gd name="connsiteX28" fmla="*/ 143351 w 151256"/>
              <a:gd name="connsiteY28" fmla="*/ 70390 h 83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51256" h="83629">
                <a:moveTo>
                  <a:pt x="143351" y="70390"/>
                </a:moveTo>
                <a:lnTo>
                  <a:pt x="151257" y="65818"/>
                </a:lnTo>
                <a:lnTo>
                  <a:pt x="134493" y="55817"/>
                </a:lnTo>
                <a:lnTo>
                  <a:pt x="142589" y="51149"/>
                </a:lnTo>
                <a:lnTo>
                  <a:pt x="54102" y="0"/>
                </a:lnTo>
                <a:lnTo>
                  <a:pt x="7049" y="27337"/>
                </a:lnTo>
                <a:lnTo>
                  <a:pt x="8858" y="28384"/>
                </a:lnTo>
                <a:lnTo>
                  <a:pt x="0" y="40957"/>
                </a:lnTo>
                <a:lnTo>
                  <a:pt x="23432" y="54483"/>
                </a:lnTo>
                <a:lnTo>
                  <a:pt x="38767" y="45625"/>
                </a:lnTo>
                <a:lnTo>
                  <a:pt x="50197" y="52292"/>
                </a:lnTo>
                <a:lnTo>
                  <a:pt x="40196" y="58198"/>
                </a:lnTo>
                <a:lnTo>
                  <a:pt x="46387" y="61627"/>
                </a:lnTo>
                <a:lnTo>
                  <a:pt x="56293" y="55721"/>
                </a:lnTo>
                <a:lnTo>
                  <a:pt x="63818" y="60198"/>
                </a:lnTo>
                <a:lnTo>
                  <a:pt x="53626" y="66294"/>
                </a:lnTo>
                <a:lnTo>
                  <a:pt x="59722" y="69723"/>
                </a:lnTo>
                <a:lnTo>
                  <a:pt x="70009" y="63627"/>
                </a:lnTo>
                <a:lnTo>
                  <a:pt x="77153" y="67913"/>
                </a:lnTo>
                <a:lnTo>
                  <a:pt x="66961" y="73914"/>
                </a:lnTo>
                <a:lnTo>
                  <a:pt x="73057" y="77343"/>
                </a:lnTo>
                <a:lnTo>
                  <a:pt x="83249" y="71342"/>
                </a:lnTo>
                <a:lnTo>
                  <a:pt x="95536" y="78391"/>
                </a:lnTo>
                <a:lnTo>
                  <a:pt x="106394" y="72104"/>
                </a:lnTo>
                <a:lnTo>
                  <a:pt x="125825" y="83629"/>
                </a:lnTo>
                <a:lnTo>
                  <a:pt x="133636" y="79057"/>
                </a:lnTo>
                <a:lnTo>
                  <a:pt x="114300" y="67627"/>
                </a:lnTo>
                <a:lnTo>
                  <a:pt x="126587" y="60389"/>
                </a:lnTo>
                <a:lnTo>
                  <a:pt x="143351" y="70390"/>
                </a:lnTo>
                <a:close/>
              </a:path>
            </a:pathLst>
          </a:custGeom>
          <a:solidFill>
            <a:srgbClr val="FFFFFF">
              <a:alpha val="30000"/>
            </a:srgbClr>
          </a:solidFill>
          <a:ln w="9525" cap="flat">
            <a:solidFill>
              <a:schemeClr val="accent1">
                <a:alpha val="30000"/>
              </a:schemeClr>
            </a:solidFill>
            <a:prstDash val="solid"/>
            <a:round/>
          </a:ln>
        </p:spPr>
        <p:txBody>
          <a:bodyPr rtlCol="0" anchor="ctr"/>
          <a:lstStyle/>
          <a:p>
            <a:endParaRPr lang="en-GB"/>
          </a:p>
        </p:txBody>
      </p:sp>
      <p:grpSp>
        <p:nvGrpSpPr>
          <p:cNvPr id="250" name="Graphic 1544">
            <a:extLst>
              <a:ext uri="{FF2B5EF4-FFF2-40B4-BE49-F238E27FC236}">
                <a16:creationId xmlns:a16="http://schemas.microsoft.com/office/drawing/2014/main" id="{C0393762-2E9C-3790-9219-DFCB40A9A177}"/>
              </a:ext>
            </a:extLst>
          </p:cNvPr>
          <p:cNvGrpSpPr/>
          <p:nvPr/>
        </p:nvGrpSpPr>
        <p:grpSpPr>
          <a:xfrm>
            <a:off x="5866741" y="1488903"/>
            <a:ext cx="190848" cy="165765"/>
            <a:chOff x="5307861" y="1326568"/>
            <a:chExt cx="151828" cy="131873"/>
          </a:xfrm>
        </p:grpSpPr>
        <p:grpSp>
          <p:nvGrpSpPr>
            <p:cNvPr id="251" name="Graphic 1544">
              <a:extLst>
                <a:ext uri="{FF2B5EF4-FFF2-40B4-BE49-F238E27FC236}">
                  <a16:creationId xmlns:a16="http://schemas.microsoft.com/office/drawing/2014/main" id="{37D6D20A-DE2F-3D0D-4E1E-D457D96248DA}"/>
                </a:ext>
              </a:extLst>
            </p:cNvPr>
            <p:cNvGrpSpPr/>
            <p:nvPr/>
          </p:nvGrpSpPr>
          <p:grpSpPr>
            <a:xfrm>
              <a:off x="5319577" y="1326568"/>
              <a:ext cx="126872" cy="122586"/>
              <a:chOff x="5319577" y="1326568"/>
              <a:chExt cx="126872" cy="122586"/>
            </a:xfrm>
          </p:grpSpPr>
          <p:grpSp>
            <p:nvGrpSpPr>
              <p:cNvPr id="342" name="Graphic 1544">
                <a:extLst>
                  <a:ext uri="{FF2B5EF4-FFF2-40B4-BE49-F238E27FC236}">
                    <a16:creationId xmlns:a16="http://schemas.microsoft.com/office/drawing/2014/main" id="{FC52E62B-8427-AD7D-BD94-98CB7A4614B5}"/>
                  </a:ext>
                </a:extLst>
              </p:cNvPr>
              <p:cNvGrpSpPr/>
              <p:nvPr/>
            </p:nvGrpSpPr>
            <p:grpSpPr>
              <a:xfrm>
                <a:off x="5402349" y="1374384"/>
                <a:ext cx="44100" cy="74771"/>
                <a:chOff x="5402349" y="1374384"/>
                <a:chExt cx="44100" cy="74771"/>
              </a:xfrm>
            </p:grpSpPr>
            <p:sp>
              <p:nvSpPr>
                <p:cNvPr id="352" name="Free-form: Shape 351">
                  <a:extLst>
                    <a:ext uri="{FF2B5EF4-FFF2-40B4-BE49-F238E27FC236}">
                      <a16:creationId xmlns:a16="http://schemas.microsoft.com/office/drawing/2014/main" id="{E987F40B-DED9-2399-749B-9444EDFC86CD}"/>
                    </a:ext>
                  </a:extLst>
                </p:cNvPr>
                <p:cNvSpPr/>
                <p:nvPr/>
              </p:nvSpPr>
              <p:spPr>
                <a:xfrm>
                  <a:off x="5402349" y="1374384"/>
                  <a:ext cx="44100" cy="74771"/>
                </a:xfrm>
                <a:custGeom>
                  <a:avLst/>
                  <a:gdLst>
                    <a:gd name="connsiteX0" fmla="*/ 191 w 44100"/>
                    <a:gd name="connsiteY0" fmla="*/ 25527 h 74771"/>
                    <a:gd name="connsiteX1" fmla="*/ 44101 w 44100"/>
                    <a:gd name="connsiteY1" fmla="*/ 0 h 74771"/>
                    <a:gd name="connsiteX2" fmla="*/ 44006 w 44100"/>
                    <a:gd name="connsiteY2" fmla="*/ 49149 h 74771"/>
                    <a:gd name="connsiteX3" fmla="*/ 0 w 44100"/>
                    <a:gd name="connsiteY3" fmla="*/ 74771 h 74771"/>
                    <a:gd name="connsiteX4" fmla="*/ 191 w 44100"/>
                    <a:gd name="connsiteY4" fmla="*/ 25527 h 74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00" h="74771">
                      <a:moveTo>
                        <a:pt x="191" y="25527"/>
                      </a:moveTo>
                      <a:lnTo>
                        <a:pt x="44101" y="0"/>
                      </a:lnTo>
                      <a:lnTo>
                        <a:pt x="44006" y="49149"/>
                      </a:lnTo>
                      <a:lnTo>
                        <a:pt x="0" y="74771"/>
                      </a:lnTo>
                      <a:lnTo>
                        <a:pt x="191" y="25527"/>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53" name="Free-form: Shape 352">
                  <a:extLst>
                    <a:ext uri="{FF2B5EF4-FFF2-40B4-BE49-F238E27FC236}">
                      <a16:creationId xmlns:a16="http://schemas.microsoft.com/office/drawing/2014/main" id="{7D9EFA73-48D1-549B-123F-DAB3CB24F4CE}"/>
                    </a:ext>
                  </a:extLst>
                </p:cNvPr>
                <p:cNvSpPr/>
                <p:nvPr/>
              </p:nvSpPr>
              <p:spPr>
                <a:xfrm>
                  <a:off x="5412541" y="1402768"/>
                  <a:ext cx="8286" cy="40100"/>
                </a:xfrm>
                <a:custGeom>
                  <a:avLst/>
                  <a:gdLst>
                    <a:gd name="connsiteX0" fmla="*/ 476 w 8286"/>
                    <a:gd name="connsiteY0" fmla="*/ 40100 h 40100"/>
                    <a:gd name="connsiteX1" fmla="*/ 8287 w 8286"/>
                    <a:gd name="connsiteY1" fmla="*/ 35624 h 40100"/>
                    <a:gd name="connsiteX2" fmla="*/ 7906 w 8286"/>
                    <a:gd name="connsiteY2" fmla="*/ 0 h 40100"/>
                    <a:gd name="connsiteX3" fmla="*/ 0 w 8286"/>
                    <a:gd name="connsiteY3" fmla="*/ 4572 h 40100"/>
                    <a:gd name="connsiteX4" fmla="*/ 476 w 8286"/>
                    <a:gd name="connsiteY4" fmla="*/ 40100 h 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 h="40100">
                      <a:moveTo>
                        <a:pt x="476" y="40100"/>
                      </a:moveTo>
                      <a:lnTo>
                        <a:pt x="8287" y="35624"/>
                      </a:lnTo>
                      <a:lnTo>
                        <a:pt x="7906" y="0"/>
                      </a:lnTo>
                      <a:lnTo>
                        <a:pt x="0" y="4572"/>
                      </a:lnTo>
                      <a:lnTo>
                        <a:pt x="476" y="40100"/>
                      </a:lnTo>
                      <a:close/>
                    </a:path>
                  </a:pathLst>
                </a:custGeom>
                <a:solidFill>
                  <a:srgbClr val="FFFFFF">
                    <a:alpha val="30000"/>
                  </a:srgbClr>
                </a:solidFill>
                <a:ln w="9525" cap="flat">
                  <a:solidFill>
                    <a:srgbClr val="00A48D"/>
                  </a:solidFill>
                  <a:prstDash val="solid"/>
                  <a:round/>
                </a:ln>
              </p:spPr>
              <p:txBody>
                <a:bodyPr rtlCol="0" anchor="ctr"/>
                <a:lstStyle/>
                <a:p>
                  <a:endParaRPr lang="en-GB"/>
                </a:p>
              </p:txBody>
            </p:sp>
            <p:sp>
              <p:nvSpPr>
                <p:cNvPr id="354" name="Free-form: Shape 353">
                  <a:extLst>
                    <a:ext uri="{FF2B5EF4-FFF2-40B4-BE49-F238E27FC236}">
                      <a16:creationId xmlns:a16="http://schemas.microsoft.com/office/drawing/2014/main" id="{A9C759B1-1344-4FAB-2464-1336F62D8336}"/>
                    </a:ext>
                  </a:extLst>
                </p:cNvPr>
                <p:cNvSpPr/>
                <p:nvPr/>
              </p:nvSpPr>
              <p:spPr>
                <a:xfrm>
                  <a:off x="5429495" y="1394291"/>
                  <a:ext cx="8286" cy="40100"/>
                </a:xfrm>
                <a:custGeom>
                  <a:avLst/>
                  <a:gdLst>
                    <a:gd name="connsiteX0" fmla="*/ 381 w 8286"/>
                    <a:gd name="connsiteY0" fmla="*/ 40100 h 40100"/>
                    <a:gd name="connsiteX1" fmla="*/ 8287 w 8286"/>
                    <a:gd name="connsiteY1" fmla="*/ 35528 h 40100"/>
                    <a:gd name="connsiteX2" fmla="*/ 7906 w 8286"/>
                    <a:gd name="connsiteY2" fmla="*/ 0 h 40100"/>
                    <a:gd name="connsiteX3" fmla="*/ 0 w 8286"/>
                    <a:gd name="connsiteY3" fmla="*/ 4477 h 40100"/>
                    <a:gd name="connsiteX4" fmla="*/ 381 w 8286"/>
                    <a:gd name="connsiteY4" fmla="*/ 40100 h 40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6" h="40100">
                      <a:moveTo>
                        <a:pt x="381" y="40100"/>
                      </a:moveTo>
                      <a:lnTo>
                        <a:pt x="8287" y="35528"/>
                      </a:lnTo>
                      <a:lnTo>
                        <a:pt x="7906" y="0"/>
                      </a:lnTo>
                      <a:lnTo>
                        <a:pt x="0" y="4477"/>
                      </a:lnTo>
                      <a:lnTo>
                        <a:pt x="381" y="40100"/>
                      </a:lnTo>
                      <a:close/>
                    </a:path>
                  </a:pathLst>
                </a:custGeom>
                <a:solidFill>
                  <a:srgbClr val="FFFFFF">
                    <a:alpha val="30000"/>
                  </a:srgbClr>
                </a:solidFill>
                <a:ln w="9525" cap="flat">
                  <a:solidFill>
                    <a:srgbClr val="00A48D"/>
                  </a:solidFill>
                  <a:prstDash val="solid"/>
                  <a:round/>
                </a:ln>
              </p:spPr>
              <p:txBody>
                <a:bodyPr rtlCol="0" anchor="ctr"/>
                <a:lstStyle/>
                <a:p>
                  <a:endParaRPr lang="en-GB"/>
                </a:p>
              </p:txBody>
            </p:sp>
          </p:grpSp>
          <p:grpSp>
            <p:nvGrpSpPr>
              <p:cNvPr id="343" name="Graphic 1544">
                <a:extLst>
                  <a:ext uri="{FF2B5EF4-FFF2-40B4-BE49-F238E27FC236}">
                    <a16:creationId xmlns:a16="http://schemas.microsoft.com/office/drawing/2014/main" id="{7B8415DB-6E7A-9C8B-6F31-4659501A9810}"/>
                  </a:ext>
                </a:extLst>
              </p:cNvPr>
              <p:cNvGrpSpPr/>
              <p:nvPr/>
            </p:nvGrpSpPr>
            <p:grpSpPr>
              <a:xfrm>
                <a:off x="5319767" y="1326568"/>
                <a:ext cx="126682" cy="73342"/>
                <a:chOff x="5319767" y="1326568"/>
                <a:chExt cx="126682" cy="73342"/>
              </a:xfrm>
              <a:solidFill>
                <a:srgbClr val="FFFFFF"/>
              </a:solidFill>
            </p:grpSpPr>
            <p:sp>
              <p:nvSpPr>
                <p:cNvPr id="349" name="Free-form: Shape 348">
                  <a:extLst>
                    <a:ext uri="{FF2B5EF4-FFF2-40B4-BE49-F238E27FC236}">
                      <a16:creationId xmlns:a16="http://schemas.microsoft.com/office/drawing/2014/main" id="{27867A8D-809C-A200-9287-3F2483149117}"/>
                    </a:ext>
                  </a:extLst>
                </p:cNvPr>
                <p:cNvSpPr/>
                <p:nvPr/>
              </p:nvSpPr>
              <p:spPr>
                <a:xfrm>
                  <a:off x="5319767" y="1326568"/>
                  <a:ext cx="126682" cy="73342"/>
                </a:xfrm>
                <a:custGeom>
                  <a:avLst/>
                  <a:gdLst>
                    <a:gd name="connsiteX0" fmla="*/ 0 w 126682"/>
                    <a:gd name="connsiteY0" fmla="*/ 25622 h 73342"/>
                    <a:gd name="connsiteX1" fmla="*/ 43910 w 126682"/>
                    <a:gd name="connsiteY1" fmla="*/ 0 h 73342"/>
                    <a:gd name="connsiteX2" fmla="*/ 126683 w 126682"/>
                    <a:gd name="connsiteY2" fmla="*/ 47816 h 73342"/>
                    <a:gd name="connsiteX3" fmla="*/ 82772 w 126682"/>
                    <a:gd name="connsiteY3" fmla="*/ 73343 h 73342"/>
                    <a:gd name="connsiteX4" fmla="*/ 0 w 126682"/>
                    <a:gd name="connsiteY4" fmla="*/ 25622 h 733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682" h="73342">
                      <a:moveTo>
                        <a:pt x="0" y="25622"/>
                      </a:moveTo>
                      <a:lnTo>
                        <a:pt x="43910" y="0"/>
                      </a:lnTo>
                      <a:lnTo>
                        <a:pt x="126683" y="47816"/>
                      </a:lnTo>
                      <a:lnTo>
                        <a:pt x="82772" y="73343"/>
                      </a:lnTo>
                      <a:lnTo>
                        <a:pt x="0" y="25622"/>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50" name="Free-form: Shape 349">
                  <a:extLst>
                    <a:ext uri="{FF2B5EF4-FFF2-40B4-BE49-F238E27FC236}">
                      <a16:creationId xmlns:a16="http://schemas.microsoft.com/office/drawing/2014/main" id="{48D5AE53-CCFB-A25D-5550-52DC5C48078B}"/>
                    </a:ext>
                  </a:extLst>
                </p:cNvPr>
                <p:cNvSpPr/>
                <p:nvPr/>
              </p:nvSpPr>
              <p:spPr>
                <a:xfrm>
                  <a:off x="5327197" y="1330950"/>
                  <a:ext cx="111823" cy="64674"/>
                </a:xfrm>
                <a:custGeom>
                  <a:avLst/>
                  <a:gdLst>
                    <a:gd name="connsiteX0" fmla="*/ 111824 w 111823"/>
                    <a:gd name="connsiteY0" fmla="*/ 43434 h 64674"/>
                    <a:gd name="connsiteX1" fmla="*/ 108966 w 111823"/>
                    <a:gd name="connsiteY1" fmla="*/ 45149 h 64674"/>
                    <a:gd name="connsiteX2" fmla="*/ 75248 w 111823"/>
                    <a:gd name="connsiteY2" fmla="*/ 64675 h 64674"/>
                    <a:gd name="connsiteX3" fmla="*/ 2857 w 111823"/>
                    <a:gd name="connsiteY3" fmla="*/ 22860 h 64674"/>
                    <a:gd name="connsiteX4" fmla="*/ 0 w 111823"/>
                    <a:gd name="connsiteY4" fmla="*/ 21146 h 64674"/>
                    <a:gd name="connsiteX5" fmla="*/ 36481 w 111823"/>
                    <a:gd name="connsiteY5" fmla="*/ 0 h 64674"/>
                    <a:gd name="connsiteX6" fmla="*/ 111824 w 111823"/>
                    <a:gd name="connsiteY6" fmla="*/ 43434 h 6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823" h="64674">
                      <a:moveTo>
                        <a:pt x="111824" y="43434"/>
                      </a:moveTo>
                      <a:lnTo>
                        <a:pt x="108966" y="45149"/>
                      </a:lnTo>
                      <a:lnTo>
                        <a:pt x="75248" y="64675"/>
                      </a:lnTo>
                      <a:lnTo>
                        <a:pt x="2857" y="22860"/>
                      </a:lnTo>
                      <a:lnTo>
                        <a:pt x="0" y="21146"/>
                      </a:lnTo>
                      <a:lnTo>
                        <a:pt x="36481" y="0"/>
                      </a:lnTo>
                      <a:lnTo>
                        <a:pt x="111824" y="43434"/>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51" name="Free-form: Shape 350">
                  <a:extLst>
                    <a:ext uri="{FF2B5EF4-FFF2-40B4-BE49-F238E27FC236}">
                      <a16:creationId xmlns:a16="http://schemas.microsoft.com/office/drawing/2014/main" id="{0B533BFE-E78C-9BFC-6206-A79F1A3A155E}"/>
                    </a:ext>
                  </a:extLst>
                </p:cNvPr>
                <p:cNvSpPr/>
                <p:nvPr/>
              </p:nvSpPr>
              <p:spPr>
                <a:xfrm>
                  <a:off x="5330054" y="1334283"/>
                  <a:ext cx="106108" cy="61341"/>
                </a:xfrm>
                <a:custGeom>
                  <a:avLst/>
                  <a:gdLst>
                    <a:gd name="connsiteX0" fmla="*/ 106109 w 106108"/>
                    <a:gd name="connsiteY0" fmla="*/ 41815 h 61341"/>
                    <a:gd name="connsiteX1" fmla="*/ 72390 w 106108"/>
                    <a:gd name="connsiteY1" fmla="*/ 61341 h 61341"/>
                    <a:gd name="connsiteX2" fmla="*/ 0 w 106108"/>
                    <a:gd name="connsiteY2" fmla="*/ 19526 h 61341"/>
                    <a:gd name="connsiteX3" fmla="*/ 33623 w 106108"/>
                    <a:gd name="connsiteY3" fmla="*/ 0 h 61341"/>
                    <a:gd name="connsiteX4" fmla="*/ 106109 w 106108"/>
                    <a:gd name="connsiteY4" fmla="*/ 41815 h 613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08" h="61341">
                      <a:moveTo>
                        <a:pt x="106109" y="41815"/>
                      </a:moveTo>
                      <a:lnTo>
                        <a:pt x="72390" y="61341"/>
                      </a:lnTo>
                      <a:lnTo>
                        <a:pt x="0" y="19526"/>
                      </a:lnTo>
                      <a:lnTo>
                        <a:pt x="33623" y="0"/>
                      </a:lnTo>
                      <a:lnTo>
                        <a:pt x="106109" y="41815"/>
                      </a:ln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344" name="Graphic 1544">
                <a:extLst>
                  <a:ext uri="{FF2B5EF4-FFF2-40B4-BE49-F238E27FC236}">
                    <a16:creationId xmlns:a16="http://schemas.microsoft.com/office/drawing/2014/main" id="{BAA57D01-6EEC-8415-D50F-01691DEE70B0}"/>
                  </a:ext>
                </a:extLst>
              </p:cNvPr>
              <p:cNvGrpSpPr/>
              <p:nvPr/>
            </p:nvGrpSpPr>
            <p:grpSpPr>
              <a:xfrm>
                <a:off x="5319577" y="1352190"/>
                <a:ext cx="82962" cy="96964"/>
                <a:chOff x="5319577" y="1352190"/>
                <a:chExt cx="82962" cy="96964"/>
              </a:xfrm>
            </p:grpSpPr>
            <p:sp>
              <p:nvSpPr>
                <p:cNvPr id="345" name="Free-form: Shape 344">
                  <a:extLst>
                    <a:ext uri="{FF2B5EF4-FFF2-40B4-BE49-F238E27FC236}">
                      <a16:creationId xmlns:a16="http://schemas.microsoft.com/office/drawing/2014/main" id="{53FA1DB7-E3D6-7D2A-9127-2CAE0ECD9D15}"/>
                    </a:ext>
                  </a:extLst>
                </p:cNvPr>
                <p:cNvSpPr/>
                <p:nvPr/>
              </p:nvSpPr>
              <p:spPr>
                <a:xfrm>
                  <a:off x="5319577" y="1352190"/>
                  <a:ext cx="82962" cy="96964"/>
                </a:xfrm>
                <a:custGeom>
                  <a:avLst/>
                  <a:gdLst>
                    <a:gd name="connsiteX0" fmla="*/ 82963 w 82962"/>
                    <a:gd name="connsiteY0" fmla="*/ 47720 h 96964"/>
                    <a:gd name="connsiteX1" fmla="*/ 82772 w 82962"/>
                    <a:gd name="connsiteY1" fmla="*/ 96965 h 96964"/>
                    <a:gd name="connsiteX2" fmla="*/ 0 w 82962"/>
                    <a:gd name="connsiteY2" fmla="*/ 49149 h 96964"/>
                    <a:gd name="connsiteX3" fmla="*/ 190 w 82962"/>
                    <a:gd name="connsiteY3" fmla="*/ 0 h 96964"/>
                    <a:gd name="connsiteX4" fmla="*/ 82963 w 82962"/>
                    <a:gd name="connsiteY4" fmla="*/ 47720 h 969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62" h="96964">
                      <a:moveTo>
                        <a:pt x="82963" y="47720"/>
                      </a:moveTo>
                      <a:lnTo>
                        <a:pt x="82772" y="96965"/>
                      </a:lnTo>
                      <a:lnTo>
                        <a:pt x="0" y="49149"/>
                      </a:lnTo>
                      <a:lnTo>
                        <a:pt x="190" y="0"/>
                      </a:lnTo>
                      <a:lnTo>
                        <a:pt x="82963" y="4772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46" name="Free-form: Shape 345">
                  <a:extLst>
                    <a:ext uri="{FF2B5EF4-FFF2-40B4-BE49-F238E27FC236}">
                      <a16:creationId xmlns:a16="http://schemas.microsoft.com/office/drawing/2014/main" id="{FFC94122-2DAF-53D7-9A9E-CC6BB0F73573}"/>
                    </a:ext>
                  </a:extLst>
                </p:cNvPr>
                <p:cNvSpPr/>
                <p:nvPr/>
              </p:nvSpPr>
              <p:spPr>
                <a:xfrm>
                  <a:off x="5384728" y="1413246"/>
                  <a:ext cx="6000" cy="28860"/>
                </a:xfrm>
                <a:custGeom>
                  <a:avLst/>
                  <a:gdLst>
                    <a:gd name="connsiteX0" fmla="*/ 5715 w 6000"/>
                    <a:gd name="connsiteY0" fmla="*/ 28861 h 28860"/>
                    <a:gd name="connsiteX1" fmla="*/ 0 w 6000"/>
                    <a:gd name="connsiteY1" fmla="*/ 25622 h 28860"/>
                    <a:gd name="connsiteX2" fmla="*/ 286 w 6000"/>
                    <a:gd name="connsiteY2" fmla="*/ 0 h 28860"/>
                    <a:gd name="connsiteX3" fmla="*/ 6001 w 6000"/>
                    <a:gd name="connsiteY3" fmla="*/ 2191 h 28860"/>
                    <a:gd name="connsiteX4" fmla="*/ 5715 w 6000"/>
                    <a:gd name="connsiteY4" fmla="*/ 28861 h 2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 h="28860">
                      <a:moveTo>
                        <a:pt x="5715" y="28861"/>
                      </a:moveTo>
                      <a:lnTo>
                        <a:pt x="0" y="25622"/>
                      </a:lnTo>
                      <a:lnTo>
                        <a:pt x="286" y="0"/>
                      </a:lnTo>
                      <a:lnTo>
                        <a:pt x="6001" y="2191"/>
                      </a:lnTo>
                      <a:lnTo>
                        <a:pt x="5715" y="28861"/>
                      </a:lnTo>
                      <a:close/>
                    </a:path>
                  </a:pathLst>
                </a:custGeom>
                <a:solidFill>
                  <a:srgbClr val="FFFFFF">
                    <a:alpha val="30000"/>
                  </a:srgbClr>
                </a:solidFill>
                <a:ln w="9525" cap="flat">
                  <a:solidFill>
                    <a:srgbClr val="00A48D"/>
                  </a:solidFill>
                  <a:prstDash val="solid"/>
                  <a:round/>
                </a:ln>
              </p:spPr>
              <p:txBody>
                <a:bodyPr rtlCol="0" anchor="ctr"/>
                <a:lstStyle/>
                <a:p>
                  <a:endParaRPr lang="en-GB"/>
                </a:p>
              </p:txBody>
            </p:sp>
            <p:sp>
              <p:nvSpPr>
                <p:cNvPr id="347" name="Free-form: Shape 346">
                  <a:extLst>
                    <a:ext uri="{FF2B5EF4-FFF2-40B4-BE49-F238E27FC236}">
                      <a16:creationId xmlns:a16="http://schemas.microsoft.com/office/drawing/2014/main" id="{10C53AA4-0993-465E-3E3F-08EB84916B63}"/>
                    </a:ext>
                  </a:extLst>
                </p:cNvPr>
                <p:cNvSpPr/>
                <p:nvPr/>
              </p:nvSpPr>
              <p:spPr>
                <a:xfrm>
                  <a:off x="5371488" y="1405531"/>
                  <a:ext cx="5905" cy="28860"/>
                </a:xfrm>
                <a:custGeom>
                  <a:avLst/>
                  <a:gdLst>
                    <a:gd name="connsiteX0" fmla="*/ 5620 w 5905"/>
                    <a:gd name="connsiteY0" fmla="*/ 28861 h 28860"/>
                    <a:gd name="connsiteX1" fmla="*/ 0 w 5905"/>
                    <a:gd name="connsiteY1" fmla="*/ 25622 h 28860"/>
                    <a:gd name="connsiteX2" fmla="*/ 286 w 5905"/>
                    <a:gd name="connsiteY2" fmla="*/ 0 h 28860"/>
                    <a:gd name="connsiteX3" fmla="*/ 5906 w 5905"/>
                    <a:gd name="connsiteY3" fmla="*/ 2191 h 28860"/>
                    <a:gd name="connsiteX4" fmla="*/ 5620 w 5905"/>
                    <a:gd name="connsiteY4" fmla="*/ 28861 h 2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5" h="28860">
                      <a:moveTo>
                        <a:pt x="5620" y="28861"/>
                      </a:moveTo>
                      <a:lnTo>
                        <a:pt x="0" y="25622"/>
                      </a:lnTo>
                      <a:lnTo>
                        <a:pt x="286" y="0"/>
                      </a:lnTo>
                      <a:lnTo>
                        <a:pt x="5906" y="2191"/>
                      </a:lnTo>
                      <a:lnTo>
                        <a:pt x="5620" y="28861"/>
                      </a:lnTo>
                      <a:close/>
                    </a:path>
                  </a:pathLst>
                </a:custGeom>
                <a:solidFill>
                  <a:srgbClr val="FFFFFF">
                    <a:alpha val="30000"/>
                  </a:srgbClr>
                </a:solidFill>
                <a:ln w="9525" cap="flat">
                  <a:solidFill>
                    <a:srgbClr val="00A48D"/>
                  </a:solidFill>
                  <a:prstDash val="solid"/>
                  <a:round/>
                </a:ln>
              </p:spPr>
              <p:txBody>
                <a:bodyPr rtlCol="0" anchor="ctr"/>
                <a:lstStyle/>
                <a:p>
                  <a:endParaRPr lang="en-GB"/>
                </a:p>
              </p:txBody>
            </p:sp>
            <p:sp>
              <p:nvSpPr>
                <p:cNvPr id="348" name="Free-form: Shape 347">
                  <a:extLst>
                    <a:ext uri="{FF2B5EF4-FFF2-40B4-BE49-F238E27FC236}">
                      <a16:creationId xmlns:a16="http://schemas.microsoft.com/office/drawing/2014/main" id="{24035256-90A0-BA1A-9B8B-83E78CD03B2D}"/>
                    </a:ext>
                  </a:extLst>
                </p:cNvPr>
                <p:cNvSpPr/>
                <p:nvPr/>
              </p:nvSpPr>
              <p:spPr>
                <a:xfrm>
                  <a:off x="5358153" y="1397911"/>
                  <a:ext cx="6000" cy="28860"/>
                </a:xfrm>
                <a:custGeom>
                  <a:avLst/>
                  <a:gdLst>
                    <a:gd name="connsiteX0" fmla="*/ 5620 w 6000"/>
                    <a:gd name="connsiteY0" fmla="*/ 28861 h 28860"/>
                    <a:gd name="connsiteX1" fmla="*/ 0 w 6000"/>
                    <a:gd name="connsiteY1" fmla="*/ 25622 h 28860"/>
                    <a:gd name="connsiteX2" fmla="*/ 286 w 6000"/>
                    <a:gd name="connsiteY2" fmla="*/ 0 h 28860"/>
                    <a:gd name="connsiteX3" fmla="*/ 6001 w 6000"/>
                    <a:gd name="connsiteY3" fmla="*/ 2095 h 28860"/>
                    <a:gd name="connsiteX4" fmla="*/ 5620 w 6000"/>
                    <a:gd name="connsiteY4" fmla="*/ 28861 h 28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00" h="28860">
                      <a:moveTo>
                        <a:pt x="5620" y="28861"/>
                      </a:moveTo>
                      <a:lnTo>
                        <a:pt x="0" y="25622"/>
                      </a:lnTo>
                      <a:lnTo>
                        <a:pt x="286" y="0"/>
                      </a:lnTo>
                      <a:lnTo>
                        <a:pt x="6001" y="2095"/>
                      </a:lnTo>
                      <a:lnTo>
                        <a:pt x="5620" y="28861"/>
                      </a:lnTo>
                      <a:close/>
                    </a:path>
                  </a:pathLst>
                </a:custGeom>
                <a:solidFill>
                  <a:srgbClr val="FFFFFF">
                    <a:alpha val="30000"/>
                  </a:srgbClr>
                </a:solidFill>
                <a:ln w="9525" cap="flat">
                  <a:solidFill>
                    <a:srgbClr val="00A48D"/>
                  </a:solidFill>
                  <a:prstDash val="solid"/>
                  <a:round/>
                </a:ln>
              </p:spPr>
              <p:txBody>
                <a:bodyPr rtlCol="0" anchor="ctr"/>
                <a:lstStyle/>
                <a:p>
                  <a:endParaRPr lang="en-GB"/>
                </a:p>
              </p:txBody>
            </p:sp>
          </p:grpSp>
        </p:grpSp>
        <p:grpSp>
          <p:nvGrpSpPr>
            <p:cNvPr id="252" name="Graphic 1544">
              <a:extLst>
                <a:ext uri="{FF2B5EF4-FFF2-40B4-BE49-F238E27FC236}">
                  <a16:creationId xmlns:a16="http://schemas.microsoft.com/office/drawing/2014/main" id="{8FFCA112-C14E-2408-199B-D88D3DF5497E}"/>
                </a:ext>
              </a:extLst>
            </p:cNvPr>
            <p:cNvGrpSpPr/>
            <p:nvPr/>
          </p:nvGrpSpPr>
          <p:grpSpPr>
            <a:xfrm>
              <a:off x="5372322" y="1408724"/>
              <a:ext cx="18502" cy="44693"/>
              <a:chOff x="5372322" y="1408724"/>
              <a:chExt cx="18502" cy="44693"/>
            </a:xfrm>
            <a:solidFill>
              <a:srgbClr val="FFFFFF"/>
            </a:solidFill>
          </p:grpSpPr>
          <p:grpSp>
            <p:nvGrpSpPr>
              <p:cNvPr id="335" name="Graphic 1544">
                <a:extLst>
                  <a:ext uri="{FF2B5EF4-FFF2-40B4-BE49-F238E27FC236}">
                    <a16:creationId xmlns:a16="http://schemas.microsoft.com/office/drawing/2014/main" id="{E9B35390-F638-2253-FE2D-F12A1CF59DAE}"/>
                  </a:ext>
                </a:extLst>
              </p:cNvPr>
              <p:cNvGrpSpPr/>
              <p:nvPr/>
            </p:nvGrpSpPr>
            <p:grpSpPr>
              <a:xfrm>
                <a:off x="5372322" y="1445464"/>
                <a:ext cx="11096" cy="7953"/>
                <a:chOff x="5372322" y="1445464"/>
                <a:chExt cx="11096" cy="7953"/>
              </a:xfrm>
              <a:solidFill>
                <a:srgbClr val="FFFFFF"/>
              </a:solidFill>
            </p:grpSpPr>
            <p:sp>
              <p:nvSpPr>
                <p:cNvPr id="340" name="Free-form: Shape 339">
                  <a:extLst>
                    <a:ext uri="{FF2B5EF4-FFF2-40B4-BE49-F238E27FC236}">
                      <a16:creationId xmlns:a16="http://schemas.microsoft.com/office/drawing/2014/main" id="{439ED062-A140-2080-EF22-2D419B1C59BD}"/>
                    </a:ext>
                  </a:extLst>
                </p:cNvPr>
                <p:cNvSpPr/>
                <p:nvPr/>
              </p:nvSpPr>
              <p:spPr>
                <a:xfrm>
                  <a:off x="5372345" y="1448679"/>
                  <a:ext cx="11048" cy="4738"/>
                </a:xfrm>
                <a:custGeom>
                  <a:avLst/>
                  <a:gdLst>
                    <a:gd name="connsiteX0" fmla="*/ 0 w 11048"/>
                    <a:gd name="connsiteY0" fmla="*/ 0 h 4738"/>
                    <a:gd name="connsiteX1" fmla="*/ 0 w 11048"/>
                    <a:gd name="connsiteY1" fmla="*/ 1524 h 4738"/>
                    <a:gd name="connsiteX2" fmla="*/ 1619 w 11048"/>
                    <a:gd name="connsiteY2" fmla="*/ 3810 h 4738"/>
                    <a:gd name="connsiteX3" fmla="*/ 9430 w 11048"/>
                    <a:gd name="connsiteY3" fmla="*/ 3810 h 4738"/>
                    <a:gd name="connsiteX4" fmla="*/ 11049 w 11048"/>
                    <a:gd name="connsiteY4" fmla="*/ 1524 h 4738"/>
                    <a:gd name="connsiteX5" fmla="*/ 11049 w 11048"/>
                    <a:gd name="connsiteY5" fmla="*/ 0 h 4738"/>
                    <a:gd name="connsiteX6" fmla="*/ 95 w 11048"/>
                    <a:gd name="connsiteY6" fmla="*/ 0 h 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 h="4738">
                      <a:moveTo>
                        <a:pt x="0" y="0"/>
                      </a:moveTo>
                      <a:lnTo>
                        <a:pt x="0" y="1524"/>
                      </a:lnTo>
                      <a:cubicBezTo>
                        <a:pt x="0" y="2381"/>
                        <a:pt x="571" y="3143"/>
                        <a:pt x="1619" y="3810"/>
                      </a:cubicBezTo>
                      <a:cubicBezTo>
                        <a:pt x="3810" y="5048"/>
                        <a:pt x="7239" y="5048"/>
                        <a:pt x="9430" y="3810"/>
                      </a:cubicBezTo>
                      <a:cubicBezTo>
                        <a:pt x="10478" y="3143"/>
                        <a:pt x="11049" y="2381"/>
                        <a:pt x="11049" y="1524"/>
                      </a:cubicBezTo>
                      <a:lnTo>
                        <a:pt x="11049" y="0"/>
                      </a:lnTo>
                      <a:lnTo>
                        <a:pt x="95"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41" name="Free-form: Shape 340">
                  <a:extLst>
                    <a:ext uri="{FF2B5EF4-FFF2-40B4-BE49-F238E27FC236}">
                      <a16:creationId xmlns:a16="http://schemas.microsoft.com/office/drawing/2014/main" id="{DB12E72C-FC99-63BF-66FA-039FF4C0E7BD}"/>
                    </a:ext>
                  </a:extLst>
                </p:cNvPr>
                <p:cNvSpPr/>
                <p:nvPr/>
              </p:nvSpPr>
              <p:spPr>
                <a:xfrm>
                  <a:off x="5372322" y="1445464"/>
                  <a:ext cx="11096" cy="6334"/>
                </a:xfrm>
                <a:custGeom>
                  <a:avLst/>
                  <a:gdLst>
                    <a:gd name="connsiteX0" fmla="*/ 9454 w 11096"/>
                    <a:gd name="connsiteY0" fmla="*/ 929 h 6334"/>
                    <a:gd name="connsiteX1" fmla="*/ 9454 w 11096"/>
                    <a:gd name="connsiteY1" fmla="*/ 5405 h 6334"/>
                    <a:gd name="connsiteX2" fmla="*/ 1643 w 11096"/>
                    <a:gd name="connsiteY2" fmla="*/ 5405 h 6334"/>
                    <a:gd name="connsiteX3" fmla="*/ 1643 w 11096"/>
                    <a:gd name="connsiteY3" fmla="*/ 929 h 6334"/>
                    <a:gd name="connsiteX4" fmla="*/ 9454 w 11096"/>
                    <a:gd name="connsiteY4" fmla="*/ 929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4">
                      <a:moveTo>
                        <a:pt x="9454" y="929"/>
                      </a:moveTo>
                      <a:cubicBezTo>
                        <a:pt x="11644" y="2167"/>
                        <a:pt x="11644" y="4167"/>
                        <a:pt x="9454" y="5405"/>
                      </a:cubicBezTo>
                      <a:cubicBezTo>
                        <a:pt x="7263" y="6644"/>
                        <a:pt x="3834" y="6644"/>
                        <a:pt x="1643" y="5405"/>
                      </a:cubicBezTo>
                      <a:cubicBezTo>
                        <a:pt x="-548" y="4167"/>
                        <a:pt x="-548" y="2167"/>
                        <a:pt x="1643" y="929"/>
                      </a:cubicBezTo>
                      <a:cubicBezTo>
                        <a:pt x="3834" y="-310"/>
                        <a:pt x="7263" y="-310"/>
                        <a:pt x="9454" y="929"/>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336" name="Graphic 1544">
                <a:extLst>
                  <a:ext uri="{FF2B5EF4-FFF2-40B4-BE49-F238E27FC236}">
                    <a16:creationId xmlns:a16="http://schemas.microsoft.com/office/drawing/2014/main" id="{7FC928B3-455D-F5A7-C2AE-86EB62931002}"/>
                  </a:ext>
                </a:extLst>
              </p:cNvPr>
              <p:cNvGrpSpPr/>
              <p:nvPr/>
            </p:nvGrpSpPr>
            <p:grpSpPr>
              <a:xfrm>
                <a:off x="5383680" y="1408724"/>
                <a:ext cx="7143" cy="8548"/>
                <a:chOff x="5383680" y="1408724"/>
                <a:chExt cx="7143" cy="8548"/>
              </a:xfrm>
              <a:solidFill>
                <a:srgbClr val="FFFFFF"/>
              </a:solidFill>
            </p:grpSpPr>
            <p:sp>
              <p:nvSpPr>
                <p:cNvPr id="338" name="Free-form: Shape 337">
                  <a:extLst>
                    <a:ext uri="{FF2B5EF4-FFF2-40B4-BE49-F238E27FC236}">
                      <a16:creationId xmlns:a16="http://schemas.microsoft.com/office/drawing/2014/main" id="{803DEDD4-FB40-9B1E-7FD1-070A0C9EB22D}"/>
                    </a:ext>
                  </a:extLst>
                </p:cNvPr>
                <p:cNvSpPr/>
                <p:nvPr/>
              </p:nvSpPr>
              <p:spPr>
                <a:xfrm>
                  <a:off x="5384538" y="1408724"/>
                  <a:ext cx="6286" cy="8331"/>
                </a:xfrm>
                <a:custGeom>
                  <a:avLst/>
                  <a:gdLst>
                    <a:gd name="connsiteX0" fmla="*/ 4381 w 6286"/>
                    <a:gd name="connsiteY0" fmla="*/ 8331 h 8331"/>
                    <a:gd name="connsiteX1" fmla="*/ 5429 w 6286"/>
                    <a:gd name="connsiteY1" fmla="*/ 7760 h 8331"/>
                    <a:gd name="connsiteX2" fmla="*/ 6286 w 6286"/>
                    <a:gd name="connsiteY2" fmla="*/ 5760 h 8331"/>
                    <a:gd name="connsiteX3" fmla="*/ 3239 w 6286"/>
                    <a:gd name="connsiteY3" fmla="*/ 426 h 8331"/>
                    <a:gd name="connsiteX4" fmla="*/ 1048 w 6286"/>
                    <a:gd name="connsiteY4" fmla="*/ 235 h 8331"/>
                    <a:gd name="connsiteX5" fmla="*/ 0 w 6286"/>
                    <a:gd name="connsiteY5" fmla="*/ 807 h 8331"/>
                    <a:gd name="connsiteX6" fmla="*/ 4381 w 6286"/>
                    <a:gd name="connsiteY6" fmla="*/ 8331 h 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 h="8331">
                      <a:moveTo>
                        <a:pt x="4381" y="8331"/>
                      </a:moveTo>
                      <a:lnTo>
                        <a:pt x="5429" y="7760"/>
                      </a:lnTo>
                      <a:cubicBezTo>
                        <a:pt x="6001" y="7474"/>
                        <a:pt x="6286" y="6712"/>
                        <a:pt x="6286" y="5760"/>
                      </a:cubicBezTo>
                      <a:cubicBezTo>
                        <a:pt x="6286" y="3759"/>
                        <a:pt x="4953" y="1473"/>
                        <a:pt x="3239" y="426"/>
                      </a:cubicBezTo>
                      <a:cubicBezTo>
                        <a:pt x="2381" y="-51"/>
                        <a:pt x="1619" y="-146"/>
                        <a:pt x="1048" y="235"/>
                      </a:cubicBezTo>
                      <a:lnTo>
                        <a:pt x="0" y="807"/>
                      </a:lnTo>
                      <a:lnTo>
                        <a:pt x="4381" y="8331"/>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39" name="Free-form: Shape 338">
                  <a:extLst>
                    <a:ext uri="{FF2B5EF4-FFF2-40B4-BE49-F238E27FC236}">
                      <a16:creationId xmlns:a16="http://schemas.microsoft.com/office/drawing/2014/main" id="{C9F9BE63-C19D-A5BC-8F17-D96476DAB2DC}"/>
                    </a:ext>
                  </a:extLst>
                </p:cNvPr>
                <p:cNvSpPr/>
                <p:nvPr/>
              </p:nvSpPr>
              <p:spPr>
                <a:xfrm>
                  <a:off x="5383680" y="1409314"/>
                  <a:ext cx="6095" cy="7959"/>
                </a:xfrm>
                <a:custGeom>
                  <a:avLst/>
                  <a:gdLst>
                    <a:gd name="connsiteX0" fmla="*/ 0 w 6095"/>
                    <a:gd name="connsiteY0" fmla="*/ 2217 h 7959"/>
                    <a:gd name="connsiteX1" fmla="*/ 3048 w 6095"/>
                    <a:gd name="connsiteY1" fmla="*/ 408 h 7959"/>
                    <a:gd name="connsiteX2" fmla="*/ 6096 w 6095"/>
                    <a:gd name="connsiteY2" fmla="*/ 5742 h 7959"/>
                    <a:gd name="connsiteX3" fmla="*/ 3048 w 6095"/>
                    <a:gd name="connsiteY3" fmla="*/ 7551 h 7959"/>
                    <a:gd name="connsiteX4" fmla="*/ 0 w 6095"/>
                    <a:gd name="connsiteY4" fmla="*/ 2217 h 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 h="7959">
                      <a:moveTo>
                        <a:pt x="0" y="2217"/>
                      </a:moveTo>
                      <a:cubicBezTo>
                        <a:pt x="0" y="217"/>
                        <a:pt x="1333" y="-545"/>
                        <a:pt x="3048" y="408"/>
                      </a:cubicBezTo>
                      <a:cubicBezTo>
                        <a:pt x="4763" y="1360"/>
                        <a:pt x="6096" y="3741"/>
                        <a:pt x="6096" y="5742"/>
                      </a:cubicBezTo>
                      <a:cubicBezTo>
                        <a:pt x="6096" y="7742"/>
                        <a:pt x="4763" y="8504"/>
                        <a:pt x="3048" y="7551"/>
                      </a:cubicBezTo>
                      <a:cubicBezTo>
                        <a:pt x="1333" y="6599"/>
                        <a:pt x="0" y="4218"/>
                        <a:pt x="0" y="2217"/>
                      </a:cubicBez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337" name="Free-form: Shape 336">
                <a:extLst>
                  <a:ext uri="{FF2B5EF4-FFF2-40B4-BE49-F238E27FC236}">
                    <a16:creationId xmlns:a16="http://schemas.microsoft.com/office/drawing/2014/main" id="{2D63EB1F-8288-C06B-8832-584B66D0C4D6}"/>
                  </a:ext>
                </a:extLst>
              </p:cNvPr>
              <p:cNvSpPr/>
              <p:nvPr/>
            </p:nvSpPr>
            <p:spPr>
              <a:xfrm>
                <a:off x="5374822" y="1410388"/>
                <a:ext cx="14001" cy="40314"/>
              </a:xfrm>
              <a:custGeom>
                <a:avLst/>
                <a:gdLst>
                  <a:gd name="connsiteX0" fmla="*/ 14002 w 14001"/>
                  <a:gd name="connsiteY0" fmla="*/ 4001 h 40314"/>
                  <a:gd name="connsiteX1" fmla="*/ 11906 w 14001"/>
                  <a:gd name="connsiteY1" fmla="*/ 286 h 40314"/>
                  <a:gd name="connsiteX2" fmla="*/ 10287 w 14001"/>
                  <a:gd name="connsiteY2" fmla="*/ 286 h 40314"/>
                  <a:gd name="connsiteX3" fmla="*/ 6001 w 14001"/>
                  <a:gd name="connsiteY3" fmla="*/ 2762 h 40314"/>
                  <a:gd name="connsiteX4" fmla="*/ 0 w 14001"/>
                  <a:gd name="connsiteY4" fmla="*/ 12478 h 40314"/>
                  <a:gd name="connsiteX5" fmla="*/ 0 w 14001"/>
                  <a:gd name="connsiteY5" fmla="*/ 38576 h 40314"/>
                  <a:gd name="connsiteX6" fmla="*/ 857 w 14001"/>
                  <a:gd name="connsiteY6" fmla="*/ 39814 h 40314"/>
                  <a:gd name="connsiteX7" fmla="*/ 5144 w 14001"/>
                  <a:gd name="connsiteY7" fmla="*/ 39814 h 40314"/>
                  <a:gd name="connsiteX8" fmla="*/ 6001 w 14001"/>
                  <a:gd name="connsiteY8" fmla="*/ 38671 h 40314"/>
                  <a:gd name="connsiteX9" fmla="*/ 6001 w 14001"/>
                  <a:gd name="connsiteY9" fmla="*/ 12573 h 40314"/>
                  <a:gd name="connsiteX10" fmla="*/ 8954 w 14001"/>
                  <a:gd name="connsiteY10" fmla="*/ 8191 h 40314"/>
                  <a:gd name="connsiteX11" fmla="*/ 13240 w 14001"/>
                  <a:gd name="connsiteY11" fmla="*/ 5715 h 40314"/>
                  <a:gd name="connsiteX12" fmla="*/ 14002 w 14001"/>
                  <a:gd name="connsiteY12" fmla="*/ 4286 h 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1" h="40314">
                    <a:moveTo>
                      <a:pt x="14002" y="4001"/>
                    </a:moveTo>
                    <a:cubicBezTo>
                      <a:pt x="14002" y="2667"/>
                      <a:pt x="13049" y="953"/>
                      <a:pt x="11906" y="286"/>
                    </a:cubicBezTo>
                    <a:cubicBezTo>
                      <a:pt x="11240" y="-95"/>
                      <a:pt x="10763" y="-95"/>
                      <a:pt x="10287" y="286"/>
                    </a:cubicBezTo>
                    <a:cubicBezTo>
                      <a:pt x="10287" y="286"/>
                      <a:pt x="6001" y="2762"/>
                      <a:pt x="6001" y="2762"/>
                    </a:cubicBezTo>
                    <a:cubicBezTo>
                      <a:pt x="2572" y="4762"/>
                      <a:pt x="0" y="8858"/>
                      <a:pt x="0" y="12478"/>
                    </a:cubicBezTo>
                    <a:lnTo>
                      <a:pt x="0" y="38576"/>
                    </a:lnTo>
                    <a:cubicBezTo>
                      <a:pt x="0" y="38576"/>
                      <a:pt x="286" y="39433"/>
                      <a:pt x="857" y="39814"/>
                    </a:cubicBezTo>
                    <a:cubicBezTo>
                      <a:pt x="2000" y="40481"/>
                      <a:pt x="4001" y="40481"/>
                      <a:pt x="5144" y="39814"/>
                    </a:cubicBezTo>
                    <a:cubicBezTo>
                      <a:pt x="5715" y="39529"/>
                      <a:pt x="6001" y="39053"/>
                      <a:pt x="6001" y="38671"/>
                    </a:cubicBezTo>
                    <a:cubicBezTo>
                      <a:pt x="6001" y="38671"/>
                      <a:pt x="6001" y="12573"/>
                      <a:pt x="6001" y="12573"/>
                    </a:cubicBezTo>
                    <a:cubicBezTo>
                      <a:pt x="6001" y="11335"/>
                      <a:pt x="7334" y="9144"/>
                      <a:pt x="8954" y="8191"/>
                    </a:cubicBezTo>
                    <a:lnTo>
                      <a:pt x="13240" y="5715"/>
                    </a:lnTo>
                    <a:cubicBezTo>
                      <a:pt x="13240" y="5715"/>
                      <a:pt x="14002" y="4953"/>
                      <a:pt x="14002" y="4286"/>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53" name="Graphic 1544">
              <a:extLst>
                <a:ext uri="{FF2B5EF4-FFF2-40B4-BE49-F238E27FC236}">
                  <a16:creationId xmlns:a16="http://schemas.microsoft.com/office/drawing/2014/main" id="{094C55B2-C3B5-A95C-173C-90FC633D4D75}"/>
                </a:ext>
              </a:extLst>
            </p:cNvPr>
            <p:cNvGrpSpPr/>
            <p:nvPr/>
          </p:nvGrpSpPr>
          <p:grpSpPr>
            <a:xfrm>
              <a:off x="5428353" y="1387970"/>
              <a:ext cx="31337" cy="58565"/>
              <a:chOff x="5428353" y="1387970"/>
              <a:chExt cx="31337" cy="58565"/>
            </a:xfrm>
            <a:solidFill>
              <a:srgbClr val="FFFFFF"/>
            </a:solidFill>
          </p:grpSpPr>
          <p:grpSp>
            <p:nvGrpSpPr>
              <p:cNvPr id="328" name="Graphic 1544">
                <a:extLst>
                  <a:ext uri="{FF2B5EF4-FFF2-40B4-BE49-F238E27FC236}">
                    <a16:creationId xmlns:a16="http://schemas.microsoft.com/office/drawing/2014/main" id="{2691FB13-A0DF-A246-EF19-CBD2A3A5969B}"/>
                  </a:ext>
                </a:extLst>
              </p:cNvPr>
              <p:cNvGrpSpPr/>
              <p:nvPr/>
            </p:nvGrpSpPr>
            <p:grpSpPr>
              <a:xfrm>
                <a:off x="5441021" y="1433201"/>
                <a:ext cx="18668" cy="13335"/>
                <a:chOff x="5441021" y="1433201"/>
                <a:chExt cx="18668" cy="13335"/>
              </a:xfrm>
              <a:solidFill>
                <a:srgbClr val="FFFFFF"/>
              </a:solidFill>
            </p:grpSpPr>
            <p:sp>
              <p:nvSpPr>
                <p:cNvPr id="333" name="Free-form: Shape 332">
                  <a:extLst>
                    <a:ext uri="{FF2B5EF4-FFF2-40B4-BE49-F238E27FC236}">
                      <a16:creationId xmlns:a16="http://schemas.microsoft.com/office/drawing/2014/main" id="{A6CB2D4E-921E-87EA-BECE-75065C1C91B5}"/>
                    </a:ext>
                  </a:extLst>
                </p:cNvPr>
                <p:cNvSpPr/>
                <p:nvPr/>
              </p:nvSpPr>
              <p:spPr>
                <a:xfrm>
                  <a:off x="5441021" y="1438582"/>
                  <a:ext cx="18668" cy="7953"/>
                </a:xfrm>
                <a:custGeom>
                  <a:avLst/>
                  <a:gdLst>
                    <a:gd name="connsiteX0" fmla="*/ 18669 w 18668"/>
                    <a:gd name="connsiteY0" fmla="*/ 0 h 7953"/>
                    <a:gd name="connsiteX1" fmla="*/ 18669 w 18668"/>
                    <a:gd name="connsiteY1" fmla="*/ 2572 h 7953"/>
                    <a:gd name="connsiteX2" fmla="*/ 15907 w 18668"/>
                    <a:gd name="connsiteY2" fmla="*/ 6382 h 7953"/>
                    <a:gd name="connsiteX3" fmla="*/ 2762 w 18668"/>
                    <a:gd name="connsiteY3" fmla="*/ 6382 h 7953"/>
                    <a:gd name="connsiteX4" fmla="*/ 0 w 18668"/>
                    <a:gd name="connsiteY4" fmla="*/ 2572 h 7953"/>
                    <a:gd name="connsiteX5" fmla="*/ 0 w 18668"/>
                    <a:gd name="connsiteY5" fmla="*/ 0 h 7953"/>
                    <a:gd name="connsiteX6" fmla="*/ 18574 w 18668"/>
                    <a:gd name="connsiteY6" fmla="*/ 0 h 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8" h="7953">
                      <a:moveTo>
                        <a:pt x="18669" y="0"/>
                      </a:moveTo>
                      <a:lnTo>
                        <a:pt x="18669" y="2572"/>
                      </a:lnTo>
                      <a:cubicBezTo>
                        <a:pt x="18669" y="3905"/>
                        <a:pt x="17717" y="5334"/>
                        <a:pt x="15907" y="6382"/>
                      </a:cubicBezTo>
                      <a:cubicBezTo>
                        <a:pt x="12287" y="8477"/>
                        <a:pt x="6382" y="8477"/>
                        <a:pt x="2762" y="6382"/>
                      </a:cubicBezTo>
                      <a:cubicBezTo>
                        <a:pt x="952" y="5334"/>
                        <a:pt x="0" y="4001"/>
                        <a:pt x="0" y="2572"/>
                      </a:cubicBezTo>
                      <a:lnTo>
                        <a:pt x="0" y="0"/>
                      </a:lnTo>
                      <a:lnTo>
                        <a:pt x="18574"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34" name="Free-form: Shape 333">
                  <a:extLst>
                    <a:ext uri="{FF2B5EF4-FFF2-40B4-BE49-F238E27FC236}">
                      <a16:creationId xmlns:a16="http://schemas.microsoft.com/office/drawing/2014/main" id="{EF99C51F-2635-F3D4-E923-08F9064BE4BF}"/>
                    </a:ext>
                  </a:extLst>
                </p:cNvPr>
                <p:cNvSpPr/>
                <p:nvPr/>
              </p:nvSpPr>
              <p:spPr>
                <a:xfrm>
                  <a:off x="5441068" y="1433201"/>
                  <a:ext cx="18573" cy="10763"/>
                </a:xfrm>
                <a:custGeom>
                  <a:avLst/>
                  <a:gdLst>
                    <a:gd name="connsiteX0" fmla="*/ 2715 w 18573"/>
                    <a:gd name="connsiteY0" fmla="*/ 1572 h 10763"/>
                    <a:gd name="connsiteX1" fmla="*/ 2715 w 18573"/>
                    <a:gd name="connsiteY1" fmla="*/ 9192 h 10763"/>
                    <a:gd name="connsiteX2" fmla="*/ 15859 w 18573"/>
                    <a:gd name="connsiteY2" fmla="*/ 9192 h 10763"/>
                    <a:gd name="connsiteX3" fmla="*/ 15859 w 18573"/>
                    <a:gd name="connsiteY3" fmla="*/ 1572 h 10763"/>
                    <a:gd name="connsiteX4" fmla="*/ 2715 w 18573"/>
                    <a:gd name="connsiteY4" fmla="*/ 1572 h 1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 h="10763">
                      <a:moveTo>
                        <a:pt x="2715" y="1572"/>
                      </a:moveTo>
                      <a:cubicBezTo>
                        <a:pt x="-905" y="3667"/>
                        <a:pt x="-905" y="7096"/>
                        <a:pt x="2715" y="9192"/>
                      </a:cubicBezTo>
                      <a:cubicBezTo>
                        <a:pt x="6334" y="11287"/>
                        <a:pt x="12240" y="11287"/>
                        <a:pt x="15859" y="9192"/>
                      </a:cubicBezTo>
                      <a:cubicBezTo>
                        <a:pt x="19479" y="7096"/>
                        <a:pt x="19479" y="3667"/>
                        <a:pt x="15859" y="1572"/>
                      </a:cubicBezTo>
                      <a:cubicBezTo>
                        <a:pt x="12240" y="-524"/>
                        <a:pt x="6334" y="-524"/>
                        <a:pt x="2715" y="1572"/>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329" name="Graphic 1544">
                <a:extLst>
                  <a:ext uri="{FF2B5EF4-FFF2-40B4-BE49-F238E27FC236}">
                    <a16:creationId xmlns:a16="http://schemas.microsoft.com/office/drawing/2014/main" id="{4C6AD63F-CFF8-CBD6-57EF-E2B7AF954247}"/>
                  </a:ext>
                </a:extLst>
              </p:cNvPr>
              <p:cNvGrpSpPr/>
              <p:nvPr/>
            </p:nvGrpSpPr>
            <p:grpSpPr>
              <a:xfrm>
                <a:off x="5428353" y="1387970"/>
                <a:ext cx="12096" cy="14386"/>
                <a:chOff x="5428353" y="1387970"/>
                <a:chExt cx="12096" cy="14386"/>
              </a:xfrm>
              <a:solidFill>
                <a:srgbClr val="FFFFFF"/>
              </a:solidFill>
            </p:grpSpPr>
            <p:sp>
              <p:nvSpPr>
                <p:cNvPr id="331" name="Free-form: Shape 330">
                  <a:extLst>
                    <a:ext uri="{FF2B5EF4-FFF2-40B4-BE49-F238E27FC236}">
                      <a16:creationId xmlns:a16="http://schemas.microsoft.com/office/drawing/2014/main" id="{9F860ECB-6D9D-B4F5-AC08-BE40BEBBA023}"/>
                    </a:ext>
                  </a:extLst>
                </p:cNvPr>
                <p:cNvSpPr/>
                <p:nvPr/>
              </p:nvSpPr>
              <p:spPr>
                <a:xfrm>
                  <a:off x="5428353" y="1387970"/>
                  <a:ext cx="10477" cy="14035"/>
                </a:xfrm>
                <a:custGeom>
                  <a:avLst/>
                  <a:gdLst>
                    <a:gd name="connsiteX0" fmla="*/ 3238 w 10477"/>
                    <a:gd name="connsiteY0" fmla="*/ 14036 h 14035"/>
                    <a:gd name="connsiteX1" fmla="*/ 1524 w 10477"/>
                    <a:gd name="connsiteY1" fmla="*/ 12988 h 14035"/>
                    <a:gd name="connsiteX2" fmla="*/ 0 w 10477"/>
                    <a:gd name="connsiteY2" fmla="*/ 9654 h 14035"/>
                    <a:gd name="connsiteX3" fmla="*/ 5143 w 10477"/>
                    <a:gd name="connsiteY3" fmla="*/ 701 h 14035"/>
                    <a:gd name="connsiteX4" fmla="*/ 8763 w 10477"/>
                    <a:gd name="connsiteY4" fmla="*/ 320 h 14035"/>
                    <a:gd name="connsiteX5" fmla="*/ 10477 w 10477"/>
                    <a:gd name="connsiteY5" fmla="*/ 1368 h 14035"/>
                    <a:gd name="connsiteX6" fmla="*/ 3143 w 10477"/>
                    <a:gd name="connsiteY6" fmla="*/ 14036 h 1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 h="14035">
                      <a:moveTo>
                        <a:pt x="3238" y="14036"/>
                      </a:moveTo>
                      <a:lnTo>
                        <a:pt x="1524" y="12988"/>
                      </a:lnTo>
                      <a:cubicBezTo>
                        <a:pt x="571" y="12417"/>
                        <a:pt x="0" y="11274"/>
                        <a:pt x="0" y="9654"/>
                      </a:cubicBezTo>
                      <a:cubicBezTo>
                        <a:pt x="0" y="6321"/>
                        <a:pt x="2286" y="2320"/>
                        <a:pt x="5143" y="701"/>
                      </a:cubicBezTo>
                      <a:cubicBezTo>
                        <a:pt x="6572" y="-156"/>
                        <a:pt x="7906" y="-156"/>
                        <a:pt x="8763" y="320"/>
                      </a:cubicBezTo>
                      <a:lnTo>
                        <a:pt x="10477" y="1368"/>
                      </a:lnTo>
                      <a:lnTo>
                        <a:pt x="3143" y="14036"/>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32" name="Free-form: Shape 331">
                  <a:extLst>
                    <a:ext uri="{FF2B5EF4-FFF2-40B4-BE49-F238E27FC236}">
                      <a16:creationId xmlns:a16="http://schemas.microsoft.com/office/drawing/2014/main" id="{6662D37B-D41B-959A-3E33-974AE9438610}"/>
                    </a:ext>
                  </a:extLst>
                </p:cNvPr>
                <p:cNvSpPr/>
                <p:nvPr/>
              </p:nvSpPr>
              <p:spPr>
                <a:xfrm>
                  <a:off x="5430162" y="1388971"/>
                  <a:ext cx="10286" cy="13385"/>
                </a:xfrm>
                <a:custGeom>
                  <a:avLst/>
                  <a:gdLst>
                    <a:gd name="connsiteX0" fmla="*/ 10287 w 10286"/>
                    <a:gd name="connsiteY0" fmla="*/ 3701 h 13385"/>
                    <a:gd name="connsiteX1" fmla="*/ 5144 w 10286"/>
                    <a:gd name="connsiteY1" fmla="*/ 748 h 13385"/>
                    <a:gd name="connsiteX2" fmla="*/ 0 w 10286"/>
                    <a:gd name="connsiteY2" fmla="*/ 9702 h 13385"/>
                    <a:gd name="connsiteX3" fmla="*/ 5144 w 10286"/>
                    <a:gd name="connsiteY3" fmla="*/ 12655 h 13385"/>
                    <a:gd name="connsiteX4" fmla="*/ 10287 w 10286"/>
                    <a:gd name="connsiteY4" fmla="*/ 3701 h 13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3385">
                      <a:moveTo>
                        <a:pt x="10287" y="3701"/>
                      </a:moveTo>
                      <a:cubicBezTo>
                        <a:pt x="10287" y="367"/>
                        <a:pt x="8001" y="-966"/>
                        <a:pt x="5144" y="748"/>
                      </a:cubicBezTo>
                      <a:cubicBezTo>
                        <a:pt x="2286" y="2368"/>
                        <a:pt x="0" y="6463"/>
                        <a:pt x="0" y="9702"/>
                      </a:cubicBezTo>
                      <a:cubicBezTo>
                        <a:pt x="0" y="12940"/>
                        <a:pt x="2286" y="14369"/>
                        <a:pt x="5144" y="12655"/>
                      </a:cubicBezTo>
                      <a:cubicBezTo>
                        <a:pt x="8001" y="11035"/>
                        <a:pt x="10287" y="6940"/>
                        <a:pt x="10287" y="3701"/>
                      </a:cubicBez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330" name="Free-form: Shape 329">
                <a:extLst>
                  <a:ext uri="{FF2B5EF4-FFF2-40B4-BE49-F238E27FC236}">
                    <a16:creationId xmlns:a16="http://schemas.microsoft.com/office/drawing/2014/main" id="{F13FAE1F-B850-4F27-BDBE-86EC0716B336}"/>
                  </a:ext>
                </a:extLst>
              </p:cNvPr>
              <p:cNvSpPr/>
              <p:nvPr/>
            </p:nvSpPr>
            <p:spPr>
              <a:xfrm>
                <a:off x="5431781" y="1390843"/>
                <a:ext cx="23717" cy="50977"/>
              </a:xfrm>
              <a:custGeom>
                <a:avLst/>
                <a:gdLst>
                  <a:gd name="connsiteX0" fmla="*/ 0 w 23717"/>
                  <a:gd name="connsiteY0" fmla="*/ 6782 h 50977"/>
                  <a:gd name="connsiteX1" fmla="*/ 3620 w 23717"/>
                  <a:gd name="connsiteY1" fmla="*/ 495 h 50977"/>
                  <a:gd name="connsiteX2" fmla="*/ 6286 w 23717"/>
                  <a:gd name="connsiteY2" fmla="*/ 305 h 50977"/>
                  <a:gd name="connsiteX3" fmla="*/ 13621 w 23717"/>
                  <a:gd name="connsiteY3" fmla="*/ 4496 h 50977"/>
                  <a:gd name="connsiteX4" fmla="*/ 23717 w 23717"/>
                  <a:gd name="connsiteY4" fmla="*/ 20879 h 50977"/>
                  <a:gd name="connsiteX5" fmla="*/ 23717 w 23717"/>
                  <a:gd name="connsiteY5" fmla="*/ 48025 h 50977"/>
                  <a:gd name="connsiteX6" fmla="*/ 22193 w 23717"/>
                  <a:gd name="connsiteY6" fmla="*/ 50121 h 50977"/>
                  <a:gd name="connsiteX7" fmla="*/ 14954 w 23717"/>
                  <a:gd name="connsiteY7" fmla="*/ 50121 h 50977"/>
                  <a:gd name="connsiteX8" fmla="*/ 13430 w 23717"/>
                  <a:gd name="connsiteY8" fmla="*/ 48120 h 50977"/>
                  <a:gd name="connsiteX9" fmla="*/ 13430 w 23717"/>
                  <a:gd name="connsiteY9" fmla="*/ 20974 h 50977"/>
                  <a:gd name="connsiteX10" fmla="*/ 8477 w 23717"/>
                  <a:gd name="connsiteY10" fmla="*/ 13449 h 50977"/>
                  <a:gd name="connsiteX11" fmla="*/ 1238 w 23717"/>
                  <a:gd name="connsiteY11" fmla="*/ 9258 h 50977"/>
                  <a:gd name="connsiteX12" fmla="*/ 0 w 23717"/>
                  <a:gd name="connsiteY12" fmla="*/ 6782 h 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7" h="50977">
                    <a:moveTo>
                      <a:pt x="0" y="6782"/>
                    </a:moveTo>
                    <a:cubicBezTo>
                      <a:pt x="0" y="4496"/>
                      <a:pt x="1619" y="1638"/>
                      <a:pt x="3620" y="495"/>
                    </a:cubicBezTo>
                    <a:cubicBezTo>
                      <a:pt x="4667" y="-76"/>
                      <a:pt x="5620" y="-171"/>
                      <a:pt x="6286" y="305"/>
                    </a:cubicBezTo>
                    <a:cubicBezTo>
                      <a:pt x="6286" y="305"/>
                      <a:pt x="13621" y="4496"/>
                      <a:pt x="13621" y="4496"/>
                    </a:cubicBezTo>
                    <a:cubicBezTo>
                      <a:pt x="19431" y="7830"/>
                      <a:pt x="23717" y="14878"/>
                      <a:pt x="23717" y="20879"/>
                    </a:cubicBezTo>
                    <a:lnTo>
                      <a:pt x="23717" y="48025"/>
                    </a:lnTo>
                    <a:cubicBezTo>
                      <a:pt x="23717" y="48787"/>
                      <a:pt x="23146" y="49549"/>
                      <a:pt x="22193" y="50121"/>
                    </a:cubicBezTo>
                    <a:cubicBezTo>
                      <a:pt x="20193" y="51264"/>
                      <a:pt x="16955" y="51264"/>
                      <a:pt x="14954" y="50121"/>
                    </a:cubicBezTo>
                    <a:cubicBezTo>
                      <a:pt x="14002" y="49549"/>
                      <a:pt x="13526" y="48882"/>
                      <a:pt x="13430" y="48120"/>
                    </a:cubicBezTo>
                    <a:cubicBezTo>
                      <a:pt x="13430" y="48120"/>
                      <a:pt x="13430" y="20974"/>
                      <a:pt x="13430" y="20974"/>
                    </a:cubicBezTo>
                    <a:cubicBezTo>
                      <a:pt x="13430" y="18879"/>
                      <a:pt x="11240" y="15069"/>
                      <a:pt x="8477" y="13449"/>
                    </a:cubicBezTo>
                    <a:lnTo>
                      <a:pt x="1238" y="9258"/>
                    </a:lnTo>
                    <a:cubicBezTo>
                      <a:pt x="476" y="8782"/>
                      <a:pt x="0" y="8020"/>
                      <a:pt x="0" y="6782"/>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54" name="Graphic 1544">
              <a:extLst>
                <a:ext uri="{FF2B5EF4-FFF2-40B4-BE49-F238E27FC236}">
                  <a16:creationId xmlns:a16="http://schemas.microsoft.com/office/drawing/2014/main" id="{8F46F584-8B94-9EC3-9385-9193AAB30496}"/>
                </a:ext>
              </a:extLst>
            </p:cNvPr>
            <p:cNvGrpSpPr/>
            <p:nvPr/>
          </p:nvGrpSpPr>
          <p:grpSpPr>
            <a:xfrm>
              <a:off x="5410827" y="1399972"/>
              <a:ext cx="31337" cy="58470"/>
              <a:chOff x="5410827" y="1399972"/>
              <a:chExt cx="31337" cy="58470"/>
            </a:xfrm>
            <a:solidFill>
              <a:srgbClr val="FFFFFF"/>
            </a:solidFill>
          </p:grpSpPr>
          <p:grpSp>
            <p:nvGrpSpPr>
              <p:cNvPr id="321" name="Graphic 1544">
                <a:extLst>
                  <a:ext uri="{FF2B5EF4-FFF2-40B4-BE49-F238E27FC236}">
                    <a16:creationId xmlns:a16="http://schemas.microsoft.com/office/drawing/2014/main" id="{C9474C01-F5EA-3A6D-9964-A82C6CAC5F09}"/>
                  </a:ext>
                </a:extLst>
              </p:cNvPr>
              <p:cNvGrpSpPr/>
              <p:nvPr/>
            </p:nvGrpSpPr>
            <p:grpSpPr>
              <a:xfrm>
                <a:off x="5423495" y="1445202"/>
                <a:ext cx="18668" cy="13239"/>
                <a:chOff x="5423495" y="1445202"/>
                <a:chExt cx="18668" cy="13239"/>
              </a:xfrm>
              <a:solidFill>
                <a:srgbClr val="FFFFFF"/>
              </a:solidFill>
            </p:grpSpPr>
            <p:sp>
              <p:nvSpPr>
                <p:cNvPr id="326" name="Free-form: Shape 325">
                  <a:extLst>
                    <a:ext uri="{FF2B5EF4-FFF2-40B4-BE49-F238E27FC236}">
                      <a16:creationId xmlns:a16="http://schemas.microsoft.com/office/drawing/2014/main" id="{300380C0-85CB-685D-862C-D8A7116594CB}"/>
                    </a:ext>
                  </a:extLst>
                </p:cNvPr>
                <p:cNvSpPr/>
                <p:nvPr/>
              </p:nvSpPr>
              <p:spPr>
                <a:xfrm>
                  <a:off x="5423495" y="1450488"/>
                  <a:ext cx="18668" cy="7953"/>
                </a:xfrm>
                <a:custGeom>
                  <a:avLst/>
                  <a:gdLst>
                    <a:gd name="connsiteX0" fmla="*/ 18669 w 18668"/>
                    <a:gd name="connsiteY0" fmla="*/ 0 h 7953"/>
                    <a:gd name="connsiteX1" fmla="*/ 18669 w 18668"/>
                    <a:gd name="connsiteY1" fmla="*/ 2572 h 7953"/>
                    <a:gd name="connsiteX2" fmla="*/ 15907 w 18668"/>
                    <a:gd name="connsiteY2" fmla="*/ 6382 h 7953"/>
                    <a:gd name="connsiteX3" fmla="*/ 2762 w 18668"/>
                    <a:gd name="connsiteY3" fmla="*/ 6382 h 7953"/>
                    <a:gd name="connsiteX4" fmla="*/ 0 w 18668"/>
                    <a:gd name="connsiteY4" fmla="*/ 2572 h 7953"/>
                    <a:gd name="connsiteX5" fmla="*/ 0 w 18668"/>
                    <a:gd name="connsiteY5" fmla="*/ 0 h 7953"/>
                    <a:gd name="connsiteX6" fmla="*/ 18574 w 18668"/>
                    <a:gd name="connsiteY6" fmla="*/ 0 h 7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8" h="7953">
                      <a:moveTo>
                        <a:pt x="18669" y="0"/>
                      </a:moveTo>
                      <a:lnTo>
                        <a:pt x="18669" y="2572"/>
                      </a:lnTo>
                      <a:cubicBezTo>
                        <a:pt x="18669" y="3905"/>
                        <a:pt x="17716" y="5334"/>
                        <a:pt x="15907" y="6382"/>
                      </a:cubicBezTo>
                      <a:cubicBezTo>
                        <a:pt x="12287" y="8477"/>
                        <a:pt x="6382" y="8477"/>
                        <a:pt x="2762" y="6382"/>
                      </a:cubicBezTo>
                      <a:cubicBezTo>
                        <a:pt x="952" y="5334"/>
                        <a:pt x="0" y="4001"/>
                        <a:pt x="0" y="2572"/>
                      </a:cubicBezTo>
                      <a:lnTo>
                        <a:pt x="0" y="0"/>
                      </a:lnTo>
                      <a:lnTo>
                        <a:pt x="18574"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27" name="Free-form: Shape 326">
                  <a:extLst>
                    <a:ext uri="{FF2B5EF4-FFF2-40B4-BE49-F238E27FC236}">
                      <a16:creationId xmlns:a16="http://schemas.microsoft.com/office/drawing/2014/main" id="{F572FAEC-0838-FFEC-847C-E9746EE55F36}"/>
                    </a:ext>
                  </a:extLst>
                </p:cNvPr>
                <p:cNvSpPr/>
                <p:nvPr/>
              </p:nvSpPr>
              <p:spPr>
                <a:xfrm>
                  <a:off x="5423542" y="1445202"/>
                  <a:ext cx="18573" cy="10763"/>
                </a:xfrm>
                <a:custGeom>
                  <a:avLst/>
                  <a:gdLst>
                    <a:gd name="connsiteX0" fmla="*/ 2715 w 18573"/>
                    <a:gd name="connsiteY0" fmla="*/ 1572 h 10763"/>
                    <a:gd name="connsiteX1" fmla="*/ 2715 w 18573"/>
                    <a:gd name="connsiteY1" fmla="*/ 9192 h 10763"/>
                    <a:gd name="connsiteX2" fmla="*/ 15859 w 18573"/>
                    <a:gd name="connsiteY2" fmla="*/ 9192 h 10763"/>
                    <a:gd name="connsiteX3" fmla="*/ 15859 w 18573"/>
                    <a:gd name="connsiteY3" fmla="*/ 1572 h 10763"/>
                    <a:gd name="connsiteX4" fmla="*/ 2715 w 18573"/>
                    <a:gd name="connsiteY4" fmla="*/ 1572 h 1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73" h="10763">
                      <a:moveTo>
                        <a:pt x="2715" y="1572"/>
                      </a:moveTo>
                      <a:cubicBezTo>
                        <a:pt x="-905" y="3667"/>
                        <a:pt x="-905" y="7096"/>
                        <a:pt x="2715" y="9192"/>
                      </a:cubicBezTo>
                      <a:cubicBezTo>
                        <a:pt x="6334" y="11287"/>
                        <a:pt x="12240" y="11287"/>
                        <a:pt x="15859" y="9192"/>
                      </a:cubicBezTo>
                      <a:cubicBezTo>
                        <a:pt x="19479" y="7096"/>
                        <a:pt x="19479" y="3667"/>
                        <a:pt x="15859" y="1572"/>
                      </a:cubicBezTo>
                      <a:cubicBezTo>
                        <a:pt x="12240" y="-524"/>
                        <a:pt x="6334" y="-524"/>
                        <a:pt x="2715" y="1572"/>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322" name="Graphic 1544">
                <a:extLst>
                  <a:ext uri="{FF2B5EF4-FFF2-40B4-BE49-F238E27FC236}">
                    <a16:creationId xmlns:a16="http://schemas.microsoft.com/office/drawing/2014/main" id="{9BE60B82-B942-28B6-BB51-959F88378EC7}"/>
                  </a:ext>
                </a:extLst>
              </p:cNvPr>
              <p:cNvGrpSpPr/>
              <p:nvPr/>
            </p:nvGrpSpPr>
            <p:grpSpPr>
              <a:xfrm>
                <a:off x="5410827" y="1399972"/>
                <a:ext cx="12096" cy="14386"/>
                <a:chOff x="5410827" y="1399972"/>
                <a:chExt cx="12096" cy="14386"/>
              </a:xfrm>
              <a:solidFill>
                <a:srgbClr val="FFFFFF"/>
              </a:solidFill>
            </p:grpSpPr>
            <p:sp>
              <p:nvSpPr>
                <p:cNvPr id="324" name="Free-form: Shape 323">
                  <a:extLst>
                    <a:ext uri="{FF2B5EF4-FFF2-40B4-BE49-F238E27FC236}">
                      <a16:creationId xmlns:a16="http://schemas.microsoft.com/office/drawing/2014/main" id="{34965F7E-A818-0BBD-D62A-076C58F79A5A}"/>
                    </a:ext>
                  </a:extLst>
                </p:cNvPr>
                <p:cNvSpPr/>
                <p:nvPr/>
              </p:nvSpPr>
              <p:spPr>
                <a:xfrm>
                  <a:off x="5410827" y="1399972"/>
                  <a:ext cx="10477" cy="14035"/>
                </a:xfrm>
                <a:custGeom>
                  <a:avLst/>
                  <a:gdLst>
                    <a:gd name="connsiteX0" fmla="*/ 3239 w 10477"/>
                    <a:gd name="connsiteY0" fmla="*/ 14036 h 14035"/>
                    <a:gd name="connsiteX1" fmla="*/ 1524 w 10477"/>
                    <a:gd name="connsiteY1" fmla="*/ 12988 h 14035"/>
                    <a:gd name="connsiteX2" fmla="*/ 0 w 10477"/>
                    <a:gd name="connsiteY2" fmla="*/ 9654 h 14035"/>
                    <a:gd name="connsiteX3" fmla="*/ 5143 w 10477"/>
                    <a:gd name="connsiteY3" fmla="*/ 701 h 14035"/>
                    <a:gd name="connsiteX4" fmla="*/ 8763 w 10477"/>
                    <a:gd name="connsiteY4" fmla="*/ 320 h 14035"/>
                    <a:gd name="connsiteX5" fmla="*/ 10477 w 10477"/>
                    <a:gd name="connsiteY5" fmla="*/ 1368 h 14035"/>
                    <a:gd name="connsiteX6" fmla="*/ 3143 w 10477"/>
                    <a:gd name="connsiteY6" fmla="*/ 14036 h 14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77" h="14035">
                      <a:moveTo>
                        <a:pt x="3239" y="14036"/>
                      </a:moveTo>
                      <a:lnTo>
                        <a:pt x="1524" y="12988"/>
                      </a:lnTo>
                      <a:cubicBezTo>
                        <a:pt x="571" y="12417"/>
                        <a:pt x="0" y="11274"/>
                        <a:pt x="0" y="9654"/>
                      </a:cubicBezTo>
                      <a:cubicBezTo>
                        <a:pt x="0" y="6321"/>
                        <a:pt x="2286" y="2320"/>
                        <a:pt x="5143" y="701"/>
                      </a:cubicBezTo>
                      <a:cubicBezTo>
                        <a:pt x="6572" y="-156"/>
                        <a:pt x="7906" y="-156"/>
                        <a:pt x="8763" y="320"/>
                      </a:cubicBezTo>
                      <a:lnTo>
                        <a:pt x="10477" y="1368"/>
                      </a:lnTo>
                      <a:lnTo>
                        <a:pt x="3143" y="14036"/>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25" name="Free-form: Shape 324">
                  <a:extLst>
                    <a:ext uri="{FF2B5EF4-FFF2-40B4-BE49-F238E27FC236}">
                      <a16:creationId xmlns:a16="http://schemas.microsoft.com/office/drawing/2014/main" id="{81E4ED09-358C-792E-D564-14BFFB28BE1F}"/>
                    </a:ext>
                  </a:extLst>
                </p:cNvPr>
                <p:cNvSpPr/>
                <p:nvPr/>
              </p:nvSpPr>
              <p:spPr>
                <a:xfrm>
                  <a:off x="5412636" y="1400972"/>
                  <a:ext cx="10286" cy="13385"/>
                </a:xfrm>
                <a:custGeom>
                  <a:avLst/>
                  <a:gdLst>
                    <a:gd name="connsiteX0" fmla="*/ 10287 w 10286"/>
                    <a:gd name="connsiteY0" fmla="*/ 3701 h 13385"/>
                    <a:gd name="connsiteX1" fmla="*/ 5144 w 10286"/>
                    <a:gd name="connsiteY1" fmla="*/ 748 h 13385"/>
                    <a:gd name="connsiteX2" fmla="*/ 0 w 10286"/>
                    <a:gd name="connsiteY2" fmla="*/ 9702 h 13385"/>
                    <a:gd name="connsiteX3" fmla="*/ 5144 w 10286"/>
                    <a:gd name="connsiteY3" fmla="*/ 12655 h 13385"/>
                    <a:gd name="connsiteX4" fmla="*/ 10287 w 10286"/>
                    <a:gd name="connsiteY4" fmla="*/ 3701 h 13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86" h="13385">
                      <a:moveTo>
                        <a:pt x="10287" y="3701"/>
                      </a:moveTo>
                      <a:cubicBezTo>
                        <a:pt x="10287" y="367"/>
                        <a:pt x="8001" y="-966"/>
                        <a:pt x="5144" y="748"/>
                      </a:cubicBezTo>
                      <a:cubicBezTo>
                        <a:pt x="2286" y="2368"/>
                        <a:pt x="0" y="6464"/>
                        <a:pt x="0" y="9702"/>
                      </a:cubicBezTo>
                      <a:cubicBezTo>
                        <a:pt x="0" y="12940"/>
                        <a:pt x="2286" y="14369"/>
                        <a:pt x="5144" y="12655"/>
                      </a:cubicBezTo>
                      <a:cubicBezTo>
                        <a:pt x="8001" y="11036"/>
                        <a:pt x="10287" y="6940"/>
                        <a:pt x="10287" y="3701"/>
                      </a:cubicBez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323" name="Free-form: Shape 322">
                <a:extLst>
                  <a:ext uri="{FF2B5EF4-FFF2-40B4-BE49-F238E27FC236}">
                    <a16:creationId xmlns:a16="http://schemas.microsoft.com/office/drawing/2014/main" id="{93B895DA-9BBB-FD63-FF35-342A11C3D411}"/>
                  </a:ext>
                </a:extLst>
              </p:cNvPr>
              <p:cNvSpPr/>
              <p:nvPr/>
            </p:nvSpPr>
            <p:spPr>
              <a:xfrm>
                <a:off x="5414255" y="1402844"/>
                <a:ext cx="23717" cy="50977"/>
              </a:xfrm>
              <a:custGeom>
                <a:avLst/>
                <a:gdLst>
                  <a:gd name="connsiteX0" fmla="*/ 0 w 23717"/>
                  <a:gd name="connsiteY0" fmla="*/ 6782 h 50977"/>
                  <a:gd name="connsiteX1" fmla="*/ 3620 w 23717"/>
                  <a:gd name="connsiteY1" fmla="*/ 495 h 50977"/>
                  <a:gd name="connsiteX2" fmla="*/ 6286 w 23717"/>
                  <a:gd name="connsiteY2" fmla="*/ 305 h 50977"/>
                  <a:gd name="connsiteX3" fmla="*/ 13621 w 23717"/>
                  <a:gd name="connsiteY3" fmla="*/ 4496 h 50977"/>
                  <a:gd name="connsiteX4" fmla="*/ 23717 w 23717"/>
                  <a:gd name="connsiteY4" fmla="*/ 20879 h 50977"/>
                  <a:gd name="connsiteX5" fmla="*/ 23717 w 23717"/>
                  <a:gd name="connsiteY5" fmla="*/ 48025 h 50977"/>
                  <a:gd name="connsiteX6" fmla="*/ 22193 w 23717"/>
                  <a:gd name="connsiteY6" fmla="*/ 50121 h 50977"/>
                  <a:gd name="connsiteX7" fmla="*/ 14954 w 23717"/>
                  <a:gd name="connsiteY7" fmla="*/ 50121 h 50977"/>
                  <a:gd name="connsiteX8" fmla="*/ 13430 w 23717"/>
                  <a:gd name="connsiteY8" fmla="*/ 48120 h 50977"/>
                  <a:gd name="connsiteX9" fmla="*/ 13430 w 23717"/>
                  <a:gd name="connsiteY9" fmla="*/ 20974 h 50977"/>
                  <a:gd name="connsiteX10" fmla="*/ 8477 w 23717"/>
                  <a:gd name="connsiteY10" fmla="*/ 13449 h 50977"/>
                  <a:gd name="connsiteX11" fmla="*/ 1238 w 23717"/>
                  <a:gd name="connsiteY11" fmla="*/ 9258 h 50977"/>
                  <a:gd name="connsiteX12" fmla="*/ 0 w 23717"/>
                  <a:gd name="connsiteY12" fmla="*/ 6782 h 5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717" h="50977">
                    <a:moveTo>
                      <a:pt x="0" y="6782"/>
                    </a:moveTo>
                    <a:cubicBezTo>
                      <a:pt x="0" y="4496"/>
                      <a:pt x="1619" y="1638"/>
                      <a:pt x="3620" y="495"/>
                    </a:cubicBezTo>
                    <a:cubicBezTo>
                      <a:pt x="4667" y="-76"/>
                      <a:pt x="5620" y="-171"/>
                      <a:pt x="6286" y="305"/>
                    </a:cubicBezTo>
                    <a:cubicBezTo>
                      <a:pt x="6286" y="305"/>
                      <a:pt x="13621" y="4496"/>
                      <a:pt x="13621" y="4496"/>
                    </a:cubicBezTo>
                    <a:cubicBezTo>
                      <a:pt x="19431" y="7830"/>
                      <a:pt x="23717" y="14878"/>
                      <a:pt x="23717" y="20879"/>
                    </a:cubicBezTo>
                    <a:lnTo>
                      <a:pt x="23717" y="48025"/>
                    </a:lnTo>
                    <a:cubicBezTo>
                      <a:pt x="23717" y="48787"/>
                      <a:pt x="23146" y="49549"/>
                      <a:pt x="22193" y="50121"/>
                    </a:cubicBezTo>
                    <a:cubicBezTo>
                      <a:pt x="20193" y="51264"/>
                      <a:pt x="16955" y="51264"/>
                      <a:pt x="14954" y="50121"/>
                    </a:cubicBezTo>
                    <a:cubicBezTo>
                      <a:pt x="14002" y="49549"/>
                      <a:pt x="13526" y="48882"/>
                      <a:pt x="13430" y="48120"/>
                    </a:cubicBezTo>
                    <a:cubicBezTo>
                      <a:pt x="13430" y="48120"/>
                      <a:pt x="13430" y="20974"/>
                      <a:pt x="13430" y="20974"/>
                    </a:cubicBezTo>
                    <a:cubicBezTo>
                      <a:pt x="13430" y="18879"/>
                      <a:pt x="11240" y="15069"/>
                      <a:pt x="8477" y="13449"/>
                    </a:cubicBezTo>
                    <a:lnTo>
                      <a:pt x="1238" y="9258"/>
                    </a:lnTo>
                    <a:cubicBezTo>
                      <a:pt x="476" y="8782"/>
                      <a:pt x="0" y="8020"/>
                      <a:pt x="0" y="6782"/>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55" name="Graphic 1544">
              <a:extLst>
                <a:ext uri="{FF2B5EF4-FFF2-40B4-BE49-F238E27FC236}">
                  <a16:creationId xmlns:a16="http://schemas.microsoft.com/office/drawing/2014/main" id="{01857221-9EA8-7969-3C42-70F91AF1BF1C}"/>
                </a:ext>
              </a:extLst>
            </p:cNvPr>
            <p:cNvGrpSpPr/>
            <p:nvPr/>
          </p:nvGrpSpPr>
          <p:grpSpPr>
            <a:xfrm>
              <a:off x="5358987" y="1401009"/>
              <a:ext cx="18597" cy="44693"/>
              <a:chOff x="5358987" y="1401009"/>
              <a:chExt cx="18597" cy="44693"/>
            </a:xfrm>
            <a:solidFill>
              <a:srgbClr val="FFFFFF"/>
            </a:solidFill>
          </p:grpSpPr>
          <p:grpSp>
            <p:nvGrpSpPr>
              <p:cNvPr id="314" name="Graphic 1544">
                <a:extLst>
                  <a:ext uri="{FF2B5EF4-FFF2-40B4-BE49-F238E27FC236}">
                    <a16:creationId xmlns:a16="http://schemas.microsoft.com/office/drawing/2014/main" id="{CAAF6E38-0801-1204-AB88-0FDB4FFEEDA1}"/>
                  </a:ext>
                </a:extLst>
              </p:cNvPr>
              <p:cNvGrpSpPr/>
              <p:nvPr/>
            </p:nvGrpSpPr>
            <p:grpSpPr>
              <a:xfrm>
                <a:off x="5358987" y="1437844"/>
                <a:ext cx="11168" cy="7858"/>
                <a:chOff x="5358987" y="1437844"/>
                <a:chExt cx="11168" cy="7858"/>
              </a:xfrm>
              <a:solidFill>
                <a:srgbClr val="FFFFFF"/>
              </a:solidFill>
            </p:grpSpPr>
            <p:sp>
              <p:nvSpPr>
                <p:cNvPr id="319" name="Free-form: Shape 318">
                  <a:extLst>
                    <a:ext uri="{FF2B5EF4-FFF2-40B4-BE49-F238E27FC236}">
                      <a16:creationId xmlns:a16="http://schemas.microsoft.com/office/drawing/2014/main" id="{EC59F3F3-4EE2-3CDC-62BA-22A18BCA313F}"/>
                    </a:ext>
                  </a:extLst>
                </p:cNvPr>
                <p:cNvSpPr/>
                <p:nvPr/>
              </p:nvSpPr>
              <p:spPr>
                <a:xfrm>
                  <a:off x="5359106" y="1440963"/>
                  <a:ext cx="11048" cy="4738"/>
                </a:xfrm>
                <a:custGeom>
                  <a:avLst/>
                  <a:gdLst>
                    <a:gd name="connsiteX0" fmla="*/ 0 w 11048"/>
                    <a:gd name="connsiteY0" fmla="*/ 0 h 4738"/>
                    <a:gd name="connsiteX1" fmla="*/ 0 w 11048"/>
                    <a:gd name="connsiteY1" fmla="*/ 1524 h 4738"/>
                    <a:gd name="connsiteX2" fmla="*/ 1619 w 11048"/>
                    <a:gd name="connsiteY2" fmla="*/ 3810 h 4738"/>
                    <a:gd name="connsiteX3" fmla="*/ 9430 w 11048"/>
                    <a:gd name="connsiteY3" fmla="*/ 3810 h 4738"/>
                    <a:gd name="connsiteX4" fmla="*/ 11049 w 11048"/>
                    <a:gd name="connsiteY4" fmla="*/ 1524 h 4738"/>
                    <a:gd name="connsiteX5" fmla="*/ 11049 w 11048"/>
                    <a:gd name="connsiteY5" fmla="*/ 0 h 4738"/>
                    <a:gd name="connsiteX6" fmla="*/ 95 w 11048"/>
                    <a:gd name="connsiteY6" fmla="*/ 0 h 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 h="4738">
                      <a:moveTo>
                        <a:pt x="0" y="0"/>
                      </a:moveTo>
                      <a:lnTo>
                        <a:pt x="0" y="1524"/>
                      </a:lnTo>
                      <a:cubicBezTo>
                        <a:pt x="0" y="2381"/>
                        <a:pt x="571" y="3143"/>
                        <a:pt x="1619" y="3810"/>
                      </a:cubicBezTo>
                      <a:cubicBezTo>
                        <a:pt x="3810" y="5048"/>
                        <a:pt x="7239" y="5048"/>
                        <a:pt x="9430" y="3810"/>
                      </a:cubicBezTo>
                      <a:cubicBezTo>
                        <a:pt x="10478" y="3143"/>
                        <a:pt x="11049" y="2381"/>
                        <a:pt x="11049" y="1524"/>
                      </a:cubicBezTo>
                      <a:lnTo>
                        <a:pt x="11049" y="0"/>
                      </a:lnTo>
                      <a:lnTo>
                        <a:pt x="95"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20" name="Free-form: Shape 319">
                  <a:extLst>
                    <a:ext uri="{FF2B5EF4-FFF2-40B4-BE49-F238E27FC236}">
                      <a16:creationId xmlns:a16="http://schemas.microsoft.com/office/drawing/2014/main" id="{355D762D-A1C4-45B4-B89A-4ABFF184387C}"/>
                    </a:ext>
                  </a:extLst>
                </p:cNvPr>
                <p:cNvSpPr/>
                <p:nvPr/>
              </p:nvSpPr>
              <p:spPr>
                <a:xfrm>
                  <a:off x="5358987" y="1437844"/>
                  <a:ext cx="11096" cy="6334"/>
                </a:xfrm>
                <a:custGeom>
                  <a:avLst/>
                  <a:gdLst>
                    <a:gd name="connsiteX0" fmla="*/ 9454 w 11096"/>
                    <a:gd name="connsiteY0" fmla="*/ 929 h 6334"/>
                    <a:gd name="connsiteX1" fmla="*/ 9454 w 11096"/>
                    <a:gd name="connsiteY1" fmla="*/ 5405 h 6334"/>
                    <a:gd name="connsiteX2" fmla="*/ 1643 w 11096"/>
                    <a:gd name="connsiteY2" fmla="*/ 5405 h 6334"/>
                    <a:gd name="connsiteX3" fmla="*/ 1643 w 11096"/>
                    <a:gd name="connsiteY3" fmla="*/ 929 h 6334"/>
                    <a:gd name="connsiteX4" fmla="*/ 9454 w 11096"/>
                    <a:gd name="connsiteY4" fmla="*/ 929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4">
                      <a:moveTo>
                        <a:pt x="9454" y="929"/>
                      </a:moveTo>
                      <a:cubicBezTo>
                        <a:pt x="11644" y="2167"/>
                        <a:pt x="11644" y="4167"/>
                        <a:pt x="9454" y="5405"/>
                      </a:cubicBezTo>
                      <a:cubicBezTo>
                        <a:pt x="7263" y="6644"/>
                        <a:pt x="3834" y="6644"/>
                        <a:pt x="1643" y="5405"/>
                      </a:cubicBezTo>
                      <a:cubicBezTo>
                        <a:pt x="-548" y="4167"/>
                        <a:pt x="-548" y="2167"/>
                        <a:pt x="1643" y="929"/>
                      </a:cubicBezTo>
                      <a:cubicBezTo>
                        <a:pt x="3834" y="-310"/>
                        <a:pt x="7263" y="-310"/>
                        <a:pt x="9454" y="929"/>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315" name="Graphic 1544">
                <a:extLst>
                  <a:ext uri="{FF2B5EF4-FFF2-40B4-BE49-F238E27FC236}">
                    <a16:creationId xmlns:a16="http://schemas.microsoft.com/office/drawing/2014/main" id="{6C2E6E41-6046-8D6D-AA8B-04D38E01FC8E}"/>
                  </a:ext>
                </a:extLst>
              </p:cNvPr>
              <p:cNvGrpSpPr/>
              <p:nvPr/>
            </p:nvGrpSpPr>
            <p:grpSpPr>
              <a:xfrm>
                <a:off x="5370441" y="1401009"/>
                <a:ext cx="7143" cy="8548"/>
                <a:chOff x="5370441" y="1401009"/>
                <a:chExt cx="7143" cy="8548"/>
              </a:xfrm>
              <a:solidFill>
                <a:srgbClr val="FFFFFF"/>
              </a:solidFill>
            </p:grpSpPr>
            <p:sp>
              <p:nvSpPr>
                <p:cNvPr id="317" name="Free-form: Shape 316">
                  <a:extLst>
                    <a:ext uri="{FF2B5EF4-FFF2-40B4-BE49-F238E27FC236}">
                      <a16:creationId xmlns:a16="http://schemas.microsoft.com/office/drawing/2014/main" id="{8CDB854F-3B2D-AFF0-B6AF-326961CBC053}"/>
                    </a:ext>
                  </a:extLst>
                </p:cNvPr>
                <p:cNvSpPr/>
                <p:nvPr/>
              </p:nvSpPr>
              <p:spPr>
                <a:xfrm>
                  <a:off x="5371298" y="1401009"/>
                  <a:ext cx="6286" cy="8331"/>
                </a:xfrm>
                <a:custGeom>
                  <a:avLst/>
                  <a:gdLst>
                    <a:gd name="connsiteX0" fmla="*/ 4382 w 6286"/>
                    <a:gd name="connsiteY0" fmla="*/ 8331 h 8331"/>
                    <a:gd name="connsiteX1" fmla="*/ 5429 w 6286"/>
                    <a:gd name="connsiteY1" fmla="*/ 7760 h 8331"/>
                    <a:gd name="connsiteX2" fmla="*/ 6287 w 6286"/>
                    <a:gd name="connsiteY2" fmla="*/ 5760 h 8331"/>
                    <a:gd name="connsiteX3" fmla="*/ 3239 w 6286"/>
                    <a:gd name="connsiteY3" fmla="*/ 426 h 8331"/>
                    <a:gd name="connsiteX4" fmla="*/ 1048 w 6286"/>
                    <a:gd name="connsiteY4" fmla="*/ 235 h 8331"/>
                    <a:gd name="connsiteX5" fmla="*/ 0 w 6286"/>
                    <a:gd name="connsiteY5" fmla="*/ 807 h 8331"/>
                    <a:gd name="connsiteX6" fmla="*/ 4382 w 6286"/>
                    <a:gd name="connsiteY6" fmla="*/ 8331 h 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 h="8331">
                      <a:moveTo>
                        <a:pt x="4382" y="8331"/>
                      </a:moveTo>
                      <a:lnTo>
                        <a:pt x="5429" y="7760"/>
                      </a:lnTo>
                      <a:cubicBezTo>
                        <a:pt x="6001" y="7474"/>
                        <a:pt x="6287" y="6712"/>
                        <a:pt x="6287" y="5760"/>
                      </a:cubicBezTo>
                      <a:cubicBezTo>
                        <a:pt x="6287" y="3759"/>
                        <a:pt x="4953" y="1473"/>
                        <a:pt x="3239" y="426"/>
                      </a:cubicBezTo>
                      <a:cubicBezTo>
                        <a:pt x="2381" y="-51"/>
                        <a:pt x="1619" y="-146"/>
                        <a:pt x="1048" y="235"/>
                      </a:cubicBezTo>
                      <a:lnTo>
                        <a:pt x="0" y="807"/>
                      </a:lnTo>
                      <a:lnTo>
                        <a:pt x="4382" y="8331"/>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18" name="Free-form: Shape 317">
                  <a:extLst>
                    <a:ext uri="{FF2B5EF4-FFF2-40B4-BE49-F238E27FC236}">
                      <a16:creationId xmlns:a16="http://schemas.microsoft.com/office/drawing/2014/main" id="{113FC3A6-DD9E-4CF7-EC23-5E61D38A6A2C}"/>
                    </a:ext>
                  </a:extLst>
                </p:cNvPr>
                <p:cNvSpPr/>
                <p:nvPr/>
              </p:nvSpPr>
              <p:spPr>
                <a:xfrm>
                  <a:off x="5370441" y="1401599"/>
                  <a:ext cx="6095" cy="7959"/>
                </a:xfrm>
                <a:custGeom>
                  <a:avLst/>
                  <a:gdLst>
                    <a:gd name="connsiteX0" fmla="*/ 0 w 6095"/>
                    <a:gd name="connsiteY0" fmla="*/ 2217 h 7959"/>
                    <a:gd name="connsiteX1" fmla="*/ 3048 w 6095"/>
                    <a:gd name="connsiteY1" fmla="*/ 408 h 7959"/>
                    <a:gd name="connsiteX2" fmla="*/ 6096 w 6095"/>
                    <a:gd name="connsiteY2" fmla="*/ 5742 h 7959"/>
                    <a:gd name="connsiteX3" fmla="*/ 3048 w 6095"/>
                    <a:gd name="connsiteY3" fmla="*/ 7551 h 7959"/>
                    <a:gd name="connsiteX4" fmla="*/ 0 w 6095"/>
                    <a:gd name="connsiteY4" fmla="*/ 2217 h 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5" h="7959">
                      <a:moveTo>
                        <a:pt x="0" y="2217"/>
                      </a:moveTo>
                      <a:cubicBezTo>
                        <a:pt x="0" y="217"/>
                        <a:pt x="1333" y="-545"/>
                        <a:pt x="3048" y="408"/>
                      </a:cubicBezTo>
                      <a:cubicBezTo>
                        <a:pt x="4763" y="1360"/>
                        <a:pt x="6096" y="3741"/>
                        <a:pt x="6096" y="5742"/>
                      </a:cubicBezTo>
                      <a:cubicBezTo>
                        <a:pt x="6096" y="7742"/>
                        <a:pt x="4763" y="8504"/>
                        <a:pt x="3048" y="7551"/>
                      </a:cubicBezTo>
                      <a:cubicBezTo>
                        <a:pt x="1333" y="6599"/>
                        <a:pt x="0" y="4218"/>
                        <a:pt x="0" y="2217"/>
                      </a:cubicBez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316" name="Free-form: Shape 315">
                <a:extLst>
                  <a:ext uri="{FF2B5EF4-FFF2-40B4-BE49-F238E27FC236}">
                    <a16:creationId xmlns:a16="http://schemas.microsoft.com/office/drawing/2014/main" id="{580B857C-B95D-4E8B-F351-A6FDAB22E2D4}"/>
                  </a:ext>
                </a:extLst>
              </p:cNvPr>
              <p:cNvSpPr/>
              <p:nvPr/>
            </p:nvSpPr>
            <p:spPr>
              <a:xfrm>
                <a:off x="5361582" y="1402768"/>
                <a:ext cx="14001" cy="40314"/>
              </a:xfrm>
              <a:custGeom>
                <a:avLst/>
                <a:gdLst>
                  <a:gd name="connsiteX0" fmla="*/ 14002 w 14001"/>
                  <a:gd name="connsiteY0" fmla="*/ 4000 h 40314"/>
                  <a:gd name="connsiteX1" fmla="*/ 11906 w 14001"/>
                  <a:gd name="connsiteY1" fmla="*/ 286 h 40314"/>
                  <a:gd name="connsiteX2" fmla="*/ 10287 w 14001"/>
                  <a:gd name="connsiteY2" fmla="*/ 286 h 40314"/>
                  <a:gd name="connsiteX3" fmla="*/ 6001 w 14001"/>
                  <a:gd name="connsiteY3" fmla="*/ 2762 h 40314"/>
                  <a:gd name="connsiteX4" fmla="*/ 0 w 14001"/>
                  <a:gd name="connsiteY4" fmla="*/ 12478 h 40314"/>
                  <a:gd name="connsiteX5" fmla="*/ 0 w 14001"/>
                  <a:gd name="connsiteY5" fmla="*/ 38576 h 40314"/>
                  <a:gd name="connsiteX6" fmla="*/ 857 w 14001"/>
                  <a:gd name="connsiteY6" fmla="*/ 39814 h 40314"/>
                  <a:gd name="connsiteX7" fmla="*/ 5143 w 14001"/>
                  <a:gd name="connsiteY7" fmla="*/ 39814 h 40314"/>
                  <a:gd name="connsiteX8" fmla="*/ 6001 w 14001"/>
                  <a:gd name="connsiteY8" fmla="*/ 38672 h 40314"/>
                  <a:gd name="connsiteX9" fmla="*/ 6001 w 14001"/>
                  <a:gd name="connsiteY9" fmla="*/ 12573 h 40314"/>
                  <a:gd name="connsiteX10" fmla="*/ 8953 w 14001"/>
                  <a:gd name="connsiteY10" fmla="*/ 8191 h 40314"/>
                  <a:gd name="connsiteX11" fmla="*/ 13240 w 14001"/>
                  <a:gd name="connsiteY11" fmla="*/ 5715 h 40314"/>
                  <a:gd name="connsiteX12" fmla="*/ 14002 w 14001"/>
                  <a:gd name="connsiteY12" fmla="*/ 4286 h 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1" h="40314">
                    <a:moveTo>
                      <a:pt x="14002" y="4000"/>
                    </a:moveTo>
                    <a:cubicBezTo>
                      <a:pt x="14002" y="2667"/>
                      <a:pt x="13049" y="952"/>
                      <a:pt x="11906" y="286"/>
                    </a:cubicBezTo>
                    <a:cubicBezTo>
                      <a:pt x="11240" y="-95"/>
                      <a:pt x="10763" y="-95"/>
                      <a:pt x="10287" y="286"/>
                    </a:cubicBezTo>
                    <a:cubicBezTo>
                      <a:pt x="10287" y="286"/>
                      <a:pt x="6001" y="2762"/>
                      <a:pt x="6001" y="2762"/>
                    </a:cubicBezTo>
                    <a:cubicBezTo>
                      <a:pt x="2572" y="4762"/>
                      <a:pt x="0" y="8858"/>
                      <a:pt x="0" y="12478"/>
                    </a:cubicBezTo>
                    <a:lnTo>
                      <a:pt x="0" y="38576"/>
                    </a:lnTo>
                    <a:cubicBezTo>
                      <a:pt x="0" y="38576"/>
                      <a:pt x="286" y="39433"/>
                      <a:pt x="857" y="39814"/>
                    </a:cubicBezTo>
                    <a:cubicBezTo>
                      <a:pt x="2000" y="40481"/>
                      <a:pt x="4001" y="40481"/>
                      <a:pt x="5143" y="39814"/>
                    </a:cubicBezTo>
                    <a:cubicBezTo>
                      <a:pt x="5715" y="39529"/>
                      <a:pt x="6001" y="39052"/>
                      <a:pt x="6001" y="38672"/>
                    </a:cubicBezTo>
                    <a:cubicBezTo>
                      <a:pt x="6001" y="38672"/>
                      <a:pt x="6001" y="12573"/>
                      <a:pt x="6001" y="12573"/>
                    </a:cubicBezTo>
                    <a:cubicBezTo>
                      <a:pt x="6001" y="11335"/>
                      <a:pt x="7334" y="9144"/>
                      <a:pt x="8953" y="8191"/>
                    </a:cubicBezTo>
                    <a:lnTo>
                      <a:pt x="13240" y="5715"/>
                    </a:lnTo>
                    <a:cubicBezTo>
                      <a:pt x="13240" y="5715"/>
                      <a:pt x="14002" y="4953"/>
                      <a:pt x="14002" y="4286"/>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56" name="Graphic 1544">
              <a:extLst>
                <a:ext uri="{FF2B5EF4-FFF2-40B4-BE49-F238E27FC236}">
                  <a16:creationId xmlns:a16="http://schemas.microsoft.com/office/drawing/2014/main" id="{7E3D1A04-0155-5FA4-AFFE-7CC605370F91}"/>
                </a:ext>
              </a:extLst>
            </p:cNvPr>
            <p:cNvGrpSpPr/>
            <p:nvPr/>
          </p:nvGrpSpPr>
          <p:grpSpPr>
            <a:xfrm>
              <a:off x="5345652" y="1393294"/>
              <a:ext cx="18597" cy="44788"/>
              <a:chOff x="5345652" y="1393294"/>
              <a:chExt cx="18597" cy="44788"/>
            </a:xfrm>
            <a:solidFill>
              <a:srgbClr val="FFFFFF"/>
            </a:solidFill>
          </p:grpSpPr>
          <p:grpSp>
            <p:nvGrpSpPr>
              <p:cNvPr id="307" name="Graphic 1544">
                <a:extLst>
                  <a:ext uri="{FF2B5EF4-FFF2-40B4-BE49-F238E27FC236}">
                    <a16:creationId xmlns:a16="http://schemas.microsoft.com/office/drawing/2014/main" id="{7F345341-122C-C836-D6DE-43DC36122A4D}"/>
                  </a:ext>
                </a:extLst>
              </p:cNvPr>
              <p:cNvGrpSpPr/>
              <p:nvPr/>
            </p:nvGrpSpPr>
            <p:grpSpPr>
              <a:xfrm>
                <a:off x="5345652" y="1430129"/>
                <a:ext cx="11168" cy="7953"/>
                <a:chOff x="5345652" y="1430129"/>
                <a:chExt cx="11168" cy="7953"/>
              </a:xfrm>
              <a:solidFill>
                <a:srgbClr val="FFFFFF"/>
              </a:solidFill>
            </p:grpSpPr>
            <p:sp>
              <p:nvSpPr>
                <p:cNvPr id="312" name="Free-form: Shape 311">
                  <a:extLst>
                    <a:ext uri="{FF2B5EF4-FFF2-40B4-BE49-F238E27FC236}">
                      <a16:creationId xmlns:a16="http://schemas.microsoft.com/office/drawing/2014/main" id="{E529EC0A-D161-0D16-BF37-0548A85E0F5F}"/>
                    </a:ext>
                  </a:extLst>
                </p:cNvPr>
                <p:cNvSpPr/>
                <p:nvPr/>
              </p:nvSpPr>
              <p:spPr>
                <a:xfrm>
                  <a:off x="5345771" y="1433343"/>
                  <a:ext cx="11048" cy="4738"/>
                </a:xfrm>
                <a:custGeom>
                  <a:avLst/>
                  <a:gdLst>
                    <a:gd name="connsiteX0" fmla="*/ 0 w 11048"/>
                    <a:gd name="connsiteY0" fmla="*/ 0 h 4738"/>
                    <a:gd name="connsiteX1" fmla="*/ 0 w 11048"/>
                    <a:gd name="connsiteY1" fmla="*/ 1524 h 4738"/>
                    <a:gd name="connsiteX2" fmla="*/ 1619 w 11048"/>
                    <a:gd name="connsiteY2" fmla="*/ 3810 h 4738"/>
                    <a:gd name="connsiteX3" fmla="*/ 9430 w 11048"/>
                    <a:gd name="connsiteY3" fmla="*/ 3810 h 4738"/>
                    <a:gd name="connsiteX4" fmla="*/ 11049 w 11048"/>
                    <a:gd name="connsiteY4" fmla="*/ 1524 h 4738"/>
                    <a:gd name="connsiteX5" fmla="*/ 11049 w 11048"/>
                    <a:gd name="connsiteY5" fmla="*/ 0 h 4738"/>
                    <a:gd name="connsiteX6" fmla="*/ 95 w 11048"/>
                    <a:gd name="connsiteY6" fmla="*/ 0 h 4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48" h="4738">
                      <a:moveTo>
                        <a:pt x="0" y="0"/>
                      </a:moveTo>
                      <a:lnTo>
                        <a:pt x="0" y="1524"/>
                      </a:lnTo>
                      <a:cubicBezTo>
                        <a:pt x="0" y="2381"/>
                        <a:pt x="571" y="3143"/>
                        <a:pt x="1619" y="3810"/>
                      </a:cubicBezTo>
                      <a:cubicBezTo>
                        <a:pt x="3810" y="5048"/>
                        <a:pt x="7239" y="5048"/>
                        <a:pt x="9430" y="3810"/>
                      </a:cubicBezTo>
                      <a:cubicBezTo>
                        <a:pt x="10477" y="3143"/>
                        <a:pt x="11049" y="2381"/>
                        <a:pt x="11049" y="1524"/>
                      </a:cubicBezTo>
                      <a:lnTo>
                        <a:pt x="11049" y="0"/>
                      </a:lnTo>
                      <a:lnTo>
                        <a:pt x="95"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13" name="Free-form: Shape 312">
                  <a:extLst>
                    <a:ext uri="{FF2B5EF4-FFF2-40B4-BE49-F238E27FC236}">
                      <a16:creationId xmlns:a16="http://schemas.microsoft.com/office/drawing/2014/main" id="{18A03E5F-A50F-E408-63B2-A4369AB0540F}"/>
                    </a:ext>
                  </a:extLst>
                </p:cNvPr>
                <p:cNvSpPr/>
                <p:nvPr/>
              </p:nvSpPr>
              <p:spPr>
                <a:xfrm>
                  <a:off x="5345652" y="1430129"/>
                  <a:ext cx="11096" cy="6334"/>
                </a:xfrm>
                <a:custGeom>
                  <a:avLst/>
                  <a:gdLst>
                    <a:gd name="connsiteX0" fmla="*/ 9454 w 11096"/>
                    <a:gd name="connsiteY0" fmla="*/ 929 h 6334"/>
                    <a:gd name="connsiteX1" fmla="*/ 9454 w 11096"/>
                    <a:gd name="connsiteY1" fmla="*/ 5405 h 6334"/>
                    <a:gd name="connsiteX2" fmla="*/ 1643 w 11096"/>
                    <a:gd name="connsiteY2" fmla="*/ 5405 h 6334"/>
                    <a:gd name="connsiteX3" fmla="*/ 1643 w 11096"/>
                    <a:gd name="connsiteY3" fmla="*/ 929 h 6334"/>
                    <a:gd name="connsiteX4" fmla="*/ 9454 w 11096"/>
                    <a:gd name="connsiteY4" fmla="*/ 929 h 63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 h="6334">
                      <a:moveTo>
                        <a:pt x="9454" y="929"/>
                      </a:moveTo>
                      <a:cubicBezTo>
                        <a:pt x="11644" y="2167"/>
                        <a:pt x="11644" y="4167"/>
                        <a:pt x="9454" y="5405"/>
                      </a:cubicBezTo>
                      <a:cubicBezTo>
                        <a:pt x="7263" y="6644"/>
                        <a:pt x="3834" y="6644"/>
                        <a:pt x="1643" y="5405"/>
                      </a:cubicBezTo>
                      <a:cubicBezTo>
                        <a:pt x="-548" y="4167"/>
                        <a:pt x="-548" y="2167"/>
                        <a:pt x="1643" y="929"/>
                      </a:cubicBezTo>
                      <a:cubicBezTo>
                        <a:pt x="3834" y="-310"/>
                        <a:pt x="7263" y="-310"/>
                        <a:pt x="9454" y="929"/>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308" name="Graphic 1544">
                <a:extLst>
                  <a:ext uri="{FF2B5EF4-FFF2-40B4-BE49-F238E27FC236}">
                    <a16:creationId xmlns:a16="http://schemas.microsoft.com/office/drawing/2014/main" id="{A95A2302-32EC-D67A-F49D-A400E16122B4}"/>
                  </a:ext>
                </a:extLst>
              </p:cNvPr>
              <p:cNvGrpSpPr/>
              <p:nvPr/>
            </p:nvGrpSpPr>
            <p:grpSpPr>
              <a:xfrm>
                <a:off x="5357105" y="1393294"/>
                <a:ext cx="7143" cy="8548"/>
                <a:chOff x="5357105" y="1393294"/>
                <a:chExt cx="7143" cy="8548"/>
              </a:xfrm>
              <a:solidFill>
                <a:srgbClr val="FFFFFF"/>
              </a:solidFill>
            </p:grpSpPr>
            <p:sp>
              <p:nvSpPr>
                <p:cNvPr id="310" name="Free-form: Shape 309">
                  <a:extLst>
                    <a:ext uri="{FF2B5EF4-FFF2-40B4-BE49-F238E27FC236}">
                      <a16:creationId xmlns:a16="http://schemas.microsoft.com/office/drawing/2014/main" id="{013E2FB3-4C04-89E3-19CF-2A9520DEE57F}"/>
                    </a:ext>
                  </a:extLst>
                </p:cNvPr>
                <p:cNvSpPr/>
                <p:nvPr/>
              </p:nvSpPr>
              <p:spPr>
                <a:xfrm>
                  <a:off x="5357963" y="1393294"/>
                  <a:ext cx="6286" cy="8331"/>
                </a:xfrm>
                <a:custGeom>
                  <a:avLst/>
                  <a:gdLst>
                    <a:gd name="connsiteX0" fmla="*/ 4382 w 6286"/>
                    <a:gd name="connsiteY0" fmla="*/ 8331 h 8331"/>
                    <a:gd name="connsiteX1" fmla="*/ 5429 w 6286"/>
                    <a:gd name="connsiteY1" fmla="*/ 7760 h 8331"/>
                    <a:gd name="connsiteX2" fmla="*/ 6286 w 6286"/>
                    <a:gd name="connsiteY2" fmla="*/ 5760 h 8331"/>
                    <a:gd name="connsiteX3" fmla="*/ 3239 w 6286"/>
                    <a:gd name="connsiteY3" fmla="*/ 426 h 8331"/>
                    <a:gd name="connsiteX4" fmla="*/ 1048 w 6286"/>
                    <a:gd name="connsiteY4" fmla="*/ 235 h 8331"/>
                    <a:gd name="connsiteX5" fmla="*/ 0 w 6286"/>
                    <a:gd name="connsiteY5" fmla="*/ 807 h 8331"/>
                    <a:gd name="connsiteX6" fmla="*/ 4382 w 6286"/>
                    <a:gd name="connsiteY6" fmla="*/ 8331 h 8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6" h="8331">
                      <a:moveTo>
                        <a:pt x="4382" y="8331"/>
                      </a:moveTo>
                      <a:lnTo>
                        <a:pt x="5429" y="7760"/>
                      </a:lnTo>
                      <a:cubicBezTo>
                        <a:pt x="6001" y="7474"/>
                        <a:pt x="6286" y="6712"/>
                        <a:pt x="6286" y="5760"/>
                      </a:cubicBezTo>
                      <a:cubicBezTo>
                        <a:pt x="6286" y="3759"/>
                        <a:pt x="4953" y="1473"/>
                        <a:pt x="3239" y="426"/>
                      </a:cubicBezTo>
                      <a:cubicBezTo>
                        <a:pt x="2381" y="-51"/>
                        <a:pt x="1619" y="-146"/>
                        <a:pt x="1048" y="235"/>
                      </a:cubicBezTo>
                      <a:lnTo>
                        <a:pt x="0" y="807"/>
                      </a:lnTo>
                      <a:lnTo>
                        <a:pt x="4382" y="8331"/>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11" name="Free-form: Shape 310">
                  <a:extLst>
                    <a:ext uri="{FF2B5EF4-FFF2-40B4-BE49-F238E27FC236}">
                      <a16:creationId xmlns:a16="http://schemas.microsoft.com/office/drawing/2014/main" id="{B74E6E39-9742-EBF2-3994-6E9599A1C527}"/>
                    </a:ext>
                  </a:extLst>
                </p:cNvPr>
                <p:cNvSpPr/>
                <p:nvPr/>
              </p:nvSpPr>
              <p:spPr>
                <a:xfrm>
                  <a:off x="5357105" y="1393883"/>
                  <a:ext cx="6096" cy="7959"/>
                </a:xfrm>
                <a:custGeom>
                  <a:avLst/>
                  <a:gdLst>
                    <a:gd name="connsiteX0" fmla="*/ 0 w 6096"/>
                    <a:gd name="connsiteY0" fmla="*/ 2217 h 7959"/>
                    <a:gd name="connsiteX1" fmla="*/ 3048 w 6096"/>
                    <a:gd name="connsiteY1" fmla="*/ 408 h 7959"/>
                    <a:gd name="connsiteX2" fmla="*/ 6096 w 6096"/>
                    <a:gd name="connsiteY2" fmla="*/ 5742 h 7959"/>
                    <a:gd name="connsiteX3" fmla="*/ 3048 w 6096"/>
                    <a:gd name="connsiteY3" fmla="*/ 7551 h 7959"/>
                    <a:gd name="connsiteX4" fmla="*/ 0 w 6096"/>
                    <a:gd name="connsiteY4" fmla="*/ 2217 h 7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 h="7959">
                      <a:moveTo>
                        <a:pt x="0" y="2217"/>
                      </a:moveTo>
                      <a:cubicBezTo>
                        <a:pt x="0" y="217"/>
                        <a:pt x="1334" y="-545"/>
                        <a:pt x="3048" y="408"/>
                      </a:cubicBezTo>
                      <a:cubicBezTo>
                        <a:pt x="4763" y="1360"/>
                        <a:pt x="6096" y="3741"/>
                        <a:pt x="6096" y="5742"/>
                      </a:cubicBezTo>
                      <a:cubicBezTo>
                        <a:pt x="6096" y="7742"/>
                        <a:pt x="4763" y="8504"/>
                        <a:pt x="3048" y="7551"/>
                      </a:cubicBezTo>
                      <a:cubicBezTo>
                        <a:pt x="1334" y="6599"/>
                        <a:pt x="0" y="4218"/>
                        <a:pt x="0" y="2217"/>
                      </a:cubicBez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309" name="Free-form: Shape 308">
                <a:extLst>
                  <a:ext uri="{FF2B5EF4-FFF2-40B4-BE49-F238E27FC236}">
                    <a16:creationId xmlns:a16="http://schemas.microsoft.com/office/drawing/2014/main" id="{4AC581CA-2250-4AB6-AAE5-6F254DBADE8E}"/>
                  </a:ext>
                </a:extLst>
              </p:cNvPr>
              <p:cNvSpPr/>
              <p:nvPr/>
            </p:nvSpPr>
            <p:spPr>
              <a:xfrm>
                <a:off x="5348247" y="1395053"/>
                <a:ext cx="14001" cy="40314"/>
              </a:xfrm>
              <a:custGeom>
                <a:avLst/>
                <a:gdLst>
                  <a:gd name="connsiteX0" fmla="*/ 14002 w 14001"/>
                  <a:gd name="connsiteY0" fmla="*/ 4001 h 40314"/>
                  <a:gd name="connsiteX1" fmla="*/ 11906 w 14001"/>
                  <a:gd name="connsiteY1" fmla="*/ 286 h 40314"/>
                  <a:gd name="connsiteX2" fmla="*/ 10287 w 14001"/>
                  <a:gd name="connsiteY2" fmla="*/ 286 h 40314"/>
                  <a:gd name="connsiteX3" fmla="*/ 6001 w 14001"/>
                  <a:gd name="connsiteY3" fmla="*/ 2762 h 40314"/>
                  <a:gd name="connsiteX4" fmla="*/ 0 w 14001"/>
                  <a:gd name="connsiteY4" fmla="*/ 12478 h 40314"/>
                  <a:gd name="connsiteX5" fmla="*/ 0 w 14001"/>
                  <a:gd name="connsiteY5" fmla="*/ 38576 h 40314"/>
                  <a:gd name="connsiteX6" fmla="*/ 857 w 14001"/>
                  <a:gd name="connsiteY6" fmla="*/ 39814 h 40314"/>
                  <a:gd name="connsiteX7" fmla="*/ 5144 w 14001"/>
                  <a:gd name="connsiteY7" fmla="*/ 39814 h 40314"/>
                  <a:gd name="connsiteX8" fmla="*/ 6001 w 14001"/>
                  <a:gd name="connsiteY8" fmla="*/ 38671 h 40314"/>
                  <a:gd name="connsiteX9" fmla="*/ 6001 w 14001"/>
                  <a:gd name="connsiteY9" fmla="*/ 12573 h 40314"/>
                  <a:gd name="connsiteX10" fmla="*/ 8954 w 14001"/>
                  <a:gd name="connsiteY10" fmla="*/ 8191 h 40314"/>
                  <a:gd name="connsiteX11" fmla="*/ 13240 w 14001"/>
                  <a:gd name="connsiteY11" fmla="*/ 5715 h 40314"/>
                  <a:gd name="connsiteX12" fmla="*/ 14002 w 14001"/>
                  <a:gd name="connsiteY12" fmla="*/ 4286 h 40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01" h="40314">
                    <a:moveTo>
                      <a:pt x="14002" y="4001"/>
                    </a:moveTo>
                    <a:cubicBezTo>
                      <a:pt x="14002" y="2667"/>
                      <a:pt x="13049" y="953"/>
                      <a:pt x="11906" y="286"/>
                    </a:cubicBezTo>
                    <a:cubicBezTo>
                      <a:pt x="11240" y="-95"/>
                      <a:pt x="10763" y="-95"/>
                      <a:pt x="10287" y="286"/>
                    </a:cubicBezTo>
                    <a:cubicBezTo>
                      <a:pt x="10287" y="286"/>
                      <a:pt x="6001" y="2762"/>
                      <a:pt x="6001" y="2762"/>
                    </a:cubicBezTo>
                    <a:cubicBezTo>
                      <a:pt x="2572" y="4762"/>
                      <a:pt x="0" y="8858"/>
                      <a:pt x="0" y="12478"/>
                    </a:cubicBezTo>
                    <a:lnTo>
                      <a:pt x="0" y="38576"/>
                    </a:lnTo>
                    <a:cubicBezTo>
                      <a:pt x="0" y="38576"/>
                      <a:pt x="286" y="39434"/>
                      <a:pt x="857" y="39814"/>
                    </a:cubicBezTo>
                    <a:cubicBezTo>
                      <a:pt x="2000" y="40481"/>
                      <a:pt x="4001" y="40481"/>
                      <a:pt x="5144" y="39814"/>
                    </a:cubicBezTo>
                    <a:cubicBezTo>
                      <a:pt x="5715" y="39529"/>
                      <a:pt x="6001" y="39053"/>
                      <a:pt x="6001" y="38671"/>
                    </a:cubicBezTo>
                    <a:cubicBezTo>
                      <a:pt x="6001" y="38671"/>
                      <a:pt x="6001" y="12573"/>
                      <a:pt x="6001" y="12573"/>
                    </a:cubicBezTo>
                    <a:cubicBezTo>
                      <a:pt x="6001" y="11335"/>
                      <a:pt x="7334" y="9144"/>
                      <a:pt x="8954" y="8191"/>
                    </a:cubicBezTo>
                    <a:lnTo>
                      <a:pt x="13240" y="5715"/>
                    </a:lnTo>
                    <a:cubicBezTo>
                      <a:pt x="13240" y="5715"/>
                      <a:pt x="14002" y="4953"/>
                      <a:pt x="14002" y="4286"/>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57" name="Graphic 1544">
              <a:extLst>
                <a:ext uri="{FF2B5EF4-FFF2-40B4-BE49-F238E27FC236}">
                  <a16:creationId xmlns:a16="http://schemas.microsoft.com/office/drawing/2014/main" id="{3D514E62-7CE3-026D-44FA-F81EA77EDCC5}"/>
                </a:ext>
              </a:extLst>
            </p:cNvPr>
            <p:cNvGrpSpPr/>
            <p:nvPr/>
          </p:nvGrpSpPr>
          <p:grpSpPr>
            <a:xfrm>
              <a:off x="5307861" y="1384691"/>
              <a:ext cx="39338" cy="42461"/>
              <a:chOff x="5307861" y="1384691"/>
              <a:chExt cx="39338" cy="42461"/>
            </a:xfrm>
            <a:solidFill>
              <a:srgbClr val="FFFFFF"/>
            </a:solidFill>
          </p:grpSpPr>
          <p:sp>
            <p:nvSpPr>
              <p:cNvPr id="302" name="Free-form: Shape 301">
                <a:extLst>
                  <a:ext uri="{FF2B5EF4-FFF2-40B4-BE49-F238E27FC236}">
                    <a16:creationId xmlns:a16="http://schemas.microsoft.com/office/drawing/2014/main" id="{11A54222-3B82-793C-395D-15C1AF9B08CB}"/>
                  </a:ext>
                </a:extLst>
              </p:cNvPr>
              <p:cNvSpPr/>
              <p:nvPr/>
            </p:nvSpPr>
            <p:spPr>
              <a:xfrm>
                <a:off x="5308718" y="1384691"/>
                <a:ext cx="19050" cy="10171"/>
              </a:xfrm>
              <a:custGeom>
                <a:avLst/>
                <a:gdLst>
                  <a:gd name="connsiteX0" fmla="*/ 16764 w 19050"/>
                  <a:gd name="connsiteY0" fmla="*/ 266 h 10171"/>
                  <a:gd name="connsiteX1" fmla="*/ 0 w 19050"/>
                  <a:gd name="connsiteY1" fmla="*/ 9981 h 10171"/>
                  <a:gd name="connsiteX2" fmla="*/ 2286 w 19050"/>
                  <a:gd name="connsiteY2" fmla="*/ 10172 h 10171"/>
                  <a:gd name="connsiteX3" fmla="*/ 19050 w 19050"/>
                  <a:gd name="connsiteY3" fmla="*/ 456 h 10171"/>
                  <a:gd name="connsiteX4" fmla="*/ 16764 w 19050"/>
                  <a:gd name="connsiteY4" fmla="*/ 266 h 10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10171">
                    <a:moveTo>
                      <a:pt x="16764" y="266"/>
                    </a:moveTo>
                    <a:lnTo>
                      <a:pt x="0" y="9981"/>
                    </a:lnTo>
                    <a:cubicBezTo>
                      <a:pt x="572" y="9600"/>
                      <a:pt x="1429" y="9695"/>
                      <a:pt x="2286" y="10172"/>
                    </a:cubicBezTo>
                    <a:lnTo>
                      <a:pt x="19050" y="456"/>
                    </a:lnTo>
                    <a:cubicBezTo>
                      <a:pt x="18097" y="-115"/>
                      <a:pt x="17335" y="-115"/>
                      <a:pt x="16764" y="266"/>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303" name="Free-form: Shape 302">
                <a:extLst>
                  <a:ext uri="{FF2B5EF4-FFF2-40B4-BE49-F238E27FC236}">
                    <a16:creationId xmlns:a16="http://schemas.microsoft.com/office/drawing/2014/main" id="{8A2C9564-E37D-D47E-0A64-6B5848B0E4F5}"/>
                  </a:ext>
                </a:extLst>
              </p:cNvPr>
              <p:cNvSpPr/>
              <p:nvPr/>
            </p:nvSpPr>
            <p:spPr>
              <a:xfrm>
                <a:off x="5330436" y="1400101"/>
                <a:ext cx="16764" cy="27051"/>
              </a:xfrm>
              <a:custGeom>
                <a:avLst/>
                <a:gdLst>
                  <a:gd name="connsiteX0" fmla="*/ 0 w 16764"/>
                  <a:gd name="connsiteY0" fmla="*/ 27051 h 27051"/>
                  <a:gd name="connsiteX1" fmla="*/ 16764 w 16764"/>
                  <a:gd name="connsiteY1" fmla="*/ 17335 h 27051"/>
                  <a:gd name="connsiteX2" fmla="*/ 16764 w 16764"/>
                  <a:gd name="connsiteY2" fmla="*/ 0 h 27051"/>
                  <a:gd name="connsiteX3" fmla="*/ 0 w 16764"/>
                  <a:gd name="connsiteY3" fmla="*/ 9811 h 27051"/>
                  <a:gd name="connsiteX4" fmla="*/ 0 w 16764"/>
                  <a:gd name="connsiteY4" fmla="*/ 27051 h 270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64" h="27051">
                    <a:moveTo>
                      <a:pt x="0" y="27051"/>
                    </a:moveTo>
                    <a:lnTo>
                      <a:pt x="16764" y="17335"/>
                    </a:lnTo>
                    <a:lnTo>
                      <a:pt x="16764" y="0"/>
                    </a:lnTo>
                    <a:lnTo>
                      <a:pt x="0" y="9811"/>
                    </a:lnTo>
                    <a:lnTo>
                      <a:pt x="0" y="27051"/>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04" name="Free-form: Shape 303">
                <a:extLst>
                  <a:ext uri="{FF2B5EF4-FFF2-40B4-BE49-F238E27FC236}">
                    <a16:creationId xmlns:a16="http://schemas.microsoft.com/office/drawing/2014/main" id="{EC21B2BE-4D4A-4FC6-438F-AFF8C3841906}"/>
                  </a:ext>
                </a:extLst>
              </p:cNvPr>
              <p:cNvSpPr/>
              <p:nvPr/>
            </p:nvSpPr>
            <p:spPr>
              <a:xfrm>
                <a:off x="5311100" y="1385147"/>
                <a:ext cx="32861" cy="19145"/>
              </a:xfrm>
              <a:custGeom>
                <a:avLst/>
                <a:gdLst>
                  <a:gd name="connsiteX0" fmla="*/ 16097 w 32861"/>
                  <a:gd name="connsiteY0" fmla="*/ 19145 h 19145"/>
                  <a:gd name="connsiteX1" fmla="*/ 32861 w 32861"/>
                  <a:gd name="connsiteY1" fmla="*/ 9334 h 19145"/>
                  <a:gd name="connsiteX2" fmla="*/ 16764 w 32861"/>
                  <a:gd name="connsiteY2" fmla="*/ 0 h 19145"/>
                  <a:gd name="connsiteX3" fmla="*/ 0 w 32861"/>
                  <a:gd name="connsiteY3" fmla="*/ 9811 h 19145"/>
                  <a:gd name="connsiteX4" fmla="*/ 16097 w 32861"/>
                  <a:gd name="connsiteY4" fmla="*/ 19145 h 191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61" h="19145">
                    <a:moveTo>
                      <a:pt x="16097" y="19145"/>
                    </a:moveTo>
                    <a:lnTo>
                      <a:pt x="32861" y="9334"/>
                    </a:lnTo>
                    <a:lnTo>
                      <a:pt x="16764" y="0"/>
                    </a:lnTo>
                    <a:lnTo>
                      <a:pt x="0" y="9811"/>
                    </a:lnTo>
                    <a:lnTo>
                      <a:pt x="16097" y="19145"/>
                    </a:lnTo>
                    <a:close/>
                  </a:path>
                </a:pathLst>
              </a:custGeom>
              <a:solidFill>
                <a:srgbClr val="FFFFFF"/>
              </a:solidFill>
              <a:ln w="9525" cap="flat">
                <a:solidFill>
                  <a:srgbClr val="00A48D"/>
                </a:solidFill>
                <a:prstDash val="solid"/>
                <a:round/>
              </a:ln>
            </p:spPr>
            <p:txBody>
              <a:bodyPr rtlCol="0" anchor="ctr"/>
              <a:lstStyle/>
              <a:p>
                <a:endParaRPr lang="en-GB"/>
              </a:p>
            </p:txBody>
          </p:sp>
          <p:sp>
            <p:nvSpPr>
              <p:cNvPr id="305" name="Free-form: Shape 304">
                <a:extLst>
                  <a:ext uri="{FF2B5EF4-FFF2-40B4-BE49-F238E27FC236}">
                    <a16:creationId xmlns:a16="http://schemas.microsoft.com/office/drawing/2014/main" id="{64AFA0F7-2B96-E058-0764-9BB473624E1C}"/>
                  </a:ext>
                </a:extLst>
              </p:cNvPr>
              <p:cNvSpPr/>
              <p:nvPr/>
            </p:nvSpPr>
            <p:spPr>
              <a:xfrm>
                <a:off x="5327197" y="1394577"/>
                <a:ext cx="20002" cy="15335"/>
              </a:xfrm>
              <a:custGeom>
                <a:avLst/>
                <a:gdLst>
                  <a:gd name="connsiteX0" fmla="*/ 3239 w 20002"/>
                  <a:gd name="connsiteY0" fmla="*/ 15335 h 15335"/>
                  <a:gd name="connsiteX1" fmla="*/ 20003 w 20002"/>
                  <a:gd name="connsiteY1" fmla="*/ 5620 h 15335"/>
                  <a:gd name="connsiteX2" fmla="*/ 16764 w 20002"/>
                  <a:gd name="connsiteY2" fmla="*/ 0 h 15335"/>
                  <a:gd name="connsiteX3" fmla="*/ 0 w 20002"/>
                  <a:gd name="connsiteY3" fmla="*/ 9716 h 15335"/>
                  <a:gd name="connsiteX4" fmla="*/ 3239 w 20002"/>
                  <a:gd name="connsiteY4" fmla="*/ 15335 h 1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02" h="15335">
                    <a:moveTo>
                      <a:pt x="3239" y="15335"/>
                    </a:moveTo>
                    <a:lnTo>
                      <a:pt x="20003" y="5620"/>
                    </a:lnTo>
                    <a:cubicBezTo>
                      <a:pt x="20003" y="3524"/>
                      <a:pt x="18574" y="1048"/>
                      <a:pt x="16764" y="0"/>
                    </a:cubicBezTo>
                    <a:lnTo>
                      <a:pt x="0" y="9716"/>
                    </a:lnTo>
                    <a:cubicBezTo>
                      <a:pt x="1810" y="10763"/>
                      <a:pt x="3239" y="13335"/>
                      <a:pt x="3239" y="15335"/>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306" name="Free-form: Shape 305">
                <a:extLst>
                  <a:ext uri="{FF2B5EF4-FFF2-40B4-BE49-F238E27FC236}">
                    <a16:creationId xmlns:a16="http://schemas.microsoft.com/office/drawing/2014/main" id="{157EC435-6A57-80A8-EB63-8D0F9E790C2E}"/>
                  </a:ext>
                </a:extLst>
              </p:cNvPr>
              <p:cNvSpPr/>
              <p:nvPr/>
            </p:nvSpPr>
            <p:spPr>
              <a:xfrm>
                <a:off x="5307861" y="1394511"/>
                <a:ext cx="22669" cy="32641"/>
              </a:xfrm>
              <a:custGeom>
                <a:avLst/>
                <a:gdLst>
                  <a:gd name="connsiteX0" fmla="*/ 3239 w 22669"/>
                  <a:gd name="connsiteY0" fmla="*/ 447 h 32641"/>
                  <a:gd name="connsiteX1" fmla="*/ 0 w 22669"/>
                  <a:gd name="connsiteY1" fmla="*/ 2352 h 32641"/>
                  <a:gd name="connsiteX2" fmla="*/ 0 w 22669"/>
                  <a:gd name="connsiteY2" fmla="*/ 19592 h 32641"/>
                  <a:gd name="connsiteX3" fmla="*/ 22670 w 22669"/>
                  <a:gd name="connsiteY3" fmla="*/ 32642 h 32641"/>
                  <a:gd name="connsiteX4" fmla="*/ 22670 w 22669"/>
                  <a:gd name="connsiteY4" fmla="*/ 15401 h 32641"/>
                  <a:gd name="connsiteX5" fmla="*/ 19431 w 22669"/>
                  <a:gd name="connsiteY5" fmla="*/ 9782 h 32641"/>
                  <a:gd name="connsiteX6" fmla="*/ 3334 w 22669"/>
                  <a:gd name="connsiteY6" fmla="*/ 447 h 3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69" h="32641">
                    <a:moveTo>
                      <a:pt x="3239" y="447"/>
                    </a:moveTo>
                    <a:cubicBezTo>
                      <a:pt x="1429" y="-601"/>
                      <a:pt x="0" y="257"/>
                      <a:pt x="0" y="2352"/>
                    </a:cubicBezTo>
                    <a:lnTo>
                      <a:pt x="0" y="19592"/>
                    </a:lnTo>
                    <a:cubicBezTo>
                      <a:pt x="0" y="19592"/>
                      <a:pt x="22670" y="32642"/>
                      <a:pt x="22670" y="32642"/>
                    </a:cubicBezTo>
                    <a:lnTo>
                      <a:pt x="22670" y="15401"/>
                    </a:lnTo>
                    <a:cubicBezTo>
                      <a:pt x="22670" y="13306"/>
                      <a:pt x="21241" y="10829"/>
                      <a:pt x="19431" y="9782"/>
                    </a:cubicBezTo>
                    <a:lnTo>
                      <a:pt x="3334" y="447"/>
                    </a:ln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58" name="Graphic 1544">
              <a:extLst>
                <a:ext uri="{FF2B5EF4-FFF2-40B4-BE49-F238E27FC236}">
                  <a16:creationId xmlns:a16="http://schemas.microsoft.com/office/drawing/2014/main" id="{361F2270-AD4A-80D8-1AD6-CCE848C2C9EE}"/>
                </a:ext>
              </a:extLst>
            </p:cNvPr>
            <p:cNvGrpSpPr/>
            <p:nvPr/>
          </p:nvGrpSpPr>
          <p:grpSpPr>
            <a:xfrm>
              <a:off x="5324625" y="1404559"/>
              <a:ext cx="2476" cy="8438"/>
              <a:chOff x="5324625" y="1404559"/>
              <a:chExt cx="2476" cy="8438"/>
            </a:xfrm>
            <a:solidFill>
              <a:srgbClr val="FFFFFF"/>
            </a:solidFill>
          </p:grpSpPr>
          <p:sp>
            <p:nvSpPr>
              <p:cNvPr id="294" name="Free-form: Shape 293">
                <a:extLst>
                  <a:ext uri="{FF2B5EF4-FFF2-40B4-BE49-F238E27FC236}">
                    <a16:creationId xmlns:a16="http://schemas.microsoft.com/office/drawing/2014/main" id="{4F30329F-9B5D-EABC-418F-0C2811F854CD}"/>
                  </a:ext>
                </a:extLst>
              </p:cNvPr>
              <p:cNvSpPr/>
              <p:nvPr/>
            </p:nvSpPr>
            <p:spPr>
              <a:xfrm>
                <a:off x="5324625" y="1411131"/>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5" name="Free-form: Shape 294">
                <a:extLst>
                  <a:ext uri="{FF2B5EF4-FFF2-40B4-BE49-F238E27FC236}">
                    <a16:creationId xmlns:a16="http://schemas.microsoft.com/office/drawing/2014/main" id="{C8A35F24-A9F2-7AF6-A80E-EAA1A2017E64}"/>
                  </a:ext>
                </a:extLst>
              </p:cNvPr>
              <p:cNvSpPr/>
              <p:nvPr/>
            </p:nvSpPr>
            <p:spPr>
              <a:xfrm>
                <a:off x="5324625" y="1410178"/>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6" name="Free-form: Shape 295">
                <a:extLst>
                  <a:ext uri="{FF2B5EF4-FFF2-40B4-BE49-F238E27FC236}">
                    <a16:creationId xmlns:a16="http://schemas.microsoft.com/office/drawing/2014/main" id="{FB4B0C83-4C2E-637C-3086-966167E92515}"/>
                  </a:ext>
                </a:extLst>
              </p:cNvPr>
              <p:cNvSpPr/>
              <p:nvPr/>
            </p:nvSpPr>
            <p:spPr>
              <a:xfrm>
                <a:off x="5324625" y="1409226"/>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7" name="Free-form: Shape 296">
                <a:extLst>
                  <a:ext uri="{FF2B5EF4-FFF2-40B4-BE49-F238E27FC236}">
                    <a16:creationId xmlns:a16="http://schemas.microsoft.com/office/drawing/2014/main" id="{2217C36A-2FF6-093A-6574-DCF9A5A78CE9}"/>
                  </a:ext>
                </a:extLst>
              </p:cNvPr>
              <p:cNvSpPr/>
              <p:nvPr/>
            </p:nvSpPr>
            <p:spPr>
              <a:xfrm>
                <a:off x="5324625" y="1408273"/>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8" name="Free-form: Shape 297">
                <a:extLst>
                  <a:ext uri="{FF2B5EF4-FFF2-40B4-BE49-F238E27FC236}">
                    <a16:creationId xmlns:a16="http://schemas.microsoft.com/office/drawing/2014/main" id="{E84A1EAC-4044-1AF9-AF71-C592878F2CBF}"/>
                  </a:ext>
                </a:extLst>
              </p:cNvPr>
              <p:cNvSpPr/>
              <p:nvPr/>
            </p:nvSpPr>
            <p:spPr>
              <a:xfrm>
                <a:off x="5324625" y="1407416"/>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9" name="Free-form: Shape 298">
                <a:extLst>
                  <a:ext uri="{FF2B5EF4-FFF2-40B4-BE49-F238E27FC236}">
                    <a16:creationId xmlns:a16="http://schemas.microsoft.com/office/drawing/2014/main" id="{32CD2EE0-FDB4-E58A-FEDF-19DAFAB6FA67}"/>
                  </a:ext>
                </a:extLst>
              </p:cNvPr>
              <p:cNvSpPr/>
              <p:nvPr/>
            </p:nvSpPr>
            <p:spPr>
              <a:xfrm>
                <a:off x="5324625" y="1406464"/>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300" name="Free-form: Shape 299">
                <a:extLst>
                  <a:ext uri="{FF2B5EF4-FFF2-40B4-BE49-F238E27FC236}">
                    <a16:creationId xmlns:a16="http://schemas.microsoft.com/office/drawing/2014/main" id="{860CC831-313B-DF44-002D-B6E1371D89C0}"/>
                  </a:ext>
                </a:extLst>
              </p:cNvPr>
              <p:cNvSpPr/>
              <p:nvPr/>
            </p:nvSpPr>
            <p:spPr>
              <a:xfrm>
                <a:off x="5324625" y="1405511"/>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301" name="Free-form: Shape 300">
                <a:extLst>
                  <a:ext uri="{FF2B5EF4-FFF2-40B4-BE49-F238E27FC236}">
                    <a16:creationId xmlns:a16="http://schemas.microsoft.com/office/drawing/2014/main" id="{A935184A-DE68-44F2-7F3D-C48F74AF4D0A}"/>
                  </a:ext>
                </a:extLst>
              </p:cNvPr>
              <p:cNvSpPr/>
              <p:nvPr/>
            </p:nvSpPr>
            <p:spPr>
              <a:xfrm>
                <a:off x="5324625" y="1404559"/>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59" name="Graphic 1544">
              <a:extLst>
                <a:ext uri="{FF2B5EF4-FFF2-40B4-BE49-F238E27FC236}">
                  <a16:creationId xmlns:a16="http://schemas.microsoft.com/office/drawing/2014/main" id="{7CF2B8C1-D8EE-ACFA-E121-10ABCF460D95}"/>
                </a:ext>
              </a:extLst>
            </p:cNvPr>
            <p:cNvGrpSpPr/>
            <p:nvPr/>
          </p:nvGrpSpPr>
          <p:grpSpPr>
            <a:xfrm>
              <a:off x="5309766" y="1395129"/>
              <a:ext cx="2476" cy="8343"/>
              <a:chOff x="5309766" y="1395129"/>
              <a:chExt cx="2476" cy="8343"/>
            </a:xfrm>
            <a:solidFill>
              <a:srgbClr val="FFFFFF"/>
            </a:solidFill>
          </p:grpSpPr>
          <p:sp>
            <p:nvSpPr>
              <p:cNvPr id="286" name="Free-form: Shape 285">
                <a:extLst>
                  <a:ext uri="{FF2B5EF4-FFF2-40B4-BE49-F238E27FC236}">
                    <a16:creationId xmlns:a16="http://schemas.microsoft.com/office/drawing/2014/main" id="{9383BAFB-A956-C58D-F582-2438BBBCB221}"/>
                  </a:ext>
                </a:extLst>
              </p:cNvPr>
              <p:cNvSpPr/>
              <p:nvPr/>
            </p:nvSpPr>
            <p:spPr>
              <a:xfrm>
                <a:off x="5309766" y="1401606"/>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87" name="Free-form: Shape 286">
                <a:extLst>
                  <a:ext uri="{FF2B5EF4-FFF2-40B4-BE49-F238E27FC236}">
                    <a16:creationId xmlns:a16="http://schemas.microsoft.com/office/drawing/2014/main" id="{4B256950-940B-36CF-2916-BCF7D1D2DF88}"/>
                  </a:ext>
                </a:extLst>
              </p:cNvPr>
              <p:cNvSpPr/>
              <p:nvPr/>
            </p:nvSpPr>
            <p:spPr>
              <a:xfrm>
                <a:off x="5309766" y="1400653"/>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88" name="Free-form: Shape 287">
                <a:extLst>
                  <a:ext uri="{FF2B5EF4-FFF2-40B4-BE49-F238E27FC236}">
                    <a16:creationId xmlns:a16="http://schemas.microsoft.com/office/drawing/2014/main" id="{ECBEE3EC-47D8-9EB2-7D97-1818DD0D69B8}"/>
                  </a:ext>
                </a:extLst>
              </p:cNvPr>
              <p:cNvSpPr/>
              <p:nvPr/>
            </p:nvSpPr>
            <p:spPr>
              <a:xfrm>
                <a:off x="5309766" y="1399701"/>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89" name="Free-form: Shape 288">
                <a:extLst>
                  <a:ext uri="{FF2B5EF4-FFF2-40B4-BE49-F238E27FC236}">
                    <a16:creationId xmlns:a16="http://schemas.microsoft.com/office/drawing/2014/main" id="{1C48F22F-E7EB-11FC-6A0B-678F4FC3BEC7}"/>
                  </a:ext>
                </a:extLst>
              </p:cNvPr>
              <p:cNvSpPr/>
              <p:nvPr/>
            </p:nvSpPr>
            <p:spPr>
              <a:xfrm>
                <a:off x="5309766" y="1398844"/>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0" name="Free-form: Shape 289">
                <a:extLst>
                  <a:ext uri="{FF2B5EF4-FFF2-40B4-BE49-F238E27FC236}">
                    <a16:creationId xmlns:a16="http://schemas.microsoft.com/office/drawing/2014/main" id="{0136E1F8-D492-7127-6B62-701183A554DF}"/>
                  </a:ext>
                </a:extLst>
              </p:cNvPr>
              <p:cNvSpPr/>
              <p:nvPr/>
            </p:nvSpPr>
            <p:spPr>
              <a:xfrm>
                <a:off x="5309766" y="1397891"/>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1" name="Free-form: Shape 290">
                <a:extLst>
                  <a:ext uri="{FF2B5EF4-FFF2-40B4-BE49-F238E27FC236}">
                    <a16:creationId xmlns:a16="http://schemas.microsoft.com/office/drawing/2014/main" id="{8A1A6D00-59FB-80FE-18ED-5EA94F320605}"/>
                  </a:ext>
                </a:extLst>
              </p:cNvPr>
              <p:cNvSpPr/>
              <p:nvPr/>
            </p:nvSpPr>
            <p:spPr>
              <a:xfrm>
                <a:off x="5309766" y="1396939"/>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2" name="Free-form: Shape 291">
                <a:extLst>
                  <a:ext uri="{FF2B5EF4-FFF2-40B4-BE49-F238E27FC236}">
                    <a16:creationId xmlns:a16="http://schemas.microsoft.com/office/drawing/2014/main" id="{D3BC2CB7-9BBD-B0C1-70B5-23E9F7D07A0F}"/>
                  </a:ext>
                </a:extLst>
              </p:cNvPr>
              <p:cNvSpPr/>
              <p:nvPr/>
            </p:nvSpPr>
            <p:spPr>
              <a:xfrm>
                <a:off x="5309766" y="1395986"/>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93" name="Free-form: Shape 292">
                <a:extLst>
                  <a:ext uri="{FF2B5EF4-FFF2-40B4-BE49-F238E27FC236}">
                    <a16:creationId xmlns:a16="http://schemas.microsoft.com/office/drawing/2014/main" id="{93597B02-6253-023A-F904-620D4F8322BE}"/>
                  </a:ext>
                </a:extLst>
              </p:cNvPr>
              <p:cNvSpPr/>
              <p:nvPr/>
            </p:nvSpPr>
            <p:spPr>
              <a:xfrm>
                <a:off x="5309766" y="1395129"/>
                <a:ext cx="2476" cy="1866"/>
              </a:xfrm>
              <a:custGeom>
                <a:avLst/>
                <a:gdLst>
                  <a:gd name="connsiteX0" fmla="*/ 0 w 2476"/>
                  <a:gd name="connsiteY0" fmla="*/ 210 h 1866"/>
                  <a:gd name="connsiteX1" fmla="*/ 191 w 2476"/>
                  <a:gd name="connsiteY1" fmla="*/ 19 h 1866"/>
                  <a:gd name="connsiteX2" fmla="*/ 2286 w 2476"/>
                  <a:gd name="connsiteY2" fmla="*/ 1162 h 1866"/>
                  <a:gd name="connsiteX3" fmla="*/ 2477 w 2476"/>
                  <a:gd name="connsiteY3" fmla="*/ 1639 h 1866"/>
                  <a:gd name="connsiteX4" fmla="*/ 2286 w 2476"/>
                  <a:gd name="connsiteY4" fmla="*/ 1829 h 1866"/>
                  <a:gd name="connsiteX5" fmla="*/ 191 w 2476"/>
                  <a:gd name="connsiteY5" fmla="*/ 686 h 1866"/>
                  <a:gd name="connsiteX6" fmla="*/ 0 w 2476"/>
                  <a:gd name="connsiteY6" fmla="*/ 210 h 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6" h="1866">
                    <a:moveTo>
                      <a:pt x="0" y="210"/>
                    </a:moveTo>
                    <a:cubicBezTo>
                      <a:pt x="0" y="210"/>
                      <a:pt x="95" y="-76"/>
                      <a:pt x="191" y="19"/>
                    </a:cubicBezTo>
                    <a:lnTo>
                      <a:pt x="2286" y="1162"/>
                    </a:lnTo>
                    <a:cubicBezTo>
                      <a:pt x="2286" y="1162"/>
                      <a:pt x="2477" y="1448"/>
                      <a:pt x="2477" y="1639"/>
                    </a:cubicBezTo>
                    <a:cubicBezTo>
                      <a:pt x="2477" y="1829"/>
                      <a:pt x="2381" y="1924"/>
                      <a:pt x="2286" y="1829"/>
                    </a:cubicBezTo>
                    <a:lnTo>
                      <a:pt x="191" y="686"/>
                    </a:lnTo>
                    <a:cubicBezTo>
                      <a:pt x="191" y="686"/>
                      <a:pt x="0" y="400"/>
                      <a:pt x="0" y="210"/>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60" name="Graphic 1544">
              <a:extLst>
                <a:ext uri="{FF2B5EF4-FFF2-40B4-BE49-F238E27FC236}">
                  <a16:creationId xmlns:a16="http://schemas.microsoft.com/office/drawing/2014/main" id="{096BD128-CB59-949B-8FCE-26C9665D1BD0}"/>
                </a:ext>
              </a:extLst>
            </p:cNvPr>
            <p:cNvGrpSpPr/>
            <p:nvPr/>
          </p:nvGrpSpPr>
          <p:grpSpPr>
            <a:xfrm>
              <a:off x="5322720" y="1363239"/>
              <a:ext cx="10191" cy="15786"/>
              <a:chOff x="5322720" y="1363239"/>
              <a:chExt cx="10191" cy="15786"/>
            </a:xfrm>
            <a:solidFill>
              <a:srgbClr val="FFFFFF"/>
            </a:solidFill>
          </p:grpSpPr>
          <p:sp>
            <p:nvSpPr>
              <p:cNvPr id="279" name="Free-form: Shape 278">
                <a:extLst>
                  <a:ext uri="{FF2B5EF4-FFF2-40B4-BE49-F238E27FC236}">
                    <a16:creationId xmlns:a16="http://schemas.microsoft.com/office/drawing/2014/main" id="{86F3B3F9-C3F7-E770-FA2A-B94DB91DB45A}"/>
                  </a:ext>
                </a:extLst>
              </p:cNvPr>
              <p:cNvSpPr/>
              <p:nvPr/>
            </p:nvSpPr>
            <p:spPr>
              <a:xfrm>
                <a:off x="5322816" y="1374193"/>
                <a:ext cx="7238" cy="4762"/>
              </a:xfrm>
              <a:custGeom>
                <a:avLst/>
                <a:gdLst>
                  <a:gd name="connsiteX0" fmla="*/ 381 w 7238"/>
                  <a:gd name="connsiteY0" fmla="*/ 857 h 4762"/>
                  <a:gd name="connsiteX1" fmla="*/ 7239 w 7238"/>
                  <a:gd name="connsiteY1" fmla="*/ 4763 h 4762"/>
                  <a:gd name="connsiteX2" fmla="*/ 6858 w 7238"/>
                  <a:gd name="connsiteY2" fmla="*/ 3905 h 4762"/>
                  <a:gd name="connsiteX3" fmla="*/ 0 w 7238"/>
                  <a:gd name="connsiteY3" fmla="*/ 0 h 4762"/>
                  <a:gd name="connsiteX4" fmla="*/ 381 w 7238"/>
                  <a:gd name="connsiteY4" fmla="*/ 857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8" h="4762">
                    <a:moveTo>
                      <a:pt x="381" y="857"/>
                    </a:moveTo>
                    <a:lnTo>
                      <a:pt x="7239" y="4763"/>
                    </a:lnTo>
                    <a:cubicBezTo>
                      <a:pt x="7239" y="4763"/>
                      <a:pt x="6858" y="4286"/>
                      <a:pt x="6858" y="3905"/>
                    </a:cubicBezTo>
                    <a:lnTo>
                      <a:pt x="0" y="0"/>
                    </a:lnTo>
                    <a:cubicBezTo>
                      <a:pt x="0" y="0"/>
                      <a:pt x="190" y="762"/>
                      <a:pt x="381" y="857"/>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80" name="Free-form: Shape 279">
                <a:extLst>
                  <a:ext uri="{FF2B5EF4-FFF2-40B4-BE49-F238E27FC236}">
                    <a16:creationId xmlns:a16="http://schemas.microsoft.com/office/drawing/2014/main" id="{EC17E0AC-3AC8-328F-93B0-10DB3DB8262F}"/>
                  </a:ext>
                </a:extLst>
              </p:cNvPr>
              <p:cNvSpPr/>
              <p:nvPr/>
            </p:nvSpPr>
            <p:spPr>
              <a:xfrm>
                <a:off x="5324149" y="1363239"/>
                <a:ext cx="8763" cy="5048"/>
              </a:xfrm>
              <a:custGeom>
                <a:avLst/>
                <a:gdLst>
                  <a:gd name="connsiteX0" fmla="*/ 8763 w 8763"/>
                  <a:gd name="connsiteY0" fmla="*/ 3905 h 5048"/>
                  <a:gd name="connsiteX1" fmla="*/ 1905 w 8763"/>
                  <a:gd name="connsiteY1" fmla="*/ 0 h 5048"/>
                  <a:gd name="connsiteX2" fmla="*/ 0 w 8763"/>
                  <a:gd name="connsiteY2" fmla="*/ 1143 h 5048"/>
                  <a:gd name="connsiteX3" fmla="*/ 6763 w 8763"/>
                  <a:gd name="connsiteY3" fmla="*/ 5048 h 5048"/>
                  <a:gd name="connsiteX4" fmla="*/ 8763 w 8763"/>
                  <a:gd name="connsiteY4" fmla="*/ 3905 h 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5048">
                    <a:moveTo>
                      <a:pt x="8763" y="3905"/>
                    </a:moveTo>
                    <a:lnTo>
                      <a:pt x="1905" y="0"/>
                    </a:lnTo>
                    <a:lnTo>
                      <a:pt x="0" y="1143"/>
                    </a:lnTo>
                    <a:lnTo>
                      <a:pt x="6763" y="5048"/>
                    </a:lnTo>
                    <a:lnTo>
                      <a:pt x="8763" y="3905"/>
                    </a:lnTo>
                    <a:close/>
                  </a:path>
                </a:pathLst>
              </a:custGeom>
              <a:solidFill>
                <a:srgbClr val="FFFFFF"/>
              </a:solidFill>
              <a:ln w="9525" cap="flat">
                <a:solidFill>
                  <a:srgbClr val="00A48D"/>
                </a:solidFill>
                <a:prstDash val="solid"/>
                <a:round/>
              </a:ln>
            </p:spPr>
            <p:txBody>
              <a:bodyPr rtlCol="0" anchor="ctr"/>
              <a:lstStyle/>
              <a:p>
                <a:endParaRPr lang="en-GB"/>
              </a:p>
            </p:txBody>
          </p:sp>
          <p:grpSp>
            <p:nvGrpSpPr>
              <p:cNvPr id="281" name="Graphic 1544">
                <a:extLst>
                  <a:ext uri="{FF2B5EF4-FFF2-40B4-BE49-F238E27FC236}">
                    <a16:creationId xmlns:a16="http://schemas.microsoft.com/office/drawing/2014/main" id="{F7567743-AF56-E924-168C-A24D7E37A890}"/>
                  </a:ext>
                </a:extLst>
              </p:cNvPr>
              <p:cNvGrpSpPr/>
              <p:nvPr/>
            </p:nvGrpSpPr>
            <p:grpSpPr>
              <a:xfrm>
                <a:off x="5322816" y="1366668"/>
                <a:ext cx="6762" cy="11430"/>
                <a:chOff x="5322816" y="1366668"/>
                <a:chExt cx="6762" cy="11430"/>
              </a:xfrm>
              <a:solidFill>
                <a:srgbClr val="FFFFFF"/>
              </a:solidFill>
            </p:grpSpPr>
            <p:sp>
              <p:nvSpPr>
                <p:cNvPr id="284" name="Free-form: Shape 283">
                  <a:extLst>
                    <a:ext uri="{FF2B5EF4-FFF2-40B4-BE49-F238E27FC236}">
                      <a16:creationId xmlns:a16="http://schemas.microsoft.com/office/drawing/2014/main" id="{FE839242-8E5E-9DED-3619-A92DA4C75D66}"/>
                    </a:ext>
                  </a:extLst>
                </p:cNvPr>
                <p:cNvSpPr/>
                <p:nvPr/>
              </p:nvSpPr>
              <p:spPr>
                <a:xfrm>
                  <a:off x="5322816" y="1366668"/>
                  <a:ext cx="6762" cy="11430"/>
                </a:xfrm>
                <a:custGeom>
                  <a:avLst/>
                  <a:gdLst>
                    <a:gd name="connsiteX0" fmla="*/ 6763 w 6762"/>
                    <a:gd name="connsiteY0" fmla="*/ 3905 h 11430"/>
                    <a:gd name="connsiteX1" fmla="*/ 0 w 6762"/>
                    <a:gd name="connsiteY1" fmla="*/ 0 h 11430"/>
                    <a:gd name="connsiteX2" fmla="*/ 0 w 6762"/>
                    <a:gd name="connsiteY2" fmla="*/ 7525 h 11430"/>
                    <a:gd name="connsiteX3" fmla="*/ 6763 w 6762"/>
                    <a:gd name="connsiteY3" fmla="*/ 11430 h 11430"/>
                    <a:gd name="connsiteX4" fmla="*/ 6763 w 6762"/>
                    <a:gd name="connsiteY4" fmla="*/ 3905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 h="11430">
                      <a:moveTo>
                        <a:pt x="6763" y="3905"/>
                      </a:moveTo>
                      <a:lnTo>
                        <a:pt x="0" y="0"/>
                      </a:lnTo>
                      <a:lnTo>
                        <a:pt x="0" y="7525"/>
                      </a:lnTo>
                      <a:lnTo>
                        <a:pt x="6763" y="11430"/>
                      </a:lnTo>
                      <a:lnTo>
                        <a:pt x="6763" y="3905"/>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85" name="Free-form: Shape 284">
                  <a:extLst>
                    <a:ext uri="{FF2B5EF4-FFF2-40B4-BE49-F238E27FC236}">
                      <a16:creationId xmlns:a16="http://schemas.microsoft.com/office/drawing/2014/main" id="{89A023D1-0B18-70A6-23A1-0500DE521B6C}"/>
                    </a:ext>
                  </a:extLst>
                </p:cNvPr>
                <p:cNvSpPr/>
                <p:nvPr/>
              </p:nvSpPr>
              <p:spPr>
                <a:xfrm>
                  <a:off x="5324149" y="1368955"/>
                  <a:ext cx="4095" cy="4953"/>
                </a:xfrm>
                <a:custGeom>
                  <a:avLst/>
                  <a:gdLst>
                    <a:gd name="connsiteX0" fmla="*/ 4096 w 4095"/>
                    <a:gd name="connsiteY0" fmla="*/ 2381 h 4953"/>
                    <a:gd name="connsiteX1" fmla="*/ 0 w 4095"/>
                    <a:gd name="connsiteY1" fmla="*/ 0 h 4953"/>
                    <a:gd name="connsiteX2" fmla="*/ 0 w 4095"/>
                    <a:gd name="connsiteY2" fmla="*/ 2572 h 4953"/>
                    <a:gd name="connsiteX3" fmla="*/ 4096 w 4095"/>
                    <a:gd name="connsiteY3" fmla="*/ 4953 h 4953"/>
                    <a:gd name="connsiteX4" fmla="*/ 4096 w 4095"/>
                    <a:gd name="connsiteY4" fmla="*/ 2381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4953">
                      <a:moveTo>
                        <a:pt x="4096" y="2381"/>
                      </a:moveTo>
                      <a:lnTo>
                        <a:pt x="0" y="0"/>
                      </a:lnTo>
                      <a:lnTo>
                        <a:pt x="0" y="2572"/>
                      </a:lnTo>
                      <a:lnTo>
                        <a:pt x="4096" y="4953"/>
                      </a:lnTo>
                      <a:lnTo>
                        <a:pt x="4096" y="2381"/>
                      </a:ln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282" name="Free-form: Shape 281">
                <a:extLst>
                  <a:ext uri="{FF2B5EF4-FFF2-40B4-BE49-F238E27FC236}">
                    <a16:creationId xmlns:a16="http://schemas.microsoft.com/office/drawing/2014/main" id="{FDF1FF5F-3F3B-32BE-C765-ED0BF9F0C747}"/>
                  </a:ext>
                </a:extLst>
              </p:cNvPr>
              <p:cNvSpPr/>
              <p:nvPr/>
            </p:nvSpPr>
            <p:spPr>
              <a:xfrm>
                <a:off x="5322720" y="1364383"/>
                <a:ext cx="8191" cy="6191"/>
              </a:xfrm>
              <a:custGeom>
                <a:avLst/>
                <a:gdLst>
                  <a:gd name="connsiteX0" fmla="*/ 8191 w 8191"/>
                  <a:gd name="connsiteY0" fmla="*/ 3905 h 6191"/>
                  <a:gd name="connsiteX1" fmla="*/ 1333 w 8191"/>
                  <a:gd name="connsiteY1" fmla="*/ 0 h 6191"/>
                  <a:gd name="connsiteX2" fmla="*/ 0 w 8191"/>
                  <a:gd name="connsiteY2" fmla="*/ 2286 h 6191"/>
                  <a:gd name="connsiteX3" fmla="*/ 6858 w 8191"/>
                  <a:gd name="connsiteY3" fmla="*/ 6191 h 6191"/>
                  <a:gd name="connsiteX4" fmla="*/ 8191 w 8191"/>
                  <a:gd name="connsiteY4" fmla="*/ 3905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6191">
                    <a:moveTo>
                      <a:pt x="8191" y="3905"/>
                    </a:moveTo>
                    <a:lnTo>
                      <a:pt x="1333" y="0"/>
                    </a:lnTo>
                    <a:cubicBezTo>
                      <a:pt x="571" y="381"/>
                      <a:pt x="0" y="1429"/>
                      <a:pt x="0" y="2286"/>
                    </a:cubicBezTo>
                    <a:lnTo>
                      <a:pt x="6858" y="6191"/>
                    </a:lnTo>
                    <a:cubicBezTo>
                      <a:pt x="6858" y="5334"/>
                      <a:pt x="7429" y="4286"/>
                      <a:pt x="8191" y="3905"/>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83" name="Free-form: Shape 282">
                <a:extLst>
                  <a:ext uri="{FF2B5EF4-FFF2-40B4-BE49-F238E27FC236}">
                    <a16:creationId xmlns:a16="http://schemas.microsoft.com/office/drawing/2014/main" id="{2CA4956D-BCC6-193B-6E7B-8230C111E381}"/>
                  </a:ext>
                </a:extLst>
              </p:cNvPr>
              <p:cNvSpPr/>
              <p:nvPr/>
            </p:nvSpPr>
            <p:spPr>
              <a:xfrm>
                <a:off x="5329578" y="1367145"/>
                <a:ext cx="3333" cy="11881"/>
              </a:xfrm>
              <a:custGeom>
                <a:avLst/>
                <a:gdLst>
                  <a:gd name="connsiteX0" fmla="*/ 0 w 3333"/>
                  <a:gd name="connsiteY0" fmla="*/ 10954 h 11881"/>
                  <a:gd name="connsiteX1" fmla="*/ 1333 w 3333"/>
                  <a:gd name="connsiteY1" fmla="*/ 11716 h 11881"/>
                  <a:gd name="connsiteX2" fmla="*/ 3334 w 3333"/>
                  <a:gd name="connsiteY2" fmla="*/ 10573 h 11881"/>
                  <a:gd name="connsiteX3" fmla="*/ 3334 w 3333"/>
                  <a:gd name="connsiteY3" fmla="*/ 0 h 11881"/>
                  <a:gd name="connsiteX4" fmla="*/ 1333 w 3333"/>
                  <a:gd name="connsiteY4" fmla="*/ 1143 h 11881"/>
                  <a:gd name="connsiteX5" fmla="*/ 0 w 3333"/>
                  <a:gd name="connsiteY5" fmla="*/ 3429 h 11881"/>
                  <a:gd name="connsiteX6" fmla="*/ 0 w 3333"/>
                  <a:gd name="connsiteY6" fmla="*/ 10954 h 1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 h="11881">
                    <a:moveTo>
                      <a:pt x="0" y="10954"/>
                    </a:moveTo>
                    <a:cubicBezTo>
                      <a:pt x="0" y="11811"/>
                      <a:pt x="571" y="12097"/>
                      <a:pt x="1333" y="11716"/>
                    </a:cubicBezTo>
                    <a:lnTo>
                      <a:pt x="3334" y="10573"/>
                    </a:lnTo>
                    <a:lnTo>
                      <a:pt x="3334" y="0"/>
                    </a:lnTo>
                    <a:lnTo>
                      <a:pt x="1333" y="1143"/>
                    </a:lnTo>
                    <a:cubicBezTo>
                      <a:pt x="571" y="1524"/>
                      <a:pt x="0" y="2572"/>
                      <a:pt x="0" y="3429"/>
                    </a:cubicBezTo>
                    <a:lnTo>
                      <a:pt x="0" y="10954"/>
                    </a:ln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61" name="Graphic 1544">
              <a:extLst>
                <a:ext uri="{FF2B5EF4-FFF2-40B4-BE49-F238E27FC236}">
                  <a16:creationId xmlns:a16="http://schemas.microsoft.com/office/drawing/2014/main" id="{1B274908-4156-7CC0-3EDD-5C234AA5F81C}"/>
                </a:ext>
              </a:extLst>
            </p:cNvPr>
            <p:cNvGrpSpPr/>
            <p:nvPr/>
          </p:nvGrpSpPr>
          <p:grpSpPr>
            <a:xfrm>
              <a:off x="5335579" y="1371145"/>
              <a:ext cx="10191" cy="15786"/>
              <a:chOff x="5335579" y="1371145"/>
              <a:chExt cx="10191" cy="15786"/>
            </a:xfrm>
            <a:solidFill>
              <a:srgbClr val="FFFFFF"/>
            </a:solidFill>
          </p:grpSpPr>
          <p:sp>
            <p:nvSpPr>
              <p:cNvPr id="272" name="Free-form: Shape 271">
                <a:extLst>
                  <a:ext uri="{FF2B5EF4-FFF2-40B4-BE49-F238E27FC236}">
                    <a16:creationId xmlns:a16="http://schemas.microsoft.com/office/drawing/2014/main" id="{13D44179-551F-F393-C042-B988413D03A0}"/>
                  </a:ext>
                </a:extLst>
              </p:cNvPr>
              <p:cNvSpPr/>
              <p:nvPr/>
            </p:nvSpPr>
            <p:spPr>
              <a:xfrm>
                <a:off x="5335674" y="1382099"/>
                <a:ext cx="7239" cy="4762"/>
              </a:xfrm>
              <a:custGeom>
                <a:avLst/>
                <a:gdLst>
                  <a:gd name="connsiteX0" fmla="*/ 381 w 7239"/>
                  <a:gd name="connsiteY0" fmla="*/ 857 h 4762"/>
                  <a:gd name="connsiteX1" fmla="*/ 7239 w 7239"/>
                  <a:gd name="connsiteY1" fmla="*/ 4763 h 4762"/>
                  <a:gd name="connsiteX2" fmla="*/ 6858 w 7239"/>
                  <a:gd name="connsiteY2" fmla="*/ 3905 h 4762"/>
                  <a:gd name="connsiteX3" fmla="*/ 0 w 7239"/>
                  <a:gd name="connsiteY3" fmla="*/ 0 h 4762"/>
                  <a:gd name="connsiteX4" fmla="*/ 381 w 7239"/>
                  <a:gd name="connsiteY4" fmla="*/ 857 h 4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9" h="4762">
                    <a:moveTo>
                      <a:pt x="381" y="857"/>
                    </a:moveTo>
                    <a:lnTo>
                      <a:pt x="7239" y="4763"/>
                    </a:lnTo>
                    <a:cubicBezTo>
                      <a:pt x="7239" y="4763"/>
                      <a:pt x="6858" y="4286"/>
                      <a:pt x="6858" y="3905"/>
                    </a:cubicBezTo>
                    <a:lnTo>
                      <a:pt x="0" y="0"/>
                    </a:lnTo>
                    <a:cubicBezTo>
                      <a:pt x="0" y="0"/>
                      <a:pt x="191" y="762"/>
                      <a:pt x="381" y="857"/>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73" name="Free-form: Shape 272">
                <a:extLst>
                  <a:ext uri="{FF2B5EF4-FFF2-40B4-BE49-F238E27FC236}">
                    <a16:creationId xmlns:a16="http://schemas.microsoft.com/office/drawing/2014/main" id="{F0381AD3-81FA-8631-2DC6-8D2399C5490D}"/>
                  </a:ext>
                </a:extLst>
              </p:cNvPr>
              <p:cNvSpPr/>
              <p:nvPr/>
            </p:nvSpPr>
            <p:spPr>
              <a:xfrm>
                <a:off x="5337008" y="1371145"/>
                <a:ext cx="8763" cy="5048"/>
              </a:xfrm>
              <a:custGeom>
                <a:avLst/>
                <a:gdLst>
                  <a:gd name="connsiteX0" fmla="*/ 8763 w 8763"/>
                  <a:gd name="connsiteY0" fmla="*/ 3905 h 5048"/>
                  <a:gd name="connsiteX1" fmla="*/ 1905 w 8763"/>
                  <a:gd name="connsiteY1" fmla="*/ 0 h 5048"/>
                  <a:gd name="connsiteX2" fmla="*/ 0 w 8763"/>
                  <a:gd name="connsiteY2" fmla="*/ 1143 h 5048"/>
                  <a:gd name="connsiteX3" fmla="*/ 6763 w 8763"/>
                  <a:gd name="connsiteY3" fmla="*/ 5048 h 5048"/>
                  <a:gd name="connsiteX4" fmla="*/ 8763 w 8763"/>
                  <a:gd name="connsiteY4" fmla="*/ 3905 h 5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63" h="5048">
                    <a:moveTo>
                      <a:pt x="8763" y="3905"/>
                    </a:moveTo>
                    <a:lnTo>
                      <a:pt x="1905" y="0"/>
                    </a:lnTo>
                    <a:lnTo>
                      <a:pt x="0" y="1143"/>
                    </a:lnTo>
                    <a:lnTo>
                      <a:pt x="6763" y="5048"/>
                    </a:lnTo>
                    <a:lnTo>
                      <a:pt x="8763" y="3905"/>
                    </a:lnTo>
                    <a:close/>
                  </a:path>
                </a:pathLst>
              </a:custGeom>
              <a:solidFill>
                <a:srgbClr val="FFFFFF"/>
              </a:solidFill>
              <a:ln w="9525" cap="flat">
                <a:solidFill>
                  <a:srgbClr val="00A48D"/>
                </a:solidFill>
                <a:prstDash val="solid"/>
                <a:round/>
              </a:ln>
            </p:spPr>
            <p:txBody>
              <a:bodyPr rtlCol="0" anchor="ctr"/>
              <a:lstStyle/>
              <a:p>
                <a:endParaRPr lang="en-GB"/>
              </a:p>
            </p:txBody>
          </p:sp>
          <p:grpSp>
            <p:nvGrpSpPr>
              <p:cNvPr id="274" name="Graphic 1544">
                <a:extLst>
                  <a:ext uri="{FF2B5EF4-FFF2-40B4-BE49-F238E27FC236}">
                    <a16:creationId xmlns:a16="http://schemas.microsoft.com/office/drawing/2014/main" id="{12FCE9BD-ABA4-3B46-3730-4441E77E0E6F}"/>
                  </a:ext>
                </a:extLst>
              </p:cNvPr>
              <p:cNvGrpSpPr/>
              <p:nvPr/>
            </p:nvGrpSpPr>
            <p:grpSpPr>
              <a:xfrm>
                <a:off x="5335674" y="1374574"/>
                <a:ext cx="6762" cy="11430"/>
                <a:chOff x="5335674" y="1374574"/>
                <a:chExt cx="6762" cy="11430"/>
              </a:xfrm>
              <a:solidFill>
                <a:srgbClr val="FFFFFF"/>
              </a:solidFill>
            </p:grpSpPr>
            <p:sp>
              <p:nvSpPr>
                <p:cNvPr id="277" name="Free-form: Shape 276">
                  <a:extLst>
                    <a:ext uri="{FF2B5EF4-FFF2-40B4-BE49-F238E27FC236}">
                      <a16:creationId xmlns:a16="http://schemas.microsoft.com/office/drawing/2014/main" id="{64263DFF-8CA6-BFCF-0B73-AD8A06B7007D}"/>
                    </a:ext>
                  </a:extLst>
                </p:cNvPr>
                <p:cNvSpPr/>
                <p:nvPr/>
              </p:nvSpPr>
              <p:spPr>
                <a:xfrm>
                  <a:off x="5335674" y="1374574"/>
                  <a:ext cx="6762" cy="11430"/>
                </a:xfrm>
                <a:custGeom>
                  <a:avLst/>
                  <a:gdLst>
                    <a:gd name="connsiteX0" fmla="*/ 6763 w 6762"/>
                    <a:gd name="connsiteY0" fmla="*/ 3905 h 11430"/>
                    <a:gd name="connsiteX1" fmla="*/ 0 w 6762"/>
                    <a:gd name="connsiteY1" fmla="*/ 0 h 11430"/>
                    <a:gd name="connsiteX2" fmla="*/ 0 w 6762"/>
                    <a:gd name="connsiteY2" fmla="*/ 7525 h 11430"/>
                    <a:gd name="connsiteX3" fmla="*/ 6763 w 6762"/>
                    <a:gd name="connsiteY3" fmla="*/ 11430 h 11430"/>
                    <a:gd name="connsiteX4" fmla="*/ 6763 w 6762"/>
                    <a:gd name="connsiteY4" fmla="*/ 3905 h 114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2" h="11430">
                      <a:moveTo>
                        <a:pt x="6763" y="3905"/>
                      </a:moveTo>
                      <a:lnTo>
                        <a:pt x="0" y="0"/>
                      </a:lnTo>
                      <a:lnTo>
                        <a:pt x="0" y="7525"/>
                      </a:lnTo>
                      <a:lnTo>
                        <a:pt x="6763" y="11430"/>
                      </a:lnTo>
                      <a:lnTo>
                        <a:pt x="6763" y="3905"/>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78" name="Free-form: Shape 277">
                  <a:extLst>
                    <a:ext uri="{FF2B5EF4-FFF2-40B4-BE49-F238E27FC236}">
                      <a16:creationId xmlns:a16="http://schemas.microsoft.com/office/drawing/2014/main" id="{0550EF13-11BD-4178-8D21-8AE548825221}"/>
                    </a:ext>
                  </a:extLst>
                </p:cNvPr>
                <p:cNvSpPr/>
                <p:nvPr/>
              </p:nvSpPr>
              <p:spPr>
                <a:xfrm>
                  <a:off x="5337008" y="1376860"/>
                  <a:ext cx="4095" cy="4953"/>
                </a:xfrm>
                <a:custGeom>
                  <a:avLst/>
                  <a:gdLst>
                    <a:gd name="connsiteX0" fmla="*/ 4096 w 4095"/>
                    <a:gd name="connsiteY0" fmla="*/ 2381 h 4953"/>
                    <a:gd name="connsiteX1" fmla="*/ 0 w 4095"/>
                    <a:gd name="connsiteY1" fmla="*/ 0 h 4953"/>
                    <a:gd name="connsiteX2" fmla="*/ 0 w 4095"/>
                    <a:gd name="connsiteY2" fmla="*/ 2572 h 4953"/>
                    <a:gd name="connsiteX3" fmla="*/ 4096 w 4095"/>
                    <a:gd name="connsiteY3" fmla="*/ 4953 h 4953"/>
                    <a:gd name="connsiteX4" fmla="*/ 4096 w 4095"/>
                    <a:gd name="connsiteY4" fmla="*/ 2381 h 49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95" h="4953">
                      <a:moveTo>
                        <a:pt x="4096" y="2381"/>
                      </a:moveTo>
                      <a:lnTo>
                        <a:pt x="0" y="0"/>
                      </a:lnTo>
                      <a:lnTo>
                        <a:pt x="0" y="2572"/>
                      </a:lnTo>
                      <a:lnTo>
                        <a:pt x="4096" y="4953"/>
                      </a:lnTo>
                      <a:lnTo>
                        <a:pt x="4096" y="2381"/>
                      </a:ln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275" name="Free-form: Shape 274">
                <a:extLst>
                  <a:ext uri="{FF2B5EF4-FFF2-40B4-BE49-F238E27FC236}">
                    <a16:creationId xmlns:a16="http://schemas.microsoft.com/office/drawing/2014/main" id="{7EEB577C-4EFA-E2DA-F981-4240DCB2C301}"/>
                  </a:ext>
                </a:extLst>
              </p:cNvPr>
              <p:cNvSpPr/>
              <p:nvPr/>
            </p:nvSpPr>
            <p:spPr>
              <a:xfrm>
                <a:off x="5335579" y="1372288"/>
                <a:ext cx="8191" cy="6191"/>
              </a:xfrm>
              <a:custGeom>
                <a:avLst/>
                <a:gdLst>
                  <a:gd name="connsiteX0" fmla="*/ 8192 w 8191"/>
                  <a:gd name="connsiteY0" fmla="*/ 3905 h 6191"/>
                  <a:gd name="connsiteX1" fmla="*/ 1334 w 8191"/>
                  <a:gd name="connsiteY1" fmla="*/ 0 h 6191"/>
                  <a:gd name="connsiteX2" fmla="*/ 0 w 8191"/>
                  <a:gd name="connsiteY2" fmla="*/ 2286 h 6191"/>
                  <a:gd name="connsiteX3" fmla="*/ 6858 w 8191"/>
                  <a:gd name="connsiteY3" fmla="*/ 6191 h 6191"/>
                  <a:gd name="connsiteX4" fmla="*/ 8192 w 8191"/>
                  <a:gd name="connsiteY4" fmla="*/ 3905 h 61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6191">
                    <a:moveTo>
                      <a:pt x="8192" y="3905"/>
                    </a:moveTo>
                    <a:lnTo>
                      <a:pt x="1334" y="0"/>
                    </a:lnTo>
                    <a:cubicBezTo>
                      <a:pt x="572" y="381"/>
                      <a:pt x="0" y="1429"/>
                      <a:pt x="0" y="2286"/>
                    </a:cubicBezTo>
                    <a:lnTo>
                      <a:pt x="6858" y="6191"/>
                    </a:lnTo>
                    <a:cubicBezTo>
                      <a:pt x="6858" y="5334"/>
                      <a:pt x="7430" y="4286"/>
                      <a:pt x="8192" y="3905"/>
                    </a:cubicBezTo>
                    <a:close/>
                  </a:path>
                </a:pathLst>
              </a:custGeom>
              <a:solidFill>
                <a:srgbClr val="FFFFFF"/>
              </a:solidFill>
              <a:ln w="9525" cap="flat">
                <a:solidFill>
                  <a:srgbClr val="00A48D"/>
                </a:solidFill>
                <a:prstDash val="solid"/>
                <a:round/>
              </a:ln>
            </p:spPr>
            <p:txBody>
              <a:bodyPr rtlCol="0" anchor="ctr"/>
              <a:lstStyle/>
              <a:p>
                <a:endParaRPr lang="en-GB"/>
              </a:p>
            </p:txBody>
          </p:sp>
          <p:sp>
            <p:nvSpPr>
              <p:cNvPr id="276" name="Free-form: Shape 275">
                <a:extLst>
                  <a:ext uri="{FF2B5EF4-FFF2-40B4-BE49-F238E27FC236}">
                    <a16:creationId xmlns:a16="http://schemas.microsoft.com/office/drawing/2014/main" id="{3A406EE3-2E42-A7BC-AFF4-FAB3B00F3833}"/>
                  </a:ext>
                </a:extLst>
              </p:cNvPr>
              <p:cNvSpPr/>
              <p:nvPr/>
            </p:nvSpPr>
            <p:spPr>
              <a:xfrm>
                <a:off x="5342437" y="1375051"/>
                <a:ext cx="3333" cy="11881"/>
              </a:xfrm>
              <a:custGeom>
                <a:avLst/>
                <a:gdLst>
                  <a:gd name="connsiteX0" fmla="*/ 0 w 3333"/>
                  <a:gd name="connsiteY0" fmla="*/ 10954 h 11881"/>
                  <a:gd name="connsiteX1" fmla="*/ 1333 w 3333"/>
                  <a:gd name="connsiteY1" fmla="*/ 11716 h 11881"/>
                  <a:gd name="connsiteX2" fmla="*/ 3334 w 3333"/>
                  <a:gd name="connsiteY2" fmla="*/ 10573 h 11881"/>
                  <a:gd name="connsiteX3" fmla="*/ 3334 w 3333"/>
                  <a:gd name="connsiteY3" fmla="*/ 0 h 11881"/>
                  <a:gd name="connsiteX4" fmla="*/ 1333 w 3333"/>
                  <a:gd name="connsiteY4" fmla="*/ 1143 h 11881"/>
                  <a:gd name="connsiteX5" fmla="*/ 0 w 3333"/>
                  <a:gd name="connsiteY5" fmla="*/ 3429 h 11881"/>
                  <a:gd name="connsiteX6" fmla="*/ 0 w 3333"/>
                  <a:gd name="connsiteY6" fmla="*/ 10954 h 11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33" h="11881">
                    <a:moveTo>
                      <a:pt x="0" y="10954"/>
                    </a:moveTo>
                    <a:cubicBezTo>
                      <a:pt x="0" y="11811"/>
                      <a:pt x="571" y="12097"/>
                      <a:pt x="1333" y="11716"/>
                    </a:cubicBezTo>
                    <a:lnTo>
                      <a:pt x="3334" y="10573"/>
                    </a:lnTo>
                    <a:lnTo>
                      <a:pt x="3334" y="0"/>
                    </a:lnTo>
                    <a:lnTo>
                      <a:pt x="1333" y="1143"/>
                    </a:lnTo>
                    <a:cubicBezTo>
                      <a:pt x="571" y="1524"/>
                      <a:pt x="0" y="2572"/>
                      <a:pt x="0" y="3429"/>
                    </a:cubicBezTo>
                    <a:lnTo>
                      <a:pt x="0" y="10954"/>
                    </a:lnTo>
                    <a:close/>
                  </a:path>
                </a:pathLst>
              </a:custGeom>
              <a:solidFill>
                <a:srgbClr val="FFFFFF"/>
              </a:solidFill>
              <a:ln w="9525" cap="flat">
                <a:solidFill>
                  <a:srgbClr val="00A48D"/>
                </a:solidFill>
                <a:prstDash val="solid"/>
                <a:round/>
              </a:ln>
            </p:spPr>
            <p:txBody>
              <a:bodyPr rtlCol="0" anchor="ctr"/>
              <a:lstStyle/>
              <a:p>
                <a:endParaRPr lang="en-GB"/>
              </a:p>
            </p:txBody>
          </p:sp>
        </p:grpSp>
        <p:sp>
          <p:nvSpPr>
            <p:cNvPr id="262" name="Free-form: Shape 261">
              <a:extLst>
                <a:ext uri="{FF2B5EF4-FFF2-40B4-BE49-F238E27FC236}">
                  <a16:creationId xmlns:a16="http://schemas.microsoft.com/office/drawing/2014/main" id="{A310A8E5-A8CE-1057-07B7-F0E50C260FEF}"/>
                </a:ext>
              </a:extLst>
            </p:cNvPr>
            <p:cNvSpPr/>
            <p:nvPr/>
          </p:nvSpPr>
          <p:spPr>
            <a:xfrm>
              <a:off x="5356058" y="1378575"/>
              <a:ext cx="8191" cy="9810"/>
            </a:xfrm>
            <a:custGeom>
              <a:avLst/>
              <a:gdLst>
                <a:gd name="connsiteX0" fmla="*/ 8191 w 8191"/>
                <a:gd name="connsiteY0" fmla="*/ 4667 h 9810"/>
                <a:gd name="connsiteX1" fmla="*/ 0 w 8191"/>
                <a:gd name="connsiteY1" fmla="*/ 0 h 9810"/>
                <a:gd name="connsiteX2" fmla="*/ 0 w 8191"/>
                <a:gd name="connsiteY2" fmla="*/ 5048 h 9810"/>
                <a:gd name="connsiteX3" fmla="*/ 8191 w 8191"/>
                <a:gd name="connsiteY3" fmla="*/ 9811 h 9810"/>
                <a:gd name="connsiteX4" fmla="*/ 8191 w 8191"/>
                <a:gd name="connsiteY4" fmla="*/ 4667 h 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9810">
                  <a:moveTo>
                    <a:pt x="8191" y="4667"/>
                  </a:moveTo>
                  <a:lnTo>
                    <a:pt x="0" y="0"/>
                  </a:lnTo>
                  <a:lnTo>
                    <a:pt x="0" y="5048"/>
                  </a:lnTo>
                  <a:lnTo>
                    <a:pt x="8191" y="9811"/>
                  </a:lnTo>
                  <a:lnTo>
                    <a:pt x="8191" y="4667"/>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63" name="Free-form: Shape 262">
              <a:extLst>
                <a:ext uri="{FF2B5EF4-FFF2-40B4-BE49-F238E27FC236}">
                  <a16:creationId xmlns:a16="http://schemas.microsoft.com/office/drawing/2014/main" id="{F3A53A08-B888-FAB0-2B05-58AAC798E41D}"/>
                </a:ext>
              </a:extLst>
            </p:cNvPr>
            <p:cNvSpPr/>
            <p:nvPr/>
          </p:nvSpPr>
          <p:spPr>
            <a:xfrm>
              <a:off x="5367202" y="1385147"/>
              <a:ext cx="8191" cy="9810"/>
            </a:xfrm>
            <a:custGeom>
              <a:avLst/>
              <a:gdLst>
                <a:gd name="connsiteX0" fmla="*/ 8191 w 8191"/>
                <a:gd name="connsiteY0" fmla="*/ 4667 h 9810"/>
                <a:gd name="connsiteX1" fmla="*/ 0 w 8191"/>
                <a:gd name="connsiteY1" fmla="*/ 0 h 9810"/>
                <a:gd name="connsiteX2" fmla="*/ 0 w 8191"/>
                <a:gd name="connsiteY2" fmla="*/ 5048 h 9810"/>
                <a:gd name="connsiteX3" fmla="*/ 8191 w 8191"/>
                <a:gd name="connsiteY3" fmla="*/ 9811 h 9810"/>
                <a:gd name="connsiteX4" fmla="*/ 8191 w 8191"/>
                <a:gd name="connsiteY4" fmla="*/ 4667 h 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9810">
                  <a:moveTo>
                    <a:pt x="8191" y="4667"/>
                  </a:moveTo>
                  <a:lnTo>
                    <a:pt x="0" y="0"/>
                  </a:lnTo>
                  <a:lnTo>
                    <a:pt x="0" y="5048"/>
                  </a:lnTo>
                  <a:lnTo>
                    <a:pt x="8191" y="9811"/>
                  </a:lnTo>
                  <a:lnTo>
                    <a:pt x="8191" y="4667"/>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64" name="Free-form: Shape 263">
              <a:extLst>
                <a:ext uri="{FF2B5EF4-FFF2-40B4-BE49-F238E27FC236}">
                  <a16:creationId xmlns:a16="http://schemas.microsoft.com/office/drawing/2014/main" id="{A2849F6D-0B4B-6F13-A252-65ADB6FA24E4}"/>
                </a:ext>
              </a:extLst>
            </p:cNvPr>
            <p:cNvSpPr/>
            <p:nvPr/>
          </p:nvSpPr>
          <p:spPr>
            <a:xfrm>
              <a:off x="5378346" y="1391719"/>
              <a:ext cx="8191" cy="9810"/>
            </a:xfrm>
            <a:custGeom>
              <a:avLst/>
              <a:gdLst>
                <a:gd name="connsiteX0" fmla="*/ 8191 w 8191"/>
                <a:gd name="connsiteY0" fmla="*/ 4763 h 9810"/>
                <a:gd name="connsiteX1" fmla="*/ 0 w 8191"/>
                <a:gd name="connsiteY1" fmla="*/ 0 h 9810"/>
                <a:gd name="connsiteX2" fmla="*/ 0 w 8191"/>
                <a:gd name="connsiteY2" fmla="*/ 5144 h 9810"/>
                <a:gd name="connsiteX3" fmla="*/ 8191 w 8191"/>
                <a:gd name="connsiteY3" fmla="*/ 9811 h 9810"/>
                <a:gd name="connsiteX4" fmla="*/ 8191 w 8191"/>
                <a:gd name="connsiteY4" fmla="*/ 4763 h 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9810">
                  <a:moveTo>
                    <a:pt x="8191" y="4763"/>
                  </a:moveTo>
                  <a:lnTo>
                    <a:pt x="0" y="0"/>
                  </a:lnTo>
                  <a:lnTo>
                    <a:pt x="0" y="5144"/>
                  </a:lnTo>
                  <a:lnTo>
                    <a:pt x="8191" y="9811"/>
                  </a:lnTo>
                  <a:lnTo>
                    <a:pt x="8191" y="4763"/>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65" name="Free-form: Shape 264">
              <a:extLst>
                <a:ext uri="{FF2B5EF4-FFF2-40B4-BE49-F238E27FC236}">
                  <a16:creationId xmlns:a16="http://schemas.microsoft.com/office/drawing/2014/main" id="{8F5E60F1-32AA-1E85-CD1A-91CEFE8B6DAA}"/>
                </a:ext>
              </a:extLst>
            </p:cNvPr>
            <p:cNvSpPr/>
            <p:nvPr/>
          </p:nvSpPr>
          <p:spPr>
            <a:xfrm>
              <a:off x="5389491" y="1398291"/>
              <a:ext cx="8191" cy="9810"/>
            </a:xfrm>
            <a:custGeom>
              <a:avLst/>
              <a:gdLst>
                <a:gd name="connsiteX0" fmla="*/ 8191 w 8191"/>
                <a:gd name="connsiteY0" fmla="*/ 4763 h 9810"/>
                <a:gd name="connsiteX1" fmla="*/ 0 w 8191"/>
                <a:gd name="connsiteY1" fmla="*/ 0 h 9810"/>
                <a:gd name="connsiteX2" fmla="*/ 0 w 8191"/>
                <a:gd name="connsiteY2" fmla="*/ 5144 h 9810"/>
                <a:gd name="connsiteX3" fmla="*/ 8191 w 8191"/>
                <a:gd name="connsiteY3" fmla="*/ 9811 h 9810"/>
                <a:gd name="connsiteX4" fmla="*/ 8191 w 8191"/>
                <a:gd name="connsiteY4" fmla="*/ 4763 h 98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91" h="9810">
                  <a:moveTo>
                    <a:pt x="8191" y="4763"/>
                  </a:moveTo>
                  <a:lnTo>
                    <a:pt x="0" y="0"/>
                  </a:lnTo>
                  <a:lnTo>
                    <a:pt x="0" y="5144"/>
                  </a:lnTo>
                  <a:lnTo>
                    <a:pt x="8191" y="9811"/>
                  </a:lnTo>
                  <a:lnTo>
                    <a:pt x="8191" y="4763"/>
                  </a:lnTo>
                  <a:close/>
                </a:path>
              </a:pathLst>
            </a:custGeom>
            <a:solidFill>
              <a:srgbClr val="FFFFFF"/>
            </a:solidFill>
            <a:ln w="9525" cap="flat">
              <a:solidFill>
                <a:srgbClr val="00A48D"/>
              </a:solidFill>
              <a:prstDash val="solid"/>
              <a:round/>
            </a:ln>
          </p:spPr>
          <p:txBody>
            <a:bodyPr rtlCol="0" anchor="ctr"/>
            <a:lstStyle/>
            <a:p>
              <a:endParaRPr lang="en-GB"/>
            </a:p>
          </p:txBody>
        </p:sp>
        <p:grpSp>
          <p:nvGrpSpPr>
            <p:cNvPr id="266" name="Graphic 1544">
              <a:extLst>
                <a:ext uri="{FF2B5EF4-FFF2-40B4-BE49-F238E27FC236}">
                  <a16:creationId xmlns:a16="http://schemas.microsoft.com/office/drawing/2014/main" id="{F0E3D0C6-8C97-F223-C865-04E2683C9EDB}"/>
                </a:ext>
              </a:extLst>
            </p:cNvPr>
            <p:cNvGrpSpPr/>
            <p:nvPr/>
          </p:nvGrpSpPr>
          <p:grpSpPr>
            <a:xfrm>
              <a:off x="5390824" y="1359977"/>
              <a:ext cx="19621" cy="21193"/>
              <a:chOff x="5390824" y="1359977"/>
              <a:chExt cx="19621" cy="21193"/>
            </a:xfrm>
            <a:solidFill>
              <a:srgbClr val="FFFFFF"/>
            </a:solidFill>
          </p:grpSpPr>
          <p:sp>
            <p:nvSpPr>
              <p:cNvPr id="270" name="Free-form: Shape 269">
                <a:extLst>
                  <a:ext uri="{FF2B5EF4-FFF2-40B4-BE49-F238E27FC236}">
                    <a16:creationId xmlns:a16="http://schemas.microsoft.com/office/drawing/2014/main" id="{2EAD352E-8B0F-6D79-5F25-F677557967C8}"/>
                  </a:ext>
                </a:extLst>
              </p:cNvPr>
              <p:cNvSpPr/>
              <p:nvPr/>
            </p:nvSpPr>
            <p:spPr>
              <a:xfrm>
                <a:off x="5390919" y="1365621"/>
                <a:ext cx="19526" cy="15549"/>
              </a:xfrm>
              <a:custGeom>
                <a:avLst/>
                <a:gdLst>
                  <a:gd name="connsiteX0" fmla="*/ 0 w 19526"/>
                  <a:gd name="connsiteY0" fmla="*/ 0 h 15549"/>
                  <a:gd name="connsiteX1" fmla="*/ 0 w 19526"/>
                  <a:gd name="connsiteY1" fmla="*/ 9906 h 15549"/>
                  <a:gd name="connsiteX2" fmla="*/ 2857 w 19526"/>
                  <a:gd name="connsiteY2" fmla="*/ 13907 h 15549"/>
                  <a:gd name="connsiteX3" fmla="*/ 16669 w 19526"/>
                  <a:gd name="connsiteY3" fmla="*/ 13907 h 15549"/>
                  <a:gd name="connsiteX4" fmla="*/ 19526 w 19526"/>
                  <a:gd name="connsiteY4" fmla="*/ 9906 h 15549"/>
                  <a:gd name="connsiteX5" fmla="*/ 19526 w 19526"/>
                  <a:gd name="connsiteY5" fmla="*/ 0 h 15549"/>
                  <a:gd name="connsiteX6" fmla="*/ 0 w 19526"/>
                  <a:gd name="connsiteY6" fmla="*/ 0 h 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6" h="15549">
                    <a:moveTo>
                      <a:pt x="0" y="0"/>
                    </a:moveTo>
                    <a:lnTo>
                      <a:pt x="0" y="9906"/>
                    </a:lnTo>
                    <a:cubicBezTo>
                      <a:pt x="0" y="11335"/>
                      <a:pt x="953" y="12764"/>
                      <a:pt x="2857" y="13907"/>
                    </a:cubicBezTo>
                    <a:cubicBezTo>
                      <a:pt x="6667" y="16097"/>
                      <a:pt x="12859" y="16097"/>
                      <a:pt x="16669" y="13907"/>
                    </a:cubicBezTo>
                    <a:cubicBezTo>
                      <a:pt x="18574" y="12764"/>
                      <a:pt x="19526" y="11335"/>
                      <a:pt x="19526" y="9906"/>
                    </a:cubicBezTo>
                    <a:lnTo>
                      <a:pt x="19526" y="0"/>
                    </a:lnTo>
                    <a:lnTo>
                      <a:pt x="0"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71" name="Free-form: Shape 270">
                <a:extLst>
                  <a:ext uri="{FF2B5EF4-FFF2-40B4-BE49-F238E27FC236}">
                    <a16:creationId xmlns:a16="http://schemas.microsoft.com/office/drawing/2014/main" id="{92DD2FD7-4E0E-9BC6-1FAD-6EA9A11640ED}"/>
                  </a:ext>
                </a:extLst>
              </p:cNvPr>
              <p:cNvSpPr/>
              <p:nvPr/>
            </p:nvSpPr>
            <p:spPr>
              <a:xfrm>
                <a:off x="5390824" y="1359977"/>
                <a:ext cx="19526" cy="11287"/>
              </a:xfrm>
              <a:custGeom>
                <a:avLst/>
                <a:gdLst>
                  <a:gd name="connsiteX0" fmla="*/ 16669 w 19526"/>
                  <a:gd name="connsiteY0" fmla="*/ 1643 h 11287"/>
                  <a:gd name="connsiteX1" fmla="*/ 16669 w 19526"/>
                  <a:gd name="connsiteY1" fmla="*/ 9644 h 11287"/>
                  <a:gd name="connsiteX2" fmla="*/ 2857 w 19526"/>
                  <a:gd name="connsiteY2" fmla="*/ 9644 h 11287"/>
                  <a:gd name="connsiteX3" fmla="*/ 2857 w 19526"/>
                  <a:gd name="connsiteY3" fmla="*/ 1643 h 11287"/>
                  <a:gd name="connsiteX4" fmla="*/ 16669 w 19526"/>
                  <a:gd name="connsiteY4" fmla="*/ 1643 h 1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 h="11287">
                    <a:moveTo>
                      <a:pt x="16669" y="1643"/>
                    </a:moveTo>
                    <a:cubicBezTo>
                      <a:pt x="20479" y="3834"/>
                      <a:pt x="20479" y="7358"/>
                      <a:pt x="16669" y="9644"/>
                    </a:cubicBezTo>
                    <a:cubicBezTo>
                      <a:pt x="12859" y="11835"/>
                      <a:pt x="6667" y="11835"/>
                      <a:pt x="2857" y="9644"/>
                    </a:cubicBezTo>
                    <a:cubicBezTo>
                      <a:pt x="-952" y="7453"/>
                      <a:pt x="-952" y="3929"/>
                      <a:pt x="2857" y="1643"/>
                    </a:cubicBezTo>
                    <a:cubicBezTo>
                      <a:pt x="6667" y="-548"/>
                      <a:pt x="12859" y="-548"/>
                      <a:pt x="16669" y="1643"/>
                    </a:cubicBezTo>
                    <a:close/>
                  </a:path>
                </a:pathLst>
              </a:custGeom>
              <a:solidFill>
                <a:srgbClr val="FFFFFF"/>
              </a:solidFill>
              <a:ln w="9525" cap="flat">
                <a:solidFill>
                  <a:srgbClr val="00A48D"/>
                </a:solidFill>
                <a:prstDash val="solid"/>
                <a:round/>
              </a:ln>
            </p:spPr>
            <p:txBody>
              <a:bodyPr rtlCol="0" anchor="ctr"/>
              <a:lstStyle/>
              <a:p>
                <a:endParaRPr lang="en-GB"/>
              </a:p>
            </p:txBody>
          </p:sp>
        </p:grpSp>
        <p:grpSp>
          <p:nvGrpSpPr>
            <p:cNvPr id="267" name="Graphic 1544">
              <a:extLst>
                <a:ext uri="{FF2B5EF4-FFF2-40B4-BE49-F238E27FC236}">
                  <a16:creationId xmlns:a16="http://schemas.microsoft.com/office/drawing/2014/main" id="{7FF623DD-98AB-9AA4-2B89-28AFE469E656}"/>
                </a:ext>
              </a:extLst>
            </p:cNvPr>
            <p:cNvGrpSpPr/>
            <p:nvPr/>
          </p:nvGrpSpPr>
          <p:grpSpPr>
            <a:xfrm>
              <a:off x="5354534" y="1338832"/>
              <a:ext cx="19526" cy="21193"/>
              <a:chOff x="5354534" y="1338832"/>
              <a:chExt cx="19526" cy="21193"/>
            </a:xfrm>
            <a:solidFill>
              <a:srgbClr val="FFFFFF"/>
            </a:solidFill>
          </p:grpSpPr>
          <p:sp>
            <p:nvSpPr>
              <p:cNvPr id="268" name="Free-form: Shape 267">
                <a:extLst>
                  <a:ext uri="{FF2B5EF4-FFF2-40B4-BE49-F238E27FC236}">
                    <a16:creationId xmlns:a16="http://schemas.microsoft.com/office/drawing/2014/main" id="{A009AAFB-1FF9-6118-BBF7-0EE8F69B34FB}"/>
                  </a:ext>
                </a:extLst>
              </p:cNvPr>
              <p:cNvSpPr/>
              <p:nvPr/>
            </p:nvSpPr>
            <p:spPr>
              <a:xfrm>
                <a:off x="5354534" y="1344475"/>
                <a:ext cx="19526" cy="15549"/>
              </a:xfrm>
              <a:custGeom>
                <a:avLst/>
                <a:gdLst>
                  <a:gd name="connsiteX0" fmla="*/ 0 w 19526"/>
                  <a:gd name="connsiteY0" fmla="*/ 0 h 15549"/>
                  <a:gd name="connsiteX1" fmla="*/ 0 w 19526"/>
                  <a:gd name="connsiteY1" fmla="*/ 9906 h 15549"/>
                  <a:gd name="connsiteX2" fmla="*/ 2857 w 19526"/>
                  <a:gd name="connsiteY2" fmla="*/ 13907 h 15549"/>
                  <a:gd name="connsiteX3" fmla="*/ 16669 w 19526"/>
                  <a:gd name="connsiteY3" fmla="*/ 13907 h 15549"/>
                  <a:gd name="connsiteX4" fmla="*/ 19526 w 19526"/>
                  <a:gd name="connsiteY4" fmla="*/ 9906 h 15549"/>
                  <a:gd name="connsiteX5" fmla="*/ 19526 w 19526"/>
                  <a:gd name="connsiteY5" fmla="*/ 0 h 15549"/>
                  <a:gd name="connsiteX6" fmla="*/ 0 w 19526"/>
                  <a:gd name="connsiteY6" fmla="*/ 0 h 155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26" h="15549">
                    <a:moveTo>
                      <a:pt x="0" y="0"/>
                    </a:moveTo>
                    <a:lnTo>
                      <a:pt x="0" y="9906"/>
                    </a:lnTo>
                    <a:cubicBezTo>
                      <a:pt x="0" y="11335"/>
                      <a:pt x="952" y="12764"/>
                      <a:pt x="2857" y="13907"/>
                    </a:cubicBezTo>
                    <a:cubicBezTo>
                      <a:pt x="6667" y="16097"/>
                      <a:pt x="12859" y="16097"/>
                      <a:pt x="16669" y="13907"/>
                    </a:cubicBezTo>
                    <a:cubicBezTo>
                      <a:pt x="18574" y="12764"/>
                      <a:pt x="19526" y="11335"/>
                      <a:pt x="19526" y="9906"/>
                    </a:cubicBezTo>
                    <a:lnTo>
                      <a:pt x="19526" y="0"/>
                    </a:lnTo>
                    <a:lnTo>
                      <a:pt x="0" y="0"/>
                    </a:lnTo>
                    <a:close/>
                  </a:path>
                </a:pathLst>
              </a:custGeom>
              <a:solidFill>
                <a:srgbClr val="FFFFFF"/>
              </a:solidFill>
              <a:ln w="9525" cap="flat">
                <a:solidFill>
                  <a:srgbClr val="00A48D"/>
                </a:solidFill>
                <a:prstDash val="solid"/>
                <a:round/>
              </a:ln>
            </p:spPr>
            <p:txBody>
              <a:bodyPr rtlCol="0" anchor="ctr"/>
              <a:lstStyle/>
              <a:p>
                <a:endParaRPr lang="en-GB"/>
              </a:p>
            </p:txBody>
          </p:sp>
          <p:sp>
            <p:nvSpPr>
              <p:cNvPr id="269" name="Free-form: Shape 268">
                <a:extLst>
                  <a:ext uri="{FF2B5EF4-FFF2-40B4-BE49-F238E27FC236}">
                    <a16:creationId xmlns:a16="http://schemas.microsoft.com/office/drawing/2014/main" id="{53783B22-A611-CF04-1B84-FA405F81140E}"/>
                  </a:ext>
                </a:extLst>
              </p:cNvPr>
              <p:cNvSpPr/>
              <p:nvPr/>
            </p:nvSpPr>
            <p:spPr>
              <a:xfrm>
                <a:off x="5354534" y="1338832"/>
                <a:ext cx="19526" cy="11323"/>
              </a:xfrm>
              <a:custGeom>
                <a:avLst/>
                <a:gdLst>
                  <a:gd name="connsiteX0" fmla="*/ 16669 w 19526"/>
                  <a:gd name="connsiteY0" fmla="*/ 1643 h 11323"/>
                  <a:gd name="connsiteX1" fmla="*/ 16669 w 19526"/>
                  <a:gd name="connsiteY1" fmla="*/ 9644 h 11323"/>
                  <a:gd name="connsiteX2" fmla="*/ 2857 w 19526"/>
                  <a:gd name="connsiteY2" fmla="*/ 9644 h 11323"/>
                  <a:gd name="connsiteX3" fmla="*/ 2857 w 19526"/>
                  <a:gd name="connsiteY3" fmla="*/ 1643 h 11323"/>
                  <a:gd name="connsiteX4" fmla="*/ 16669 w 19526"/>
                  <a:gd name="connsiteY4" fmla="*/ 1643 h 11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6" h="11323">
                    <a:moveTo>
                      <a:pt x="16669" y="1643"/>
                    </a:moveTo>
                    <a:cubicBezTo>
                      <a:pt x="20479" y="3834"/>
                      <a:pt x="20479" y="7358"/>
                      <a:pt x="16669" y="9644"/>
                    </a:cubicBezTo>
                    <a:cubicBezTo>
                      <a:pt x="12859" y="11930"/>
                      <a:pt x="6667" y="11835"/>
                      <a:pt x="2857" y="9644"/>
                    </a:cubicBezTo>
                    <a:cubicBezTo>
                      <a:pt x="-952" y="7453"/>
                      <a:pt x="-952" y="3929"/>
                      <a:pt x="2857" y="1643"/>
                    </a:cubicBezTo>
                    <a:cubicBezTo>
                      <a:pt x="6667" y="-548"/>
                      <a:pt x="12859" y="-548"/>
                      <a:pt x="16669" y="1643"/>
                    </a:cubicBezTo>
                    <a:close/>
                  </a:path>
                </a:pathLst>
              </a:custGeom>
              <a:solidFill>
                <a:srgbClr val="FFFFFF"/>
              </a:solidFill>
              <a:ln w="9525" cap="flat">
                <a:solidFill>
                  <a:srgbClr val="00A48D"/>
                </a:solidFill>
                <a:prstDash val="solid"/>
                <a:round/>
              </a:ln>
            </p:spPr>
            <p:txBody>
              <a:bodyPr rtlCol="0" anchor="ctr"/>
              <a:lstStyle/>
              <a:p>
                <a:endParaRPr lang="en-GB"/>
              </a:p>
            </p:txBody>
          </p:sp>
        </p:grpSp>
      </p:grpSp>
      <p:sp>
        <p:nvSpPr>
          <p:cNvPr id="355" name="Free-form: Shape 354">
            <a:extLst>
              <a:ext uri="{FF2B5EF4-FFF2-40B4-BE49-F238E27FC236}">
                <a16:creationId xmlns:a16="http://schemas.microsoft.com/office/drawing/2014/main" id="{E46541E1-BC2E-69A2-F20F-6D848D5D9119}"/>
              </a:ext>
            </a:extLst>
          </p:cNvPr>
          <p:cNvSpPr/>
          <p:nvPr/>
        </p:nvSpPr>
        <p:spPr>
          <a:xfrm>
            <a:off x="6105123" y="1558825"/>
            <a:ext cx="107876" cy="61061"/>
          </a:xfrm>
          <a:custGeom>
            <a:avLst/>
            <a:gdLst>
              <a:gd name="connsiteX0" fmla="*/ 0 w 85820"/>
              <a:gd name="connsiteY0" fmla="*/ 48482 h 48577"/>
              <a:gd name="connsiteX1" fmla="*/ 50959 w 85820"/>
              <a:gd name="connsiteY1" fmla="*/ 22670 h 48577"/>
              <a:gd name="connsiteX2" fmla="*/ 68294 w 85820"/>
              <a:gd name="connsiteY2" fmla="*/ 22003 h 48577"/>
              <a:gd name="connsiteX3" fmla="*/ 69723 w 85820"/>
              <a:gd name="connsiteY3" fmla="*/ 12287 h 48577"/>
              <a:gd name="connsiteX4" fmla="*/ 85820 w 85820"/>
              <a:gd name="connsiteY4" fmla="*/ 2572 h 48577"/>
              <a:gd name="connsiteX5" fmla="*/ 83820 w 85820"/>
              <a:gd name="connsiteY5" fmla="*/ 1429 h 48577"/>
              <a:gd name="connsiteX6" fmla="*/ 66580 w 85820"/>
              <a:gd name="connsiteY6" fmla="*/ 10573 h 48577"/>
              <a:gd name="connsiteX7" fmla="*/ 56102 w 85820"/>
              <a:gd name="connsiteY7" fmla="*/ 9334 h 48577"/>
              <a:gd name="connsiteX8" fmla="*/ 39910 w 85820"/>
              <a:gd name="connsiteY8" fmla="*/ 0 h 48577"/>
              <a:gd name="connsiteX9" fmla="*/ 30385 w 85820"/>
              <a:gd name="connsiteY9" fmla="*/ 5524 h 48577"/>
              <a:gd name="connsiteX10" fmla="*/ 46387 w 85820"/>
              <a:gd name="connsiteY10" fmla="*/ 14764 h 48577"/>
              <a:gd name="connsiteX11" fmla="*/ 48006 w 85820"/>
              <a:gd name="connsiteY11" fmla="*/ 20955 h 48577"/>
              <a:gd name="connsiteX12" fmla="*/ 95 w 85820"/>
              <a:gd name="connsiteY12" fmla="*/ 48577 h 4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820" h="48577">
                <a:moveTo>
                  <a:pt x="0" y="48482"/>
                </a:moveTo>
                <a:lnTo>
                  <a:pt x="50959" y="22670"/>
                </a:lnTo>
                <a:cubicBezTo>
                  <a:pt x="56102" y="24955"/>
                  <a:pt x="63532" y="24765"/>
                  <a:pt x="68294" y="22003"/>
                </a:cubicBezTo>
                <a:cubicBezTo>
                  <a:pt x="72866" y="19336"/>
                  <a:pt x="73343" y="15240"/>
                  <a:pt x="69723" y="12287"/>
                </a:cubicBezTo>
                <a:lnTo>
                  <a:pt x="85820" y="2572"/>
                </a:lnTo>
                <a:lnTo>
                  <a:pt x="83820" y="1429"/>
                </a:lnTo>
                <a:lnTo>
                  <a:pt x="66580" y="10573"/>
                </a:lnTo>
                <a:cubicBezTo>
                  <a:pt x="63437" y="9239"/>
                  <a:pt x="59626" y="8858"/>
                  <a:pt x="56102" y="9334"/>
                </a:cubicBezTo>
                <a:lnTo>
                  <a:pt x="39910" y="0"/>
                </a:lnTo>
                <a:lnTo>
                  <a:pt x="30385" y="5524"/>
                </a:lnTo>
                <a:lnTo>
                  <a:pt x="46387" y="14764"/>
                </a:lnTo>
                <a:cubicBezTo>
                  <a:pt x="45339" y="16859"/>
                  <a:pt x="45910" y="19145"/>
                  <a:pt x="48006" y="20955"/>
                </a:cubicBezTo>
                <a:lnTo>
                  <a:pt x="95" y="48577"/>
                </a:lnTo>
                <a:close/>
              </a:path>
            </a:pathLst>
          </a:custGeom>
          <a:solidFill>
            <a:srgbClr val="FFFFFF">
              <a:alpha val="30000"/>
            </a:srgbClr>
          </a:solidFill>
          <a:ln w="9525" cap="flat">
            <a:noFill/>
            <a:prstDash val="solid"/>
            <a:round/>
          </a:ln>
        </p:spPr>
        <p:txBody>
          <a:bodyPr rtlCol="0" anchor="ctr"/>
          <a:lstStyle/>
          <a:p>
            <a:endParaRPr lang="en-GB"/>
          </a:p>
        </p:txBody>
      </p:sp>
      <p:grpSp>
        <p:nvGrpSpPr>
          <p:cNvPr id="356" name="Graphic 1544">
            <a:extLst>
              <a:ext uri="{FF2B5EF4-FFF2-40B4-BE49-F238E27FC236}">
                <a16:creationId xmlns:a16="http://schemas.microsoft.com/office/drawing/2014/main" id="{4B52CC34-BB99-714D-381A-D6DA344E2015}"/>
              </a:ext>
            </a:extLst>
          </p:cNvPr>
          <p:cNvGrpSpPr/>
          <p:nvPr/>
        </p:nvGrpSpPr>
        <p:grpSpPr>
          <a:xfrm>
            <a:off x="6154092" y="1416108"/>
            <a:ext cx="50166" cy="183066"/>
            <a:chOff x="5536461" y="1268656"/>
            <a:chExt cx="39909" cy="145637"/>
          </a:xfrm>
          <a:solidFill>
            <a:schemeClr val="accent2"/>
          </a:solidFill>
        </p:grpSpPr>
        <p:grpSp>
          <p:nvGrpSpPr>
            <p:cNvPr id="357" name="Graphic 1544">
              <a:extLst>
                <a:ext uri="{FF2B5EF4-FFF2-40B4-BE49-F238E27FC236}">
                  <a16:creationId xmlns:a16="http://schemas.microsoft.com/office/drawing/2014/main" id="{DDBE451B-F301-422B-2C2C-75F5C3A2CB6B}"/>
                </a:ext>
              </a:extLst>
            </p:cNvPr>
            <p:cNvGrpSpPr/>
            <p:nvPr/>
          </p:nvGrpSpPr>
          <p:grpSpPr>
            <a:xfrm>
              <a:off x="5536461" y="1380956"/>
              <a:ext cx="39909" cy="33337"/>
              <a:chOff x="5536461" y="1380956"/>
              <a:chExt cx="39909" cy="33337"/>
            </a:xfrm>
            <a:grpFill/>
          </p:grpSpPr>
          <p:grpSp>
            <p:nvGrpSpPr>
              <p:cNvPr id="381" name="Graphic 1544">
                <a:extLst>
                  <a:ext uri="{FF2B5EF4-FFF2-40B4-BE49-F238E27FC236}">
                    <a16:creationId xmlns:a16="http://schemas.microsoft.com/office/drawing/2014/main" id="{CEA8991E-2B32-41E0-05F0-5BA52CF47836}"/>
                  </a:ext>
                </a:extLst>
              </p:cNvPr>
              <p:cNvGrpSpPr/>
              <p:nvPr/>
            </p:nvGrpSpPr>
            <p:grpSpPr>
              <a:xfrm>
                <a:off x="5536461" y="1387052"/>
                <a:ext cx="39814" cy="27241"/>
                <a:chOff x="5536461" y="1387052"/>
                <a:chExt cx="39814" cy="27241"/>
              </a:xfrm>
              <a:grpFill/>
            </p:grpSpPr>
            <p:sp>
              <p:nvSpPr>
                <p:cNvPr id="385" name="Free-form: Shape 384">
                  <a:extLst>
                    <a:ext uri="{FF2B5EF4-FFF2-40B4-BE49-F238E27FC236}">
                      <a16:creationId xmlns:a16="http://schemas.microsoft.com/office/drawing/2014/main" id="{BAB653BA-D427-E587-6456-8D57439A156A}"/>
                    </a:ext>
                  </a:extLst>
                </p:cNvPr>
                <p:cNvSpPr/>
                <p:nvPr/>
              </p:nvSpPr>
              <p:spPr>
                <a:xfrm>
                  <a:off x="5541319" y="1391814"/>
                  <a:ext cx="30384" cy="17716"/>
                </a:xfrm>
                <a:custGeom>
                  <a:avLst/>
                  <a:gdLst>
                    <a:gd name="connsiteX0" fmla="*/ 15145 w 30384"/>
                    <a:gd name="connsiteY0" fmla="*/ 17717 h 17716"/>
                    <a:gd name="connsiteX1" fmla="*/ 5429 w 30384"/>
                    <a:gd name="connsiteY1" fmla="*/ 15335 h 17716"/>
                    <a:gd name="connsiteX2" fmla="*/ 0 w 30384"/>
                    <a:gd name="connsiteY2" fmla="*/ 6953 h 17716"/>
                    <a:gd name="connsiteX3" fmla="*/ 0 w 30384"/>
                    <a:gd name="connsiteY3" fmla="*/ 4763 h 17716"/>
                    <a:gd name="connsiteX4" fmla="*/ 4763 w 30384"/>
                    <a:gd name="connsiteY4" fmla="*/ 0 h 17716"/>
                    <a:gd name="connsiteX5" fmla="*/ 25622 w 30384"/>
                    <a:gd name="connsiteY5" fmla="*/ 0 h 17716"/>
                    <a:gd name="connsiteX6" fmla="*/ 30385 w 30384"/>
                    <a:gd name="connsiteY6" fmla="*/ 4763 h 17716"/>
                    <a:gd name="connsiteX7" fmla="*/ 30385 w 30384"/>
                    <a:gd name="connsiteY7" fmla="*/ 6953 h 17716"/>
                    <a:gd name="connsiteX8" fmla="*/ 24955 w 30384"/>
                    <a:gd name="connsiteY8" fmla="*/ 15335 h 17716"/>
                    <a:gd name="connsiteX9" fmla="*/ 15240 w 30384"/>
                    <a:gd name="connsiteY9" fmla="*/ 17717 h 1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384" h="17716">
                      <a:moveTo>
                        <a:pt x="15145" y="17717"/>
                      </a:moveTo>
                      <a:cubicBezTo>
                        <a:pt x="11525" y="17717"/>
                        <a:pt x="8096" y="16859"/>
                        <a:pt x="5429" y="15335"/>
                      </a:cubicBezTo>
                      <a:cubicBezTo>
                        <a:pt x="2000" y="13335"/>
                        <a:pt x="0" y="10287"/>
                        <a:pt x="0" y="6953"/>
                      </a:cubicBezTo>
                      <a:lnTo>
                        <a:pt x="0" y="4763"/>
                      </a:lnTo>
                      <a:cubicBezTo>
                        <a:pt x="0" y="2096"/>
                        <a:pt x="2096" y="0"/>
                        <a:pt x="4763" y="0"/>
                      </a:cubicBezTo>
                      <a:lnTo>
                        <a:pt x="25622" y="0"/>
                      </a:lnTo>
                      <a:cubicBezTo>
                        <a:pt x="28289" y="0"/>
                        <a:pt x="30385" y="2096"/>
                        <a:pt x="30385" y="4763"/>
                      </a:cubicBezTo>
                      <a:lnTo>
                        <a:pt x="30385" y="6953"/>
                      </a:lnTo>
                      <a:cubicBezTo>
                        <a:pt x="30385" y="10287"/>
                        <a:pt x="28384" y="13335"/>
                        <a:pt x="24955" y="15335"/>
                      </a:cubicBezTo>
                      <a:cubicBezTo>
                        <a:pt x="22289" y="16859"/>
                        <a:pt x="18764" y="17717"/>
                        <a:pt x="15240" y="17717"/>
                      </a:cubicBezTo>
                      <a:close/>
                    </a:path>
                  </a:pathLst>
                </a:custGeom>
                <a:grpFill/>
                <a:ln w="0" cap="flat">
                  <a:noFill/>
                  <a:prstDash val="solid"/>
                  <a:miter/>
                </a:ln>
              </p:spPr>
              <p:txBody>
                <a:bodyPr rtlCol="0" anchor="ctr"/>
                <a:lstStyle/>
                <a:p>
                  <a:endParaRPr lang="en-GB"/>
                </a:p>
              </p:txBody>
            </p:sp>
            <p:sp>
              <p:nvSpPr>
                <p:cNvPr id="386" name="Free-form: Shape 385">
                  <a:extLst>
                    <a:ext uri="{FF2B5EF4-FFF2-40B4-BE49-F238E27FC236}">
                      <a16:creationId xmlns:a16="http://schemas.microsoft.com/office/drawing/2014/main" id="{A03F8E4A-C1B6-B824-78BC-05131E3F89FB}"/>
                    </a:ext>
                  </a:extLst>
                </p:cNvPr>
                <p:cNvSpPr/>
                <p:nvPr/>
              </p:nvSpPr>
              <p:spPr>
                <a:xfrm>
                  <a:off x="5536461" y="1387052"/>
                  <a:ext cx="39814" cy="27241"/>
                </a:xfrm>
                <a:custGeom>
                  <a:avLst/>
                  <a:gdLst>
                    <a:gd name="connsiteX0" fmla="*/ 30385 w 39814"/>
                    <a:gd name="connsiteY0" fmla="*/ 9525 h 27241"/>
                    <a:gd name="connsiteX1" fmla="*/ 30385 w 39814"/>
                    <a:gd name="connsiteY1" fmla="*/ 11716 h 27241"/>
                    <a:gd name="connsiteX2" fmla="*/ 27337 w 39814"/>
                    <a:gd name="connsiteY2" fmla="*/ 16002 h 27241"/>
                    <a:gd name="connsiteX3" fmla="*/ 20002 w 39814"/>
                    <a:gd name="connsiteY3" fmla="*/ 17812 h 27241"/>
                    <a:gd name="connsiteX4" fmla="*/ 12668 w 39814"/>
                    <a:gd name="connsiteY4" fmla="*/ 16002 h 27241"/>
                    <a:gd name="connsiteX5" fmla="*/ 9620 w 39814"/>
                    <a:gd name="connsiteY5" fmla="*/ 11716 h 27241"/>
                    <a:gd name="connsiteX6" fmla="*/ 9620 w 39814"/>
                    <a:gd name="connsiteY6" fmla="*/ 9525 h 27241"/>
                    <a:gd name="connsiteX7" fmla="*/ 30480 w 39814"/>
                    <a:gd name="connsiteY7" fmla="*/ 9525 h 27241"/>
                    <a:gd name="connsiteX8" fmla="*/ 30385 w 39814"/>
                    <a:gd name="connsiteY8" fmla="*/ 0 h 27241"/>
                    <a:gd name="connsiteX9" fmla="*/ 9525 w 39814"/>
                    <a:gd name="connsiteY9" fmla="*/ 0 h 27241"/>
                    <a:gd name="connsiteX10" fmla="*/ 0 w 39814"/>
                    <a:gd name="connsiteY10" fmla="*/ 9525 h 27241"/>
                    <a:gd name="connsiteX11" fmla="*/ 0 w 39814"/>
                    <a:gd name="connsiteY11" fmla="*/ 11716 h 27241"/>
                    <a:gd name="connsiteX12" fmla="*/ 7810 w 39814"/>
                    <a:gd name="connsiteY12" fmla="*/ 24194 h 27241"/>
                    <a:gd name="connsiteX13" fmla="*/ 19907 w 39814"/>
                    <a:gd name="connsiteY13" fmla="*/ 27242 h 27241"/>
                    <a:gd name="connsiteX14" fmla="*/ 32004 w 39814"/>
                    <a:gd name="connsiteY14" fmla="*/ 24194 h 27241"/>
                    <a:gd name="connsiteX15" fmla="*/ 39815 w 39814"/>
                    <a:gd name="connsiteY15" fmla="*/ 11716 h 27241"/>
                    <a:gd name="connsiteX16" fmla="*/ 39815 w 39814"/>
                    <a:gd name="connsiteY16" fmla="*/ 9525 h 27241"/>
                    <a:gd name="connsiteX17" fmla="*/ 30290 w 39814"/>
                    <a:gd name="connsiteY17" fmla="*/ 0 h 27241"/>
                    <a:gd name="connsiteX18" fmla="*/ 30290 w 39814"/>
                    <a:gd name="connsiteY18" fmla="*/ 0 h 27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814" h="27241">
                      <a:moveTo>
                        <a:pt x="30385" y="9525"/>
                      </a:moveTo>
                      <a:lnTo>
                        <a:pt x="30385" y="11716"/>
                      </a:lnTo>
                      <a:cubicBezTo>
                        <a:pt x="30385" y="13240"/>
                        <a:pt x="29337" y="14764"/>
                        <a:pt x="27337" y="16002"/>
                      </a:cubicBezTo>
                      <a:cubicBezTo>
                        <a:pt x="25336" y="17145"/>
                        <a:pt x="22669" y="17812"/>
                        <a:pt x="20002" y="17812"/>
                      </a:cubicBezTo>
                      <a:cubicBezTo>
                        <a:pt x="17335" y="17812"/>
                        <a:pt x="14668" y="17240"/>
                        <a:pt x="12668" y="16002"/>
                      </a:cubicBezTo>
                      <a:cubicBezTo>
                        <a:pt x="10668" y="14859"/>
                        <a:pt x="9620" y="13240"/>
                        <a:pt x="9620" y="11716"/>
                      </a:cubicBezTo>
                      <a:lnTo>
                        <a:pt x="9620" y="9525"/>
                      </a:lnTo>
                      <a:lnTo>
                        <a:pt x="30480" y="9525"/>
                      </a:lnTo>
                      <a:moveTo>
                        <a:pt x="30385" y="0"/>
                      </a:moveTo>
                      <a:lnTo>
                        <a:pt x="9525" y="0"/>
                      </a:lnTo>
                      <a:cubicBezTo>
                        <a:pt x="4286" y="0"/>
                        <a:pt x="0" y="4286"/>
                        <a:pt x="0" y="9525"/>
                      </a:cubicBezTo>
                      <a:lnTo>
                        <a:pt x="0" y="11716"/>
                      </a:lnTo>
                      <a:cubicBezTo>
                        <a:pt x="0" y="16764"/>
                        <a:pt x="2857" y="21336"/>
                        <a:pt x="7810" y="24194"/>
                      </a:cubicBezTo>
                      <a:cubicBezTo>
                        <a:pt x="11240" y="26194"/>
                        <a:pt x="15526" y="27242"/>
                        <a:pt x="19907" y="27242"/>
                      </a:cubicBezTo>
                      <a:cubicBezTo>
                        <a:pt x="24289" y="27242"/>
                        <a:pt x="28670" y="26194"/>
                        <a:pt x="32004" y="24194"/>
                      </a:cubicBezTo>
                      <a:cubicBezTo>
                        <a:pt x="36957" y="21336"/>
                        <a:pt x="39815" y="16764"/>
                        <a:pt x="39815" y="11716"/>
                      </a:cubicBezTo>
                      <a:lnTo>
                        <a:pt x="39815" y="9525"/>
                      </a:lnTo>
                      <a:cubicBezTo>
                        <a:pt x="39815" y="4286"/>
                        <a:pt x="35528" y="0"/>
                        <a:pt x="30290" y="0"/>
                      </a:cubicBezTo>
                      <a:lnTo>
                        <a:pt x="30290" y="0"/>
                      </a:lnTo>
                      <a:close/>
                    </a:path>
                  </a:pathLst>
                </a:custGeom>
                <a:grpFill/>
                <a:ln w="0" cap="flat">
                  <a:noFill/>
                  <a:prstDash val="solid"/>
                  <a:miter/>
                </a:ln>
              </p:spPr>
              <p:txBody>
                <a:bodyPr rtlCol="0" anchor="ctr"/>
                <a:lstStyle/>
                <a:p>
                  <a:endParaRPr lang="en-GB"/>
                </a:p>
              </p:txBody>
            </p:sp>
          </p:grpSp>
          <p:grpSp>
            <p:nvGrpSpPr>
              <p:cNvPr id="382" name="Graphic 1544">
                <a:extLst>
                  <a:ext uri="{FF2B5EF4-FFF2-40B4-BE49-F238E27FC236}">
                    <a16:creationId xmlns:a16="http://schemas.microsoft.com/office/drawing/2014/main" id="{B01D4162-5BAB-44E7-38A0-B9E28629345B}"/>
                  </a:ext>
                </a:extLst>
              </p:cNvPr>
              <p:cNvGrpSpPr/>
              <p:nvPr/>
            </p:nvGrpSpPr>
            <p:grpSpPr>
              <a:xfrm>
                <a:off x="5536556" y="1380956"/>
                <a:ext cx="39814" cy="31051"/>
                <a:chOff x="5536556" y="1380956"/>
                <a:chExt cx="39814" cy="31051"/>
              </a:xfrm>
              <a:grpFill/>
            </p:grpSpPr>
            <p:sp>
              <p:nvSpPr>
                <p:cNvPr id="383" name="Free-form: Shape 382">
                  <a:extLst>
                    <a:ext uri="{FF2B5EF4-FFF2-40B4-BE49-F238E27FC236}">
                      <a16:creationId xmlns:a16="http://schemas.microsoft.com/office/drawing/2014/main" id="{4BE28D60-3EFB-611D-C086-DE95CE4A16B5}"/>
                    </a:ext>
                  </a:extLst>
                </p:cNvPr>
                <p:cNvSpPr/>
                <p:nvPr/>
              </p:nvSpPr>
              <p:spPr>
                <a:xfrm>
                  <a:off x="5541319" y="1385814"/>
                  <a:ext cx="30289" cy="21526"/>
                </a:xfrm>
                <a:custGeom>
                  <a:avLst/>
                  <a:gdLst>
                    <a:gd name="connsiteX0" fmla="*/ 15145 w 30289"/>
                    <a:gd name="connsiteY0" fmla="*/ 21526 h 21526"/>
                    <a:gd name="connsiteX1" fmla="*/ 5429 w 30289"/>
                    <a:gd name="connsiteY1" fmla="*/ 19145 h 21526"/>
                    <a:gd name="connsiteX2" fmla="*/ 0 w 30289"/>
                    <a:gd name="connsiteY2" fmla="*/ 10763 h 21526"/>
                    <a:gd name="connsiteX3" fmla="*/ 5429 w 30289"/>
                    <a:gd name="connsiteY3" fmla="*/ 2381 h 21526"/>
                    <a:gd name="connsiteX4" fmla="*/ 15145 w 30289"/>
                    <a:gd name="connsiteY4" fmla="*/ 0 h 21526"/>
                    <a:gd name="connsiteX5" fmla="*/ 24860 w 30289"/>
                    <a:gd name="connsiteY5" fmla="*/ 2381 h 21526"/>
                    <a:gd name="connsiteX6" fmla="*/ 30290 w 30289"/>
                    <a:gd name="connsiteY6" fmla="*/ 10763 h 21526"/>
                    <a:gd name="connsiteX7" fmla="*/ 24860 w 30289"/>
                    <a:gd name="connsiteY7" fmla="*/ 19145 h 21526"/>
                    <a:gd name="connsiteX8" fmla="*/ 15145 w 30289"/>
                    <a:gd name="connsiteY8" fmla="*/ 21526 h 21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89" h="21526">
                      <a:moveTo>
                        <a:pt x="15145" y="21526"/>
                      </a:moveTo>
                      <a:cubicBezTo>
                        <a:pt x="11525" y="21526"/>
                        <a:pt x="8096" y="20669"/>
                        <a:pt x="5429" y="19145"/>
                      </a:cubicBezTo>
                      <a:cubicBezTo>
                        <a:pt x="2000" y="17145"/>
                        <a:pt x="0" y="14097"/>
                        <a:pt x="0" y="10763"/>
                      </a:cubicBezTo>
                      <a:cubicBezTo>
                        <a:pt x="0" y="7429"/>
                        <a:pt x="2000" y="4381"/>
                        <a:pt x="5429" y="2381"/>
                      </a:cubicBezTo>
                      <a:cubicBezTo>
                        <a:pt x="8096" y="857"/>
                        <a:pt x="11621" y="0"/>
                        <a:pt x="15145" y="0"/>
                      </a:cubicBezTo>
                      <a:cubicBezTo>
                        <a:pt x="18669" y="0"/>
                        <a:pt x="22193" y="857"/>
                        <a:pt x="24860" y="2381"/>
                      </a:cubicBezTo>
                      <a:cubicBezTo>
                        <a:pt x="28289" y="4381"/>
                        <a:pt x="30290" y="7429"/>
                        <a:pt x="30290" y="10763"/>
                      </a:cubicBezTo>
                      <a:cubicBezTo>
                        <a:pt x="30290" y="14097"/>
                        <a:pt x="28289" y="17145"/>
                        <a:pt x="24860" y="19145"/>
                      </a:cubicBezTo>
                      <a:cubicBezTo>
                        <a:pt x="22193" y="20669"/>
                        <a:pt x="18669" y="21526"/>
                        <a:pt x="15145" y="21526"/>
                      </a:cubicBezTo>
                      <a:close/>
                    </a:path>
                  </a:pathLst>
                </a:custGeom>
                <a:grpFill/>
                <a:ln w="0" cap="flat">
                  <a:noFill/>
                  <a:prstDash val="solid"/>
                  <a:miter/>
                </a:ln>
              </p:spPr>
              <p:txBody>
                <a:bodyPr rtlCol="0" anchor="ctr"/>
                <a:lstStyle/>
                <a:p>
                  <a:endParaRPr lang="en-GB"/>
                </a:p>
              </p:txBody>
            </p:sp>
            <p:sp>
              <p:nvSpPr>
                <p:cNvPr id="384" name="Free-form: Shape 383">
                  <a:extLst>
                    <a:ext uri="{FF2B5EF4-FFF2-40B4-BE49-F238E27FC236}">
                      <a16:creationId xmlns:a16="http://schemas.microsoft.com/office/drawing/2014/main" id="{EF9B1C8C-577F-FC2E-1F90-D9762876C264}"/>
                    </a:ext>
                  </a:extLst>
                </p:cNvPr>
                <p:cNvSpPr/>
                <p:nvPr/>
              </p:nvSpPr>
              <p:spPr>
                <a:xfrm>
                  <a:off x="5536556" y="1380956"/>
                  <a:ext cx="39814" cy="31051"/>
                </a:xfrm>
                <a:custGeom>
                  <a:avLst/>
                  <a:gdLst>
                    <a:gd name="connsiteX0" fmla="*/ 19907 w 39814"/>
                    <a:gd name="connsiteY0" fmla="*/ 9525 h 31051"/>
                    <a:gd name="connsiteX1" fmla="*/ 27242 w 39814"/>
                    <a:gd name="connsiteY1" fmla="*/ 11335 h 31051"/>
                    <a:gd name="connsiteX2" fmla="*/ 27242 w 39814"/>
                    <a:gd name="connsiteY2" fmla="*/ 19812 h 31051"/>
                    <a:gd name="connsiteX3" fmla="*/ 19907 w 39814"/>
                    <a:gd name="connsiteY3" fmla="*/ 21622 h 31051"/>
                    <a:gd name="connsiteX4" fmla="*/ 12573 w 39814"/>
                    <a:gd name="connsiteY4" fmla="*/ 19812 h 31051"/>
                    <a:gd name="connsiteX5" fmla="*/ 12573 w 39814"/>
                    <a:gd name="connsiteY5" fmla="*/ 11335 h 31051"/>
                    <a:gd name="connsiteX6" fmla="*/ 19907 w 39814"/>
                    <a:gd name="connsiteY6" fmla="*/ 9525 h 31051"/>
                    <a:gd name="connsiteX7" fmla="*/ 19907 w 39814"/>
                    <a:gd name="connsiteY7" fmla="*/ 0 h 31051"/>
                    <a:gd name="connsiteX8" fmla="*/ 7810 w 39814"/>
                    <a:gd name="connsiteY8" fmla="*/ 3048 h 31051"/>
                    <a:gd name="connsiteX9" fmla="*/ 0 w 39814"/>
                    <a:gd name="connsiteY9" fmla="*/ 15526 h 31051"/>
                    <a:gd name="connsiteX10" fmla="*/ 7810 w 39814"/>
                    <a:gd name="connsiteY10" fmla="*/ 28004 h 31051"/>
                    <a:gd name="connsiteX11" fmla="*/ 19907 w 39814"/>
                    <a:gd name="connsiteY11" fmla="*/ 31052 h 31051"/>
                    <a:gd name="connsiteX12" fmla="*/ 32004 w 39814"/>
                    <a:gd name="connsiteY12" fmla="*/ 28004 h 31051"/>
                    <a:gd name="connsiteX13" fmla="*/ 39815 w 39814"/>
                    <a:gd name="connsiteY13" fmla="*/ 15526 h 31051"/>
                    <a:gd name="connsiteX14" fmla="*/ 32004 w 39814"/>
                    <a:gd name="connsiteY14" fmla="*/ 3048 h 31051"/>
                    <a:gd name="connsiteX15" fmla="*/ 19907 w 39814"/>
                    <a:gd name="connsiteY15" fmla="*/ 0 h 31051"/>
                    <a:gd name="connsiteX16" fmla="*/ 19907 w 39814"/>
                    <a:gd name="connsiteY16" fmla="*/ 0 h 3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9814" h="31051">
                      <a:moveTo>
                        <a:pt x="19907" y="9525"/>
                      </a:moveTo>
                      <a:cubicBezTo>
                        <a:pt x="22574" y="9525"/>
                        <a:pt x="25241" y="10097"/>
                        <a:pt x="27242" y="11335"/>
                      </a:cubicBezTo>
                      <a:cubicBezTo>
                        <a:pt x="31337" y="13716"/>
                        <a:pt x="31337" y="17526"/>
                        <a:pt x="27242" y="19812"/>
                      </a:cubicBezTo>
                      <a:cubicBezTo>
                        <a:pt x="25241" y="20955"/>
                        <a:pt x="22574" y="21622"/>
                        <a:pt x="19907" y="21622"/>
                      </a:cubicBezTo>
                      <a:cubicBezTo>
                        <a:pt x="17240" y="21622"/>
                        <a:pt x="14573" y="21050"/>
                        <a:pt x="12573" y="19812"/>
                      </a:cubicBezTo>
                      <a:cubicBezTo>
                        <a:pt x="8477" y="17431"/>
                        <a:pt x="8477" y="13621"/>
                        <a:pt x="12573" y="11335"/>
                      </a:cubicBezTo>
                      <a:cubicBezTo>
                        <a:pt x="14573" y="10192"/>
                        <a:pt x="17240" y="9525"/>
                        <a:pt x="19907" y="9525"/>
                      </a:cubicBezTo>
                      <a:moveTo>
                        <a:pt x="19907" y="0"/>
                      </a:moveTo>
                      <a:cubicBezTo>
                        <a:pt x="15430" y="0"/>
                        <a:pt x="11144" y="1048"/>
                        <a:pt x="7810" y="3048"/>
                      </a:cubicBezTo>
                      <a:cubicBezTo>
                        <a:pt x="2857" y="5906"/>
                        <a:pt x="0" y="10478"/>
                        <a:pt x="0" y="15526"/>
                      </a:cubicBezTo>
                      <a:cubicBezTo>
                        <a:pt x="0" y="20574"/>
                        <a:pt x="2857" y="25146"/>
                        <a:pt x="7810" y="28004"/>
                      </a:cubicBezTo>
                      <a:cubicBezTo>
                        <a:pt x="11240" y="30004"/>
                        <a:pt x="15526" y="31052"/>
                        <a:pt x="19907" y="31052"/>
                      </a:cubicBezTo>
                      <a:cubicBezTo>
                        <a:pt x="24289" y="31052"/>
                        <a:pt x="28670" y="30004"/>
                        <a:pt x="32004" y="28004"/>
                      </a:cubicBezTo>
                      <a:cubicBezTo>
                        <a:pt x="36957" y="25146"/>
                        <a:pt x="39815" y="20574"/>
                        <a:pt x="39815" y="15526"/>
                      </a:cubicBezTo>
                      <a:cubicBezTo>
                        <a:pt x="39815" y="10478"/>
                        <a:pt x="36957" y="5906"/>
                        <a:pt x="32004" y="3048"/>
                      </a:cubicBezTo>
                      <a:cubicBezTo>
                        <a:pt x="28575" y="1048"/>
                        <a:pt x="24289" y="0"/>
                        <a:pt x="19907" y="0"/>
                      </a:cubicBezTo>
                      <a:lnTo>
                        <a:pt x="19907" y="0"/>
                      </a:lnTo>
                      <a:close/>
                    </a:path>
                  </a:pathLst>
                </a:custGeom>
                <a:grpFill/>
                <a:ln w="0" cap="flat">
                  <a:noFill/>
                  <a:prstDash val="solid"/>
                  <a:miter/>
                </a:ln>
              </p:spPr>
              <p:txBody>
                <a:bodyPr rtlCol="0" anchor="ctr"/>
                <a:lstStyle/>
                <a:p>
                  <a:endParaRPr lang="en-GB"/>
                </a:p>
              </p:txBody>
            </p:sp>
          </p:grpSp>
        </p:grpSp>
        <p:grpSp>
          <p:nvGrpSpPr>
            <p:cNvPr id="358" name="Graphic 1544">
              <a:extLst>
                <a:ext uri="{FF2B5EF4-FFF2-40B4-BE49-F238E27FC236}">
                  <a16:creationId xmlns:a16="http://schemas.microsoft.com/office/drawing/2014/main" id="{AA260631-ADD0-9CF1-C3C2-441B1F87B681}"/>
                </a:ext>
              </a:extLst>
            </p:cNvPr>
            <p:cNvGrpSpPr/>
            <p:nvPr/>
          </p:nvGrpSpPr>
          <p:grpSpPr>
            <a:xfrm>
              <a:off x="5539583" y="1343046"/>
              <a:ext cx="33571" cy="67246"/>
              <a:chOff x="5539583" y="1343046"/>
              <a:chExt cx="33571" cy="67246"/>
            </a:xfrm>
            <a:grpFill/>
          </p:grpSpPr>
          <p:sp>
            <p:nvSpPr>
              <p:cNvPr id="379" name="Free-form: Shape 378">
                <a:extLst>
                  <a:ext uri="{FF2B5EF4-FFF2-40B4-BE49-F238E27FC236}">
                    <a16:creationId xmlns:a16="http://schemas.microsoft.com/office/drawing/2014/main" id="{5DD5A22D-CED0-0B42-19C2-051EDE3B15E6}"/>
                  </a:ext>
                </a:extLst>
              </p:cNvPr>
              <p:cNvSpPr/>
              <p:nvPr/>
            </p:nvSpPr>
            <p:spPr>
              <a:xfrm>
                <a:off x="5544447" y="1347809"/>
                <a:ext cx="24032" cy="57721"/>
              </a:xfrm>
              <a:custGeom>
                <a:avLst/>
                <a:gdLst>
                  <a:gd name="connsiteX0" fmla="*/ 12017 w 24032"/>
                  <a:gd name="connsiteY0" fmla="*/ 57722 h 57721"/>
                  <a:gd name="connsiteX1" fmla="*/ 4492 w 24032"/>
                  <a:gd name="connsiteY1" fmla="*/ 55817 h 57721"/>
                  <a:gd name="connsiteX2" fmla="*/ 15 w 24032"/>
                  <a:gd name="connsiteY2" fmla="*/ 48292 h 57721"/>
                  <a:gd name="connsiteX3" fmla="*/ 396 w 24032"/>
                  <a:gd name="connsiteY3" fmla="*/ 48292 h 57721"/>
                  <a:gd name="connsiteX4" fmla="*/ 2777 w 24032"/>
                  <a:gd name="connsiteY4" fmla="*/ 4477 h 57721"/>
                  <a:gd name="connsiteX5" fmla="*/ 7540 w 24032"/>
                  <a:gd name="connsiteY5" fmla="*/ 0 h 57721"/>
                  <a:gd name="connsiteX6" fmla="*/ 16493 w 24032"/>
                  <a:gd name="connsiteY6" fmla="*/ 0 h 57721"/>
                  <a:gd name="connsiteX7" fmla="*/ 21256 w 24032"/>
                  <a:gd name="connsiteY7" fmla="*/ 4477 h 57721"/>
                  <a:gd name="connsiteX8" fmla="*/ 24018 w 24032"/>
                  <a:gd name="connsiteY8" fmla="*/ 48292 h 57721"/>
                  <a:gd name="connsiteX9" fmla="*/ 19541 w 24032"/>
                  <a:gd name="connsiteY9" fmla="*/ 55817 h 57721"/>
                  <a:gd name="connsiteX10" fmla="*/ 12017 w 24032"/>
                  <a:gd name="connsiteY10" fmla="*/ 57722 h 57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032" h="57721">
                    <a:moveTo>
                      <a:pt x="12017" y="57722"/>
                    </a:moveTo>
                    <a:cubicBezTo>
                      <a:pt x="9254" y="57722"/>
                      <a:pt x="6587" y="57055"/>
                      <a:pt x="4492" y="55817"/>
                    </a:cubicBezTo>
                    <a:cubicBezTo>
                      <a:pt x="1444" y="54102"/>
                      <a:pt x="-175" y="51245"/>
                      <a:pt x="15" y="48292"/>
                    </a:cubicBezTo>
                    <a:lnTo>
                      <a:pt x="396" y="48292"/>
                    </a:lnTo>
                    <a:cubicBezTo>
                      <a:pt x="396" y="43910"/>
                      <a:pt x="968" y="33147"/>
                      <a:pt x="2777" y="4477"/>
                    </a:cubicBezTo>
                    <a:cubicBezTo>
                      <a:pt x="2968" y="2000"/>
                      <a:pt x="5063" y="0"/>
                      <a:pt x="7540" y="0"/>
                    </a:cubicBezTo>
                    <a:cubicBezTo>
                      <a:pt x="7540" y="0"/>
                      <a:pt x="16493" y="0"/>
                      <a:pt x="16493" y="0"/>
                    </a:cubicBezTo>
                    <a:cubicBezTo>
                      <a:pt x="18970" y="0"/>
                      <a:pt x="21065" y="2000"/>
                      <a:pt x="21256" y="4477"/>
                    </a:cubicBezTo>
                    <a:lnTo>
                      <a:pt x="24018" y="48292"/>
                    </a:lnTo>
                    <a:cubicBezTo>
                      <a:pt x="24209" y="51340"/>
                      <a:pt x="22494" y="54102"/>
                      <a:pt x="19541" y="55817"/>
                    </a:cubicBezTo>
                    <a:cubicBezTo>
                      <a:pt x="17446" y="57055"/>
                      <a:pt x="14779" y="57722"/>
                      <a:pt x="12017" y="57722"/>
                    </a:cubicBezTo>
                    <a:close/>
                  </a:path>
                </a:pathLst>
              </a:custGeom>
              <a:grpFill/>
              <a:ln w="0" cap="flat">
                <a:noFill/>
                <a:prstDash val="solid"/>
                <a:miter/>
              </a:ln>
            </p:spPr>
            <p:txBody>
              <a:bodyPr rtlCol="0" anchor="ctr"/>
              <a:lstStyle/>
              <a:p>
                <a:endParaRPr lang="en-GB"/>
              </a:p>
            </p:txBody>
          </p:sp>
          <p:sp>
            <p:nvSpPr>
              <p:cNvPr id="380" name="Free-form: Shape 379">
                <a:extLst>
                  <a:ext uri="{FF2B5EF4-FFF2-40B4-BE49-F238E27FC236}">
                    <a16:creationId xmlns:a16="http://schemas.microsoft.com/office/drawing/2014/main" id="{7FDDD165-03FE-248E-85B3-D36CADEC4CA0}"/>
                  </a:ext>
                </a:extLst>
              </p:cNvPr>
              <p:cNvSpPr/>
              <p:nvPr/>
            </p:nvSpPr>
            <p:spPr>
              <a:xfrm>
                <a:off x="5539583" y="1343046"/>
                <a:ext cx="33571" cy="67246"/>
              </a:xfrm>
              <a:custGeom>
                <a:avLst/>
                <a:gdLst>
                  <a:gd name="connsiteX0" fmla="*/ 12404 w 33571"/>
                  <a:gd name="connsiteY0" fmla="*/ 9525 h 67246"/>
                  <a:gd name="connsiteX1" fmla="*/ 21358 w 33571"/>
                  <a:gd name="connsiteY1" fmla="*/ 9525 h 67246"/>
                  <a:gd name="connsiteX2" fmla="*/ 24120 w 33571"/>
                  <a:gd name="connsiteY2" fmla="*/ 53340 h 67246"/>
                  <a:gd name="connsiteX3" fmla="*/ 22024 w 33571"/>
                  <a:gd name="connsiteY3" fmla="*/ 56483 h 67246"/>
                  <a:gd name="connsiteX4" fmla="*/ 16881 w 33571"/>
                  <a:gd name="connsiteY4" fmla="*/ 57722 h 67246"/>
                  <a:gd name="connsiteX5" fmla="*/ 11737 w 33571"/>
                  <a:gd name="connsiteY5" fmla="*/ 56483 h 67246"/>
                  <a:gd name="connsiteX6" fmla="*/ 9642 w 33571"/>
                  <a:gd name="connsiteY6" fmla="*/ 53340 h 67246"/>
                  <a:gd name="connsiteX7" fmla="*/ 12404 w 33571"/>
                  <a:gd name="connsiteY7" fmla="*/ 9525 h 67246"/>
                  <a:gd name="connsiteX8" fmla="*/ 12404 w 33571"/>
                  <a:gd name="connsiteY8" fmla="*/ 0 h 67246"/>
                  <a:gd name="connsiteX9" fmla="*/ 2879 w 33571"/>
                  <a:gd name="connsiteY9" fmla="*/ 8953 h 67246"/>
                  <a:gd name="connsiteX10" fmla="*/ 1450 w 33571"/>
                  <a:gd name="connsiteY10" fmla="*/ 30861 h 67246"/>
                  <a:gd name="connsiteX11" fmla="*/ 307 w 33571"/>
                  <a:gd name="connsiteY11" fmla="*/ 52769 h 67246"/>
                  <a:gd name="connsiteX12" fmla="*/ 22 w 33571"/>
                  <a:gd name="connsiteY12" fmla="*/ 52769 h 67246"/>
                  <a:gd name="connsiteX13" fmla="*/ 6880 w 33571"/>
                  <a:gd name="connsiteY13" fmla="*/ 64770 h 67246"/>
                  <a:gd name="connsiteX14" fmla="*/ 16786 w 33571"/>
                  <a:gd name="connsiteY14" fmla="*/ 67247 h 67246"/>
                  <a:gd name="connsiteX15" fmla="*/ 26692 w 33571"/>
                  <a:gd name="connsiteY15" fmla="*/ 64770 h 67246"/>
                  <a:gd name="connsiteX16" fmla="*/ 33550 w 33571"/>
                  <a:gd name="connsiteY16" fmla="*/ 52864 h 67246"/>
                  <a:gd name="connsiteX17" fmla="*/ 30787 w 33571"/>
                  <a:gd name="connsiteY17" fmla="*/ 8953 h 67246"/>
                  <a:gd name="connsiteX18" fmla="*/ 21262 w 33571"/>
                  <a:gd name="connsiteY18" fmla="*/ 0 h 67246"/>
                  <a:gd name="connsiteX19" fmla="*/ 12309 w 33571"/>
                  <a:gd name="connsiteY19" fmla="*/ 0 h 67246"/>
                  <a:gd name="connsiteX20" fmla="*/ 12309 w 33571"/>
                  <a:gd name="connsiteY20" fmla="*/ 0 h 67246"/>
                  <a:gd name="connsiteX21" fmla="*/ 12309 w 33571"/>
                  <a:gd name="connsiteY21" fmla="*/ 0 h 67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3571" h="67246">
                    <a:moveTo>
                      <a:pt x="12404" y="9525"/>
                    </a:moveTo>
                    <a:lnTo>
                      <a:pt x="21358" y="9525"/>
                    </a:lnTo>
                    <a:cubicBezTo>
                      <a:pt x="21358" y="9525"/>
                      <a:pt x="24120" y="53340"/>
                      <a:pt x="24120" y="53340"/>
                    </a:cubicBezTo>
                    <a:cubicBezTo>
                      <a:pt x="24120" y="54483"/>
                      <a:pt x="23453" y="55626"/>
                      <a:pt x="22024" y="56483"/>
                    </a:cubicBezTo>
                    <a:cubicBezTo>
                      <a:pt x="20596" y="57341"/>
                      <a:pt x="18691" y="57722"/>
                      <a:pt x="16881" y="57722"/>
                    </a:cubicBezTo>
                    <a:cubicBezTo>
                      <a:pt x="15071" y="57722"/>
                      <a:pt x="13166" y="57341"/>
                      <a:pt x="11737" y="56483"/>
                    </a:cubicBezTo>
                    <a:cubicBezTo>
                      <a:pt x="10213" y="55626"/>
                      <a:pt x="9547" y="54483"/>
                      <a:pt x="9642" y="53340"/>
                    </a:cubicBezTo>
                    <a:cubicBezTo>
                      <a:pt x="9642" y="53340"/>
                      <a:pt x="12404" y="9525"/>
                      <a:pt x="12404" y="9525"/>
                    </a:cubicBezTo>
                    <a:moveTo>
                      <a:pt x="12404" y="0"/>
                    </a:moveTo>
                    <a:cubicBezTo>
                      <a:pt x="7356" y="0"/>
                      <a:pt x="3260" y="3905"/>
                      <a:pt x="2879" y="8953"/>
                    </a:cubicBezTo>
                    <a:lnTo>
                      <a:pt x="1450" y="30861"/>
                    </a:lnTo>
                    <a:cubicBezTo>
                      <a:pt x="688" y="42577"/>
                      <a:pt x="307" y="48958"/>
                      <a:pt x="307" y="52769"/>
                    </a:cubicBezTo>
                    <a:lnTo>
                      <a:pt x="22" y="52769"/>
                    </a:lnTo>
                    <a:cubicBezTo>
                      <a:pt x="-264" y="57626"/>
                      <a:pt x="2308" y="62103"/>
                      <a:pt x="6880" y="64770"/>
                    </a:cubicBezTo>
                    <a:cubicBezTo>
                      <a:pt x="9737" y="66389"/>
                      <a:pt x="13166" y="67247"/>
                      <a:pt x="16786" y="67247"/>
                    </a:cubicBezTo>
                    <a:cubicBezTo>
                      <a:pt x="20405" y="67247"/>
                      <a:pt x="23834" y="66389"/>
                      <a:pt x="26692" y="64770"/>
                    </a:cubicBezTo>
                    <a:cubicBezTo>
                      <a:pt x="31264" y="62103"/>
                      <a:pt x="33835" y="57626"/>
                      <a:pt x="33550" y="52864"/>
                    </a:cubicBezTo>
                    <a:lnTo>
                      <a:pt x="30787" y="8953"/>
                    </a:lnTo>
                    <a:cubicBezTo>
                      <a:pt x="30502" y="3905"/>
                      <a:pt x="26311" y="95"/>
                      <a:pt x="21262" y="0"/>
                    </a:cubicBezTo>
                    <a:lnTo>
                      <a:pt x="12309" y="0"/>
                    </a:lnTo>
                    <a:cubicBezTo>
                      <a:pt x="12309" y="0"/>
                      <a:pt x="12309" y="0"/>
                      <a:pt x="12309" y="0"/>
                    </a:cubicBezTo>
                    <a:lnTo>
                      <a:pt x="12309" y="0"/>
                    </a:lnTo>
                    <a:close/>
                  </a:path>
                </a:pathLst>
              </a:custGeom>
              <a:grpFill/>
              <a:ln w="0" cap="flat">
                <a:noFill/>
                <a:prstDash val="solid"/>
                <a:miter/>
              </a:ln>
            </p:spPr>
            <p:txBody>
              <a:bodyPr rtlCol="0" anchor="ctr"/>
              <a:lstStyle/>
              <a:p>
                <a:endParaRPr lang="en-GB"/>
              </a:p>
            </p:txBody>
          </p:sp>
        </p:grpSp>
        <p:grpSp>
          <p:nvGrpSpPr>
            <p:cNvPr id="359" name="Graphic 1544">
              <a:extLst>
                <a:ext uri="{FF2B5EF4-FFF2-40B4-BE49-F238E27FC236}">
                  <a16:creationId xmlns:a16="http://schemas.microsoft.com/office/drawing/2014/main" id="{B204D327-3E88-5DEA-8115-00013B2ACC5A}"/>
                </a:ext>
              </a:extLst>
            </p:cNvPr>
            <p:cNvGrpSpPr/>
            <p:nvPr/>
          </p:nvGrpSpPr>
          <p:grpSpPr>
            <a:xfrm>
              <a:off x="5539583" y="1343046"/>
              <a:ext cx="25172" cy="66960"/>
              <a:chOff x="5539583" y="1343046"/>
              <a:chExt cx="25172" cy="66960"/>
            </a:xfrm>
            <a:grpFill/>
          </p:grpSpPr>
          <p:sp>
            <p:nvSpPr>
              <p:cNvPr id="377" name="Free-form: Shape 376">
                <a:extLst>
                  <a:ext uri="{FF2B5EF4-FFF2-40B4-BE49-F238E27FC236}">
                    <a16:creationId xmlns:a16="http://schemas.microsoft.com/office/drawing/2014/main" id="{4950658A-8862-1668-7D29-513F53F7FC9C}"/>
                  </a:ext>
                </a:extLst>
              </p:cNvPr>
              <p:cNvSpPr/>
              <p:nvPr/>
            </p:nvSpPr>
            <p:spPr>
              <a:xfrm>
                <a:off x="5544352" y="1347904"/>
                <a:ext cx="15548" cy="57435"/>
              </a:xfrm>
              <a:custGeom>
                <a:avLst/>
                <a:gdLst>
                  <a:gd name="connsiteX0" fmla="*/ 9445 w 15548"/>
                  <a:gd name="connsiteY0" fmla="*/ 57340 h 57435"/>
                  <a:gd name="connsiteX1" fmla="*/ 8397 w 15548"/>
                  <a:gd name="connsiteY1" fmla="*/ 57245 h 57435"/>
                  <a:gd name="connsiteX2" fmla="*/ 4492 w 15548"/>
                  <a:gd name="connsiteY2" fmla="*/ 55816 h 57435"/>
                  <a:gd name="connsiteX3" fmla="*/ 15 w 15548"/>
                  <a:gd name="connsiteY3" fmla="*/ 48196 h 57435"/>
                  <a:gd name="connsiteX4" fmla="*/ 396 w 15548"/>
                  <a:gd name="connsiteY4" fmla="*/ 48196 h 57435"/>
                  <a:gd name="connsiteX5" fmla="*/ 2777 w 15548"/>
                  <a:gd name="connsiteY5" fmla="*/ 4382 h 57435"/>
                  <a:gd name="connsiteX6" fmla="*/ 5540 w 15548"/>
                  <a:gd name="connsiteY6" fmla="*/ 381 h 57435"/>
                  <a:gd name="connsiteX7" fmla="*/ 7445 w 15548"/>
                  <a:gd name="connsiteY7" fmla="*/ 0 h 57435"/>
                  <a:gd name="connsiteX8" fmla="*/ 10397 w 15548"/>
                  <a:gd name="connsiteY8" fmla="*/ 1048 h 57435"/>
                  <a:gd name="connsiteX9" fmla="*/ 13731 w 15548"/>
                  <a:gd name="connsiteY9" fmla="*/ 3619 h 57435"/>
                  <a:gd name="connsiteX10" fmla="*/ 15541 w 15548"/>
                  <a:gd name="connsiteY10" fmla="*/ 7525 h 57435"/>
                  <a:gd name="connsiteX11" fmla="*/ 14112 w 15548"/>
                  <a:gd name="connsiteY11" fmla="*/ 52864 h 57435"/>
                  <a:gd name="connsiteX12" fmla="*/ 12302 w 15548"/>
                  <a:gd name="connsiteY12" fmla="*/ 56483 h 57435"/>
                  <a:gd name="connsiteX13" fmla="*/ 9350 w 15548"/>
                  <a:gd name="connsiteY13" fmla="*/ 57436 h 5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48" h="57435">
                    <a:moveTo>
                      <a:pt x="9445" y="57340"/>
                    </a:moveTo>
                    <a:cubicBezTo>
                      <a:pt x="9445" y="57340"/>
                      <a:pt x="8778" y="57340"/>
                      <a:pt x="8397" y="57245"/>
                    </a:cubicBezTo>
                    <a:cubicBezTo>
                      <a:pt x="6968" y="56960"/>
                      <a:pt x="5635" y="56388"/>
                      <a:pt x="4492" y="55816"/>
                    </a:cubicBezTo>
                    <a:cubicBezTo>
                      <a:pt x="1444" y="54102"/>
                      <a:pt x="-175" y="51244"/>
                      <a:pt x="15" y="48196"/>
                    </a:cubicBezTo>
                    <a:lnTo>
                      <a:pt x="396" y="48196"/>
                    </a:lnTo>
                    <a:cubicBezTo>
                      <a:pt x="396" y="43815"/>
                      <a:pt x="968" y="33052"/>
                      <a:pt x="2777" y="4382"/>
                    </a:cubicBezTo>
                    <a:cubicBezTo>
                      <a:pt x="2873" y="2572"/>
                      <a:pt x="3920" y="1048"/>
                      <a:pt x="5540" y="381"/>
                    </a:cubicBezTo>
                    <a:cubicBezTo>
                      <a:pt x="6206" y="95"/>
                      <a:pt x="6778" y="0"/>
                      <a:pt x="7445" y="0"/>
                    </a:cubicBezTo>
                    <a:cubicBezTo>
                      <a:pt x="8492" y="0"/>
                      <a:pt x="9540" y="381"/>
                      <a:pt x="10397" y="1048"/>
                    </a:cubicBezTo>
                    <a:lnTo>
                      <a:pt x="13731" y="3619"/>
                    </a:lnTo>
                    <a:cubicBezTo>
                      <a:pt x="14874" y="4572"/>
                      <a:pt x="15636" y="6001"/>
                      <a:pt x="15541" y="7525"/>
                    </a:cubicBezTo>
                    <a:lnTo>
                      <a:pt x="14112" y="52864"/>
                    </a:lnTo>
                    <a:cubicBezTo>
                      <a:pt x="14112" y="54292"/>
                      <a:pt x="13350" y="55626"/>
                      <a:pt x="12302" y="56483"/>
                    </a:cubicBezTo>
                    <a:cubicBezTo>
                      <a:pt x="11445" y="57150"/>
                      <a:pt x="10397" y="57436"/>
                      <a:pt x="9350" y="57436"/>
                    </a:cubicBezTo>
                    <a:close/>
                  </a:path>
                </a:pathLst>
              </a:custGeom>
              <a:grpFill/>
              <a:ln w="0" cap="flat">
                <a:noFill/>
                <a:prstDash val="solid"/>
                <a:miter/>
              </a:ln>
            </p:spPr>
            <p:txBody>
              <a:bodyPr rtlCol="0" anchor="ctr"/>
              <a:lstStyle/>
              <a:p>
                <a:endParaRPr lang="en-GB"/>
              </a:p>
            </p:txBody>
          </p:sp>
          <p:sp>
            <p:nvSpPr>
              <p:cNvPr id="378" name="Free-form: Shape 377">
                <a:extLst>
                  <a:ext uri="{FF2B5EF4-FFF2-40B4-BE49-F238E27FC236}">
                    <a16:creationId xmlns:a16="http://schemas.microsoft.com/office/drawing/2014/main" id="{B1180F7F-F858-4CD5-7D69-347919B21575}"/>
                  </a:ext>
                </a:extLst>
              </p:cNvPr>
              <p:cNvSpPr/>
              <p:nvPr/>
            </p:nvSpPr>
            <p:spPr>
              <a:xfrm>
                <a:off x="5539583" y="1343046"/>
                <a:ext cx="25172" cy="66960"/>
              </a:xfrm>
              <a:custGeom>
                <a:avLst/>
                <a:gdLst>
                  <a:gd name="connsiteX0" fmla="*/ 12404 w 25172"/>
                  <a:gd name="connsiteY0" fmla="*/ 9525 h 66960"/>
                  <a:gd name="connsiteX1" fmla="*/ 15738 w 25172"/>
                  <a:gd name="connsiteY1" fmla="*/ 12097 h 66960"/>
                  <a:gd name="connsiteX2" fmla="*/ 14309 w 25172"/>
                  <a:gd name="connsiteY2" fmla="*/ 57436 h 66960"/>
                  <a:gd name="connsiteX3" fmla="*/ 11737 w 25172"/>
                  <a:gd name="connsiteY3" fmla="*/ 56483 h 66960"/>
                  <a:gd name="connsiteX4" fmla="*/ 9642 w 25172"/>
                  <a:gd name="connsiteY4" fmla="*/ 53340 h 66960"/>
                  <a:gd name="connsiteX5" fmla="*/ 12404 w 25172"/>
                  <a:gd name="connsiteY5" fmla="*/ 9525 h 66960"/>
                  <a:gd name="connsiteX6" fmla="*/ 12404 w 25172"/>
                  <a:gd name="connsiteY6" fmla="*/ 0 h 66960"/>
                  <a:gd name="connsiteX7" fmla="*/ 8499 w 25172"/>
                  <a:gd name="connsiteY7" fmla="*/ 857 h 66960"/>
                  <a:gd name="connsiteX8" fmla="*/ 2879 w 25172"/>
                  <a:gd name="connsiteY8" fmla="*/ 8953 h 66960"/>
                  <a:gd name="connsiteX9" fmla="*/ 1450 w 25172"/>
                  <a:gd name="connsiteY9" fmla="*/ 30861 h 66960"/>
                  <a:gd name="connsiteX10" fmla="*/ 307 w 25172"/>
                  <a:gd name="connsiteY10" fmla="*/ 52769 h 66960"/>
                  <a:gd name="connsiteX11" fmla="*/ 22 w 25172"/>
                  <a:gd name="connsiteY11" fmla="*/ 52769 h 66960"/>
                  <a:gd name="connsiteX12" fmla="*/ 6880 w 25172"/>
                  <a:gd name="connsiteY12" fmla="*/ 64770 h 66960"/>
                  <a:gd name="connsiteX13" fmla="*/ 12118 w 25172"/>
                  <a:gd name="connsiteY13" fmla="*/ 66770 h 66960"/>
                  <a:gd name="connsiteX14" fmla="*/ 14214 w 25172"/>
                  <a:gd name="connsiteY14" fmla="*/ 66961 h 66960"/>
                  <a:gd name="connsiteX15" fmla="*/ 20024 w 25172"/>
                  <a:gd name="connsiteY15" fmla="*/ 64960 h 66960"/>
                  <a:gd name="connsiteX16" fmla="*/ 23739 w 25172"/>
                  <a:gd name="connsiteY16" fmla="*/ 57722 h 66960"/>
                  <a:gd name="connsiteX17" fmla="*/ 25168 w 25172"/>
                  <a:gd name="connsiteY17" fmla="*/ 12382 h 66960"/>
                  <a:gd name="connsiteX18" fmla="*/ 21548 w 25172"/>
                  <a:gd name="connsiteY18" fmla="*/ 4572 h 66960"/>
                  <a:gd name="connsiteX19" fmla="*/ 18214 w 25172"/>
                  <a:gd name="connsiteY19" fmla="*/ 2000 h 66960"/>
                  <a:gd name="connsiteX20" fmla="*/ 12309 w 25172"/>
                  <a:gd name="connsiteY20" fmla="*/ 0 h 66960"/>
                  <a:gd name="connsiteX21" fmla="*/ 12309 w 25172"/>
                  <a:gd name="connsiteY21" fmla="*/ 0 h 6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172" h="66960">
                    <a:moveTo>
                      <a:pt x="12404" y="9525"/>
                    </a:moveTo>
                    <a:lnTo>
                      <a:pt x="15738" y="12097"/>
                    </a:lnTo>
                    <a:lnTo>
                      <a:pt x="14309" y="57436"/>
                    </a:lnTo>
                    <a:cubicBezTo>
                      <a:pt x="13357" y="57245"/>
                      <a:pt x="12499" y="56959"/>
                      <a:pt x="11737" y="56483"/>
                    </a:cubicBezTo>
                    <a:cubicBezTo>
                      <a:pt x="10213" y="55626"/>
                      <a:pt x="9547" y="54483"/>
                      <a:pt x="9642" y="53340"/>
                    </a:cubicBezTo>
                    <a:cubicBezTo>
                      <a:pt x="9642" y="53340"/>
                      <a:pt x="12404" y="9525"/>
                      <a:pt x="12404" y="9525"/>
                    </a:cubicBezTo>
                    <a:moveTo>
                      <a:pt x="12404" y="0"/>
                    </a:moveTo>
                    <a:cubicBezTo>
                      <a:pt x="11071" y="0"/>
                      <a:pt x="9737" y="286"/>
                      <a:pt x="8499" y="857"/>
                    </a:cubicBezTo>
                    <a:cubicBezTo>
                      <a:pt x="5260" y="2286"/>
                      <a:pt x="3070" y="5429"/>
                      <a:pt x="2879" y="8953"/>
                    </a:cubicBezTo>
                    <a:lnTo>
                      <a:pt x="1450" y="30861"/>
                    </a:lnTo>
                    <a:cubicBezTo>
                      <a:pt x="688" y="42577"/>
                      <a:pt x="307" y="48958"/>
                      <a:pt x="307" y="52769"/>
                    </a:cubicBezTo>
                    <a:lnTo>
                      <a:pt x="22" y="52769"/>
                    </a:lnTo>
                    <a:cubicBezTo>
                      <a:pt x="-264" y="57626"/>
                      <a:pt x="2308" y="62103"/>
                      <a:pt x="6880" y="64770"/>
                    </a:cubicBezTo>
                    <a:cubicBezTo>
                      <a:pt x="8404" y="65627"/>
                      <a:pt x="10213" y="66389"/>
                      <a:pt x="12118" y="66770"/>
                    </a:cubicBezTo>
                    <a:cubicBezTo>
                      <a:pt x="12785" y="66961"/>
                      <a:pt x="13452" y="66961"/>
                      <a:pt x="14214" y="66961"/>
                    </a:cubicBezTo>
                    <a:cubicBezTo>
                      <a:pt x="16309" y="66961"/>
                      <a:pt x="18405" y="66294"/>
                      <a:pt x="20024" y="64960"/>
                    </a:cubicBezTo>
                    <a:cubicBezTo>
                      <a:pt x="22310" y="63246"/>
                      <a:pt x="23644" y="60579"/>
                      <a:pt x="23739" y="57722"/>
                    </a:cubicBezTo>
                    <a:lnTo>
                      <a:pt x="25168" y="12382"/>
                    </a:lnTo>
                    <a:cubicBezTo>
                      <a:pt x="25263" y="9334"/>
                      <a:pt x="23929" y="6477"/>
                      <a:pt x="21548" y="4572"/>
                    </a:cubicBezTo>
                    <a:lnTo>
                      <a:pt x="18214" y="2000"/>
                    </a:lnTo>
                    <a:cubicBezTo>
                      <a:pt x="16500" y="667"/>
                      <a:pt x="14404" y="0"/>
                      <a:pt x="12309" y="0"/>
                    </a:cubicBezTo>
                    <a:lnTo>
                      <a:pt x="12309" y="0"/>
                    </a:lnTo>
                    <a:close/>
                  </a:path>
                </a:pathLst>
              </a:custGeom>
              <a:grpFill/>
              <a:ln w="0" cap="flat">
                <a:noFill/>
                <a:prstDash val="solid"/>
                <a:miter/>
              </a:ln>
            </p:spPr>
            <p:txBody>
              <a:bodyPr rtlCol="0" anchor="ctr"/>
              <a:lstStyle/>
              <a:p>
                <a:endParaRPr lang="en-GB"/>
              </a:p>
            </p:txBody>
          </p:sp>
        </p:grpSp>
        <p:grpSp>
          <p:nvGrpSpPr>
            <p:cNvPr id="360" name="Graphic 1544">
              <a:extLst>
                <a:ext uri="{FF2B5EF4-FFF2-40B4-BE49-F238E27FC236}">
                  <a16:creationId xmlns:a16="http://schemas.microsoft.com/office/drawing/2014/main" id="{FEF2A945-E610-2BAF-5B89-95DBABF4C9CE}"/>
                </a:ext>
              </a:extLst>
            </p:cNvPr>
            <p:cNvGrpSpPr/>
            <p:nvPr/>
          </p:nvGrpSpPr>
          <p:grpSpPr>
            <a:xfrm>
              <a:off x="5542407" y="1340570"/>
              <a:ext cx="28058" cy="24288"/>
              <a:chOff x="5542407" y="1340570"/>
              <a:chExt cx="28058" cy="24288"/>
            </a:xfrm>
            <a:grpFill/>
          </p:grpSpPr>
          <p:sp>
            <p:nvSpPr>
              <p:cNvPr id="375" name="Free-form: Shape 374">
                <a:extLst>
                  <a:ext uri="{FF2B5EF4-FFF2-40B4-BE49-F238E27FC236}">
                    <a16:creationId xmlns:a16="http://schemas.microsoft.com/office/drawing/2014/main" id="{A49AD345-A6DC-FCAF-1EFE-656D1391ED02}"/>
                  </a:ext>
                </a:extLst>
              </p:cNvPr>
              <p:cNvSpPr/>
              <p:nvPr/>
            </p:nvSpPr>
            <p:spPr>
              <a:xfrm>
                <a:off x="5547247" y="1345332"/>
                <a:ext cx="18551" cy="14668"/>
              </a:xfrm>
              <a:custGeom>
                <a:avLst/>
                <a:gdLst>
                  <a:gd name="connsiteX0" fmla="*/ 9217 w 18551"/>
                  <a:gd name="connsiteY0" fmla="*/ 14668 h 14668"/>
                  <a:gd name="connsiteX1" fmla="*/ 3692 w 18551"/>
                  <a:gd name="connsiteY1" fmla="*/ 13240 h 14668"/>
                  <a:gd name="connsiteX2" fmla="*/ 1025 w 18551"/>
                  <a:gd name="connsiteY2" fmla="*/ 10763 h 14668"/>
                  <a:gd name="connsiteX3" fmla="*/ 835 w 18551"/>
                  <a:gd name="connsiteY3" fmla="*/ 4286 h 14668"/>
                  <a:gd name="connsiteX4" fmla="*/ 9407 w 18551"/>
                  <a:gd name="connsiteY4" fmla="*/ 0 h 14668"/>
                  <a:gd name="connsiteX5" fmla="*/ 14837 w 18551"/>
                  <a:gd name="connsiteY5" fmla="*/ 1429 h 14668"/>
                  <a:gd name="connsiteX6" fmla="*/ 18551 w 18551"/>
                  <a:gd name="connsiteY6" fmla="*/ 7334 h 14668"/>
                  <a:gd name="connsiteX7" fmla="*/ 14837 w 18551"/>
                  <a:gd name="connsiteY7" fmla="*/ 13240 h 14668"/>
                  <a:gd name="connsiteX8" fmla="*/ 9312 w 18551"/>
                  <a:gd name="connsiteY8" fmla="*/ 14668 h 1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551" h="14668">
                    <a:moveTo>
                      <a:pt x="9217" y="14668"/>
                    </a:moveTo>
                    <a:cubicBezTo>
                      <a:pt x="7788" y="14668"/>
                      <a:pt x="5693" y="14383"/>
                      <a:pt x="3692" y="13240"/>
                    </a:cubicBezTo>
                    <a:cubicBezTo>
                      <a:pt x="2549" y="12573"/>
                      <a:pt x="1692" y="11716"/>
                      <a:pt x="1025" y="10763"/>
                    </a:cubicBezTo>
                    <a:cubicBezTo>
                      <a:pt x="-308" y="8668"/>
                      <a:pt x="-308" y="6287"/>
                      <a:pt x="835" y="4286"/>
                    </a:cubicBezTo>
                    <a:cubicBezTo>
                      <a:pt x="2264" y="1715"/>
                      <a:pt x="5597" y="0"/>
                      <a:pt x="9407" y="0"/>
                    </a:cubicBezTo>
                    <a:cubicBezTo>
                      <a:pt x="11408" y="0"/>
                      <a:pt x="13313" y="476"/>
                      <a:pt x="14837" y="1429"/>
                    </a:cubicBezTo>
                    <a:cubicBezTo>
                      <a:pt x="17218" y="2762"/>
                      <a:pt x="18551" y="4953"/>
                      <a:pt x="18551" y="7334"/>
                    </a:cubicBezTo>
                    <a:cubicBezTo>
                      <a:pt x="18551" y="9716"/>
                      <a:pt x="17218" y="11906"/>
                      <a:pt x="14837" y="13240"/>
                    </a:cubicBezTo>
                    <a:cubicBezTo>
                      <a:pt x="12836" y="14383"/>
                      <a:pt x="10741" y="14668"/>
                      <a:pt x="9312" y="14668"/>
                    </a:cubicBezTo>
                    <a:close/>
                  </a:path>
                </a:pathLst>
              </a:custGeom>
              <a:grpFill/>
              <a:ln w="0" cap="flat">
                <a:noFill/>
                <a:prstDash val="solid"/>
                <a:miter/>
              </a:ln>
            </p:spPr>
            <p:txBody>
              <a:bodyPr rtlCol="0" anchor="ctr"/>
              <a:lstStyle/>
              <a:p>
                <a:endParaRPr lang="en-GB"/>
              </a:p>
            </p:txBody>
          </p:sp>
          <p:sp>
            <p:nvSpPr>
              <p:cNvPr id="376" name="Free-form: Shape 375">
                <a:extLst>
                  <a:ext uri="{FF2B5EF4-FFF2-40B4-BE49-F238E27FC236}">
                    <a16:creationId xmlns:a16="http://schemas.microsoft.com/office/drawing/2014/main" id="{A9AD7379-3EF3-D736-1731-183DB80796CC}"/>
                  </a:ext>
                </a:extLst>
              </p:cNvPr>
              <p:cNvSpPr/>
              <p:nvPr/>
            </p:nvSpPr>
            <p:spPr>
              <a:xfrm>
                <a:off x="5542407" y="1340570"/>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7 h 24288"/>
                  <a:gd name="connsiteX4" fmla="*/ 13961 w 28058"/>
                  <a:gd name="connsiteY4" fmla="*/ 14668 h 24288"/>
                  <a:gd name="connsiteX5" fmla="*/ 10818 w 28058"/>
                  <a:gd name="connsiteY5" fmla="*/ 13907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6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6"/>
                      <a:pt x="17105" y="10287"/>
                    </a:cubicBezTo>
                    <a:cubicBezTo>
                      <a:pt x="17962" y="10763"/>
                      <a:pt x="18438" y="11430"/>
                      <a:pt x="18438" y="12097"/>
                    </a:cubicBezTo>
                    <a:cubicBezTo>
                      <a:pt x="18438" y="12764"/>
                      <a:pt x="17962" y="13430"/>
                      <a:pt x="17105" y="13907"/>
                    </a:cubicBezTo>
                    <a:cubicBezTo>
                      <a:pt x="16247" y="14383"/>
                      <a:pt x="15104" y="14668"/>
                      <a:pt x="13961" y="14668"/>
                    </a:cubicBezTo>
                    <a:cubicBezTo>
                      <a:pt x="12818" y="14668"/>
                      <a:pt x="11675" y="14383"/>
                      <a:pt x="10818" y="13907"/>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6"/>
                    </a:cubicBezTo>
                    <a:cubicBezTo>
                      <a:pt x="19676" y="762"/>
                      <a:pt x="16914" y="95"/>
                      <a:pt x="14152" y="95"/>
                    </a:cubicBezTo>
                    <a:lnTo>
                      <a:pt x="14152" y="95"/>
                    </a:lnTo>
                    <a:close/>
                  </a:path>
                </a:pathLst>
              </a:custGeom>
              <a:grpFill/>
              <a:ln w="0" cap="flat">
                <a:noFill/>
                <a:prstDash val="solid"/>
                <a:miter/>
              </a:ln>
            </p:spPr>
            <p:txBody>
              <a:bodyPr rtlCol="0" anchor="ctr"/>
              <a:lstStyle/>
              <a:p>
                <a:endParaRPr lang="en-GB"/>
              </a:p>
            </p:txBody>
          </p:sp>
        </p:grpSp>
        <p:grpSp>
          <p:nvGrpSpPr>
            <p:cNvPr id="361" name="Graphic 1544">
              <a:extLst>
                <a:ext uri="{FF2B5EF4-FFF2-40B4-BE49-F238E27FC236}">
                  <a16:creationId xmlns:a16="http://schemas.microsoft.com/office/drawing/2014/main" id="{6E9CE90D-C267-07DE-D2B8-F22716CA5604}"/>
                </a:ext>
              </a:extLst>
            </p:cNvPr>
            <p:cNvGrpSpPr/>
            <p:nvPr/>
          </p:nvGrpSpPr>
          <p:grpSpPr>
            <a:xfrm>
              <a:off x="5542367" y="1268656"/>
              <a:ext cx="28098" cy="96107"/>
              <a:chOff x="5542367" y="1268656"/>
              <a:chExt cx="28098" cy="96107"/>
            </a:xfrm>
            <a:grpFill/>
          </p:grpSpPr>
          <p:grpSp>
            <p:nvGrpSpPr>
              <p:cNvPr id="362" name="Graphic 1544">
                <a:extLst>
                  <a:ext uri="{FF2B5EF4-FFF2-40B4-BE49-F238E27FC236}">
                    <a16:creationId xmlns:a16="http://schemas.microsoft.com/office/drawing/2014/main" id="{7A5731AE-3F58-AAA2-6281-E53C34C18E23}"/>
                  </a:ext>
                </a:extLst>
              </p:cNvPr>
              <p:cNvGrpSpPr/>
              <p:nvPr/>
            </p:nvGrpSpPr>
            <p:grpSpPr>
              <a:xfrm>
                <a:off x="5542367" y="1268656"/>
                <a:ext cx="28098" cy="96107"/>
                <a:chOff x="5542367" y="1268656"/>
                <a:chExt cx="28098" cy="96107"/>
              </a:xfrm>
              <a:grpFill/>
            </p:grpSpPr>
            <p:grpSp>
              <p:nvGrpSpPr>
                <p:cNvPr id="366" name="Graphic 1544">
                  <a:extLst>
                    <a:ext uri="{FF2B5EF4-FFF2-40B4-BE49-F238E27FC236}">
                      <a16:creationId xmlns:a16="http://schemas.microsoft.com/office/drawing/2014/main" id="{543746F1-5151-A954-FF28-D4D0F28B577B}"/>
                    </a:ext>
                  </a:extLst>
                </p:cNvPr>
                <p:cNvGrpSpPr/>
                <p:nvPr/>
              </p:nvGrpSpPr>
              <p:grpSpPr>
                <a:xfrm>
                  <a:off x="5542462" y="1268656"/>
                  <a:ext cx="28003" cy="96107"/>
                  <a:chOff x="5542462" y="1268656"/>
                  <a:chExt cx="28003" cy="96107"/>
                </a:xfrm>
                <a:grpFill/>
              </p:grpSpPr>
              <p:sp>
                <p:nvSpPr>
                  <p:cNvPr id="373" name="Free-form: Shape 372">
                    <a:extLst>
                      <a:ext uri="{FF2B5EF4-FFF2-40B4-BE49-F238E27FC236}">
                        <a16:creationId xmlns:a16="http://schemas.microsoft.com/office/drawing/2014/main" id="{7AEDB50E-0C6A-AA87-EEBA-0391106C5740}"/>
                      </a:ext>
                    </a:extLst>
                  </p:cNvPr>
                  <p:cNvSpPr/>
                  <p:nvPr/>
                </p:nvSpPr>
                <p:spPr>
                  <a:xfrm>
                    <a:off x="5547224" y="1273419"/>
                    <a:ext cx="18478" cy="86582"/>
                  </a:xfrm>
                  <a:custGeom>
                    <a:avLst/>
                    <a:gdLst>
                      <a:gd name="connsiteX0" fmla="*/ 9239 w 18478"/>
                      <a:gd name="connsiteY0" fmla="*/ 86582 h 86582"/>
                      <a:gd name="connsiteX1" fmla="*/ 3715 w 18478"/>
                      <a:gd name="connsiteY1" fmla="*/ 85249 h 86582"/>
                      <a:gd name="connsiteX2" fmla="*/ 953 w 18478"/>
                      <a:gd name="connsiteY2" fmla="*/ 82677 h 86582"/>
                      <a:gd name="connsiteX3" fmla="*/ 0 w 18478"/>
                      <a:gd name="connsiteY3" fmla="*/ 79343 h 86582"/>
                      <a:gd name="connsiteX4" fmla="*/ 0 w 18478"/>
                      <a:gd name="connsiteY4" fmla="*/ 7430 h 86582"/>
                      <a:gd name="connsiteX5" fmla="*/ 3715 w 18478"/>
                      <a:gd name="connsiteY5" fmla="*/ 1429 h 86582"/>
                      <a:gd name="connsiteX6" fmla="*/ 9239 w 18478"/>
                      <a:gd name="connsiteY6" fmla="*/ 0 h 86582"/>
                      <a:gd name="connsiteX7" fmla="*/ 14764 w 18478"/>
                      <a:gd name="connsiteY7" fmla="*/ 1429 h 86582"/>
                      <a:gd name="connsiteX8" fmla="*/ 18479 w 18478"/>
                      <a:gd name="connsiteY8" fmla="*/ 7334 h 86582"/>
                      <a:gd name="connsiteX9" fmla="*/ 18479 w 18478"/>
                      <a:gd name="connsiteY9" fmla="*/ 79248 h 86582"/>
                      <a:gd name="connsiteX10" fmla="*/ 14764 w 18478"/>
                      <a:gd name="connsiteY10" fmla="*/ 85154 h 86582"/>
                      <a:gd name="connsiteX11" fmla="*/ 9239 w 18478"/>
                      <a:gd name="connsiteY11"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8" h="86582">
                        <a:moveTo>
                          <a:pt x="9239" y="86582"/>
                        </a:moveTo>
                        <a:cubicBezTo>
                          <a:pt x="7239" y="86582"/>
                          <a:pt x="5334" y="86106"/>
                          <a:pt x="3715" y="85249"/>
                        </a:cubicBezTo>
                        <a:cubicBezTo>
                          <a:pt x="2477" y="84582"/>
                          <a:pt x="1619" y="83630"/>
                          <a:pt x="953" y="82677"/>
                        </a:cubicBezTo>
                        <a:cubicBezTo>
                          <a:pt x="476" y="81915"/>
                          <a:pt x="0" y="80201"/>
                          <a:pt x="0" y="79343"/>
                        </a:cubicBezTo>
                        <a:lnTo>
                          <a:pt x="0" y="7430"/>
                        </a:lnTo>
                        <a:cubicBezTo>
                          <a:pt x="0" y="5048"/>
                          <a:pt x="1429" y="2762"/>
                          <a:pt x="3715" y="1429"/>
                        </a:cubicBezTo>
                        <a:cubicBezTo>
                          <a:pt x="5715" y="286"/>
                          <a:pt x="7810" y="0"/>
                          <a:pt x="9239" y="0"/>
                        </a:cubicBezTo>
                        <a:cubicBezTo>
                          <a:pt x="10668" y="0"/>
                          <a:pt x="12764" y="286"/>
                          <a:pt x="14764" y="1429"/>
                        </a:cubicBezTo>
                        <a:cubicBezTo>
                          <a:pt x="17050" y="2762"/>
                          <a:pt x="18479" y="4953"/>
                          <a:pt x="18479" y="7334"/>
                        </a:cubicBezTo>
                        <a:lnTo>
                          <a:pt x="18479" y="79248"/>
                        </a:lnTo>
                        <a:cubicBezTo>
                          <a:pt x="18479" y="81629"/>
                          <a:pt x="17145" y="83820"/>
                          <a:pt x="14764" y="85154"/>
                        </a:cubicBezTo>
                        <a:cubicBezTo>
                          <a:pt x="13145" y="86106"/>
                          <a:pt x="11240" y="86582"/>
                          <a:pt x="9239" y="86582"/>
                        </a:cubicBezTo>
                        <a:close/>
                      </a:path>
                    </a:pathLst>
                  </a:custGeom>
                  <a:grpFill/>
                  <a:ln w="0" cap="flat">
                    <a:noFill/>
                    <a:prstDash val="solid"/>
                    <a:miter/>
                  </a:ln>
                </p:spPr>
                <p:txBody>
                  <a:bodyPr rtlCol="0" anchor="ctr"/>
                  <a:lstStyle/>
                  <a:p>
                    <a:endParaRPr lang="en-GB"/>
                  </a:p>
                </p:txBody>
              </p:sp>
              <p:sp>
                <p:nvSpPr>
                  <p:cNvPr id="374" name="Free-form: Shape 373">
                    <a:extLst>
                      <a:ext uri="{FF2B5EF4-FFF2-40B4-BE49-F238E27FC236}">
                        <a16:creationId xmlns:a16="http://schemas.microsoft.com/office/drawing/2014/main" id="{3A3A9BE9-CEF3-653E-5DED-A93E74CD514A}"/>
                      </a:ext>
                    </a:extLst>
                  </p:cNvPr>
                  <p:cNvSpPr/>
                  <p:nvPr/>
                </p:nvSpPr>
                <p:spPr>
                  <a:xfrm>
                    <a:off x="5542462" y="1268656"/>
                    <a:ext cx="28003" cy="96107"/>
                  </a:xfrm>
                  <a:custGeom>
                    <a:avLst/>
                    <a:gdLst>
                      <a:gd name="connsiteX0" fmla="*/ 14002 w 28003"/>
                      <a:gd name="connsiteY0" fmla="*/ 9525 h 96107"/>
                      <a:gd name="connsiteX1" fmla="*/ 17145 w 28003"/>
                      <a:gd name="connsiteY1" fmla="*/ 10287 h 96107"/>
                      <a:gd name="connsiteX2" fmla="*/ 18479 w 28003"/>
                      <a:gd name="connsiteY2" fmla="*/ 12097 h 96107"/>
                      <a:gd name="connsiteX3" fmla="*/ 18479 w 28003"/>
                      <a:gd name="connsiteY3" fmla="*/ 84011 h 96107"/>
                      <a:gd name="connsiteX4" fmla="*/ 17145 w 28003"/>
                      <a:gd name="connsiteY4" fmla="*/ 85820 h 96107"/>
                      <a:gd name="connsiteX5" fmla="*/ 14002 w 28003"/>
                      <a:gd name="connsiteY5" fmla="*/ 86582 h 96107"/>
                      <a:gd name="connsiteX6" fmla="*/ 10859 w 28003"/>
                      <a:gd name="connsiteY6" fmla="*/ 85820 h 96107"/>
                      <a:gd name="connsiteX7" fmla="*/ 9811 w 28003"/>
                      <a:gd name="connsiteY7" fmla="*/ 84868 h 96107"/>
                      <a:gd name="connsiteX8" fmla="*/ 9525 w 28003"/>
                      <a:gd name="connsiteY8" fmla="*/ 84011 h 96107"/>
                      <a:gd name="connsiteX9" fmla="*/ 9525 w 28003"/>
                      <a:gd name="connsiteY9" fmla="*/ 12097 h 96107"/>
                      <a:gd name="connsiteX10" fmla="*/ 10859 w 28003"/>
                      <a:gd name="connsiteY10" fmla="*/ 10287 h 96107"/>
                      <a:gd name="connsiteX11" fmla="*/ 14002 w 28003"/>
                      <a:gd name="connsiteY11" fmla="*/ 9525 h 96107"/>
                      <a:gd name="connsiteX12" fmla="*/ 14002 w 28003"/>
                      <a:gd name="connsiteY12" fmla="*/ 0 h 96107"/>
                      <a:gd name="connsiteX13" fmla="*/ 6096 w 28003"/>
                      <a:gd name="connsiteY13" fmla="*/ 2000 h 96107"/>
                      <a:gd name="connsiteX14" fmla="*/ 0 w 28003"/>
                      <a:gd name="connsiteY14" fmla="*/ 12097 h 96107"/>
                      <a:gd name="connsiteX15" fmla="*/ 0 w 28003"/>
                      <a:gd name="connsiteY15" fmla="*/ 84011 h 96107"/>
                      <a:gd name="connsiteX16" fmla="*/ 1810 w 28003"/>
                      <a:gd name="connsiteY16" fmla="*/ 90011 h 96107"/>
                      <a:gd name="connsiteX17" fmla="*/ 6096 w 28003"/>
                      <a:gd name="connsiteY17" fmla="*/ 94107 h 96107"/>
                      <a:gd name="connsiteX18" fmla="*/ 14002 w 28003"/>
                      <a:gd name="connsiteY18" fmla="*/ 96107 h 96107"/>
                      <a:gd name="connsiteX19" fmla="*/ 21908 w 28003"/>
                      <a:gd name="connsiteY19" fmla="*/ 94107 h 96107"/>
                      <a:gd name="connsiteX20" fmla="*/ 28004 w 28003"/>
                      <a:gd name="connsiteY20" fmla="*/ 84011 h 96107"/>
                      <a:gd name="connsiteX21" fmla="*/ 28004 w 28003"/>
                      <a:gd name="connsiteY21" fmla="*/ 12097 h 96107"/>
                      <a:gd name="connsiteX22" fmla="*/ 21908 w 28003"/>
                      <a:gd name="connsiteY22" fmla="*/ 2000 h 96107"/>
                      <a:gd name="connsiteX23" fmla="*/ 14002 w 28003"/>
                      <a:gd name="connsiteY23" fmla="*/ 0 h 96107"/>
                      <a:gd name="connsiteX24" fmla="*/ 14002 w 28003"/>
                      <a:gd name="connsiteY24"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03" h="96107">
                        <a:moveTo>
                          <a:pt x="14002" y="9525"/>
                        </a:moveTo>
                        <a:cubicBezTo>
                          <a:pt x="15145" y="9525"/>
                          <a:pt x="16288" y="9811"/>
                          <a:pt x="17145" y="10287"/>
                        </a:cubicBezTo>
                        <a:cubicBezTo>
                          <a:pt x="18002" y="10763"/>
                          <a:pt x="18479" y="11430"/>
                          <a:pt x="18479" y="12097"/>
                        </a:cubicBezTo>
                        <a:lnTo>
                          <a:pt x="18479" y="84011"/>
                        </a:lnTo>
                        <a:cubicBezTo>
                          <a:pt x="18479" y="84677"/>
                          <a:pt x="18002" y="85344"/>
                          <a:pt x="17145" y="85820"/>
                        </a:cubicBezTo>
                        <a:cubicBezTo>
                          <a:pt x="16288" y="86296"/>
                          <a:pt x="15145" y="86582"/>
                          <a:pt x="14002" y="86582"/>
                        </a:cubicBezTo>
                        <a:cubicBezTo>
                          <a:pt x="12859" y="86582"/>
                          <a:pt x="11716" y="86296"/>
                          <a:pt x="10859" y="85820"/>
                        </a:cubicBezTo>
                        <a:cubicBezTo>
                          <a:pt x="10382" y="85535"/>
                          <a:pt x="10001" y="85249"/>
                          <a:pt x="9811" y="84868"/>
                        </a:cubicBezTo>
                        <a:cubicBezTo>
                          <a:pt x="9620" y="84582"/>
                          <a:pt x="9525" y="84296"/>
                          <a:pt x="9525" y="84011"/>
                        </a:cubicBezTo>
                        <a:lnTo>
                          <a:pt x="9525" y="12097"/>
                        </a:lnTo>
                        <a:cubicBezTo>
                          <a:pt x="9525" y="11430"/>
                          <a:pt x="10001" y="10763"/>
                          <a:pt x="10859" y="10287"/>
                        </a:cubicBezTo>
                        <a:cubicBezTo>
                          <a:pt x="11716" y="9811"/>
                          <a:pt x="12859" y="9525"/>
                          <a:pt x="14002" y="9525"/>
                        </a:cubicBezTo>
                        <a:moveTo>
                          <a:pt x="14002" y="0"/>
                        </a:moveTo>
                        <a:cubicBezTo>
                          <a:pt x="11144" y="0"/>
                          <a:pt x="8382" y="667"/>
                          <a:pt x="6096" y="2000"/>
                        </a:cubicBezTo>
                        <a:cubicBezTo>
                          <a:pt x="2286" y="4191"/>
                          <a:pt x="0" y="8001"/>
                          <a:pt x="0" y="12097"/>
                        </a:cubicBezTo>
                        <a:lnTo>
                          <a:pt x="0" y="84011"/>
                        </a:lnTo>
                        <a:cubicBezTo>
                          <a:pt x="0" y="86106"/>
                          <a:pt x="572" y="88202"/>
                          <a:pt x="1810" y="90011"/>
                        </a:cubicBezTo>
                        <a:cubicBezTo>
                          <a:pt x="2762" y="91535"/>
                          <a:pt x="4286" y="93059"/>
                          <a:pt x="6096" y="94107"/>
                        </a:cubicBezTo>
                        <a:cubicBezTo>
                          <a:pt x="8382" y="95440"/>
                          <a:pt x="11144" y="96107"/>
                          <a:pt x="14002" y="96107"/>
                        </a:cubicBezTo>
                        <a:cubicBezTo>
                          <a:pt x="16859" y="96107"/>
                          <a:pt x="19622" y="95440"/>
                          <a:pt x="21908" y="94107"/>
                        </a:cubicBezTo>
                        <a:cubicBezTo>
                          <a:pt x="25718" y="91916"/>
                          <a:pt x="28004" y="88106"/>
                          <a:pt x="28004" y="84011"/>
                        </a:cubicBezTo>
                        <a:lnTo>
                          <a:pt x="28004" y="12097"/>
                        </a:lnTo>
                        <a:cubicBezTo>
                          <a:pt x="28004" y="8001"/>
                          <a:pt x="25718" y="4191"/>
                          <a:pt x="21908" y="2000"/>
                        </a:cubicBezTo>
                        <a:cubicBezTo>
                          <a:pt x="19622" y="667"/>
                          <a:pt x="16859" y="0"/>
                          <a:pt x="14002" y="0"/>
                        </a:cubicBezTo>
                        <a:lnTo>
                          <a:pt x="14002" y="0"/>
                        </a:lnTo>
                        <a:close/>
                      </a:path>
                    </a:pathLst>
                  </a:custGeom>
                  <a:grpFill/>
                  <a:ln w="0" cap="flat">
                    <a:noFill/>
                    <a:prstDash val="solid"/>
                    <a:miter/>
                  </a:ln>
                </p:spPr>
                <p:txBody>
                  <a:bodyPr rtlCol="0" anchor="ctr"/>
                  <a:lstStyle/>
                  <a:p>
                    <a:endParaRPr lang="en-GB"/>
                  </a:p>
                </p:txBody>
              </p:sp>
            </p:grpSp>
            <p:grpSp>
              <p:nvGrpSpPr>
                <p:cNvPr id="367" name="Graphic 1544">
                  <a:extLst>
                    <a:ext uri="{FF2B5EF4-FFF2-40B4-BE49-F238E27FC236}">
                      <a16:creationId xmlns:a16="http://schemas.microsoft.com/office/drawing/2014/main" id="{30E78608-BED3-7D07-5FE0-5EECC668E009}"/>
                    </a:ext>
                  </a:extLst>
                </p:cNvPr>
                <p:cNvGrpSpPr/>
                <p:nvPr/>
              </p:nvGrpSpPr>
              <p:grpSpPr>
                <a:xfrm>
                  <a:off x="5545796" y="1268656"/>
                  <a:ext cx="24669" cy="96107"/>
                  <a:chOff x="5545796" y="1268656"/>
                  <a:chExt cx="24669" cy="96107"/>
                </a:xfrm>
                <a:grpFill/>
              </p:grpSpPr>
              <p:sp>
                <p:nvSpPr>
                  <p:cNvPr id="371" name="Free-form: Shape 370">
                    <a:extLst>
                      <a:ext uri="{FF2B5EF4-FFF2-40B4-BE49-F238E27FC236}">
                        <a16:creationId xmlns:a16="http://schemas.microsoft.com/office/drawing/2014/main" id="{E91AC85F-E120-3674-7956-B64ACED68F17}"/>
                      </a:ext>
                    </a:extLst>
                  </p:cNvPr>
                  <p:cNvSpPr/>
                  <p:nvPr/>
                </p:nvSpPr>
                <p:spPr>
                  <a:xfrm>
                    <a:off x="5550463" y="1273419"/>
                    <a:ext cx="15240" cy="86582"/>
                  </a:xfrm>
                  <a:custGeom>
                    <a:avLst/>
                    <a:gdLst>
                      <a:gd name="connsiteX0" fmla="*/ 6001 w 15240"/>
                      <a:gd name="connsiteY0" fmla="*/ 86582 h 86582"/>
                      <a:gd name="connsiteX1" fmla="*/ 4001 w 15240"/>
                      <a:gd name="connsiteY1" fmla="*/ 86392 h 86582"/>
                      <a:gd name="connsiteX2" fmla="*/ 0 w 15240"/>
                      <a:gd name="connsiteY2" fmla="*/ 81725 h 86582"/>
                      <a:gd name="connsiteX3" fmla="*/ 0 w 15240"/>
                      <a:gd name="connsiteY3" fmla="*/ 4858 h 86582"/>
                      <a:gd name="connsiteX4" fmla="*/ 4001 w 15240"/>
                      <a:gd name="connsiteY4" fmla="*/ 191 h 86582"/>
                      <a:gd name="connsiteX5" fmla="*/ 6001 w 15240"/>
                      <a:gd name="connsiteY5" fmla="*/ 0 h 86582"/>
                      <a:gd name="connsiteX6" fmla="*/ 11525 w 15240"/>
                      <a:gd name="connsiteY6" fmla="*/ 1429 h 86582"/>
                      <a:gd name="connsiteX7" fmla="*/ 15240 w 15240"/>
                      <a:gd name="connsiteY7" fmla="*/ 7334 h 86582"/>
                      <a:gd name="connsiteX8" fmla="*/ 15240 w 15240"/>
                      <a:gd name="connsiteY8" fmla="*/ 79248 h 86582"/>
                      <a:gd name="connsiteX9" fmla="*/ 11525 w 15240"/>
                      <a:gd name="connsiteY9" fmla="*/ 85154 h 86582"/>
                      <a:gd name="connsiteX10" fmla="*/ 6001 w 15240"/>
                      <a:gd name="connsiteY10" fmla="*/ 86582 h 86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 h="86582">
                        <a:moveTo>
                          <a:pt x="6001" y="86582"/>
                        </a:moveTo>
                        <a:cubicBezTo>
                          <a:pt x="5334" y="86582"/>
                          <a:pt x="4667" y="86582"/>
                          <a:pt x="4001" y="86392"/>
                        </a:cubicBezTo>
                        <a:cubicBezTo>
                          <a:pt x="1715" y="86011"/>
                          <a:pt x="0" y="84011"/>
                          <a:pt x="0" y="81725"/>
                        </a:cubicBezTo>
                        <a:lnTo>
                          <a:pt x="0" y="4858"/>
                        </a:lnTo>
                        <a:cubicBezTo>
                          <a:pt x="0" y="2477"/>
                          <a:pt x="1715" y="476"/>
                          <a:pt x="4001" y="191"/>
                        </a:cubicBezTo>
                        <a:cubicBezTo>
                          <a:pt x="4667" y="95"/>
                          <a:pt x="5334" y="0"/>
                          <a:pt x="6001" y="0"/>
                        </a:cubicBezTo>
                        <a:cubicBezTo>
                          <a:pt x="8001" y="0"/>
                          <a:pt x="10001" y="476"/>
                          <a:pt x="11525" y="1429"/>
                        </a:cubicBezTo>
                        <a:cubicBezTo>
                          <a:pt x="13811" y="2762"/>
                          <a:pt x="15240" y="4953"/>
                          <a:pt x="15240" y="7334"/>
                        </a:cubicBezTo>
                        <a:lnTo>
                          <a:pt x="15240" y="79248"/>
                        </a:lnTo>
                        <a:cubicBezTo>
                          <a:pt x="15240" y="81629"/>
                          <a:pt x="13907" y="83820"/>
                          <a:pt x="11525" y="85154"/>
                        </a:cubicBezTo>
                        <a:cubicBezTo>
                          <a:pt x="9906" y="86106"/>
                          <a:pt x="8001" y="86582"/>
                          <a:pt x="6001" y="86582"/>
                        </a:cubicBezTo>
                        <a:close/>
                      </a:path>
                    </a:pathLst>
                  </a:custGeom>
                  <a:grpFill/>
                  <a:ln w="0" cap="flat">
                    <a:noFill/>
                    <a:prstDash val="solid"/>
                    <a:miter/>
                  </a:ln>
                </p:spPr>
                <p:txBody>
                  <a:bodyPr rtlCol="0" anchor="ctr"/>
                  <a:lstStyle/>
                  <a:p>
                    <a:endParaRPr lang="en-GB"/>
                  </a:p>
                </p:txBody>
              </p:sp>
              <p:sp>
                <p:nvSpPr>
                  <p:cNvPr id="372" name="Free-form: Shape 371">
                    <a:extLst>
                      <a:ext uri="{FF2B5EF4-FFF2-40B4-BE49-F238E27FC236}">
                        <a16:creationId xmlns:a16="http://schemas.microsoft.com/office/drawing/2014/main" id="{F9FA76CA-27FA-F717-6604-6CE571AF0ECD}"/>
                      </a:ext>
                    </a:extLst>
                  </p:cNvPr>
                  <p:cNvSpPr/>
                  <p:nvPr/>
                </p:nvSpPr>
                <p:spPr>
                  <a:xfrm>
                    <a:off x="5545796" y="1268656"/>
                    <a:ext cx="24669" cy="96107"/>
                  </a:xfrm>
                  <a:custGeom>
                    <a:avLst/>
                    <a:gdLst>
                      <a:gd name="connsiteX0" fmla="*/ 10668 w 24669"/>
                      <a:gd name="connsiteY0" fmla="*/ 9525 h 96107"/>
                      <a:gd name="connsiteX1" fmla="*/ 13811 w 24669"/>
                      <a:gd name="connsiteY1" fmla="*/ 10287 h 96107"/>
                      <a:gd name="connsiteX2" fmla="*/ 15145 w 24669"/>
                      <a:gd name="connsiteY2" fmla="*/ 12097 h 96107"/>
                      <a:gd name="connsiteX3" fmla="*/ 15145 w 24669"/>
                      <a:gd name="connsiteY3" fmla="*/ 84011 h 96107"/>
                      <a:gd name="connsiteX4" fmla="*/ 13811 w 24669"/>
                      <a:gd name="connsiteY4" fmla="*/ 85820 h 96107"/>
                      <a:gd name="connsiteX5" fmla="*/ 10668 w 24669"/>
                      <a:gd name="connsiteY5" fmla="*/ 86582 h 96107"/>
                      <a:gd name="connsiteX6" fmla="*/ 9430 w 24669"/>
                      <a:gd name="connsiteY6" fmla="*/ 86582 h 96107"/>
                      <a:gd name="connsiteX7" fmla="*/ 9430 w 24669"/>
                      <a:gd name="connsiteY7" fmla="*/ 9716 h 96107"/>
                      <a:gd name="connsiteX8" fmla="*/ 10668 w 24669"/>
                      <a:gd name="connsiteY8" fmla="*/ 9716 h 96107"/>
                      <a:gd name="connsiteX9" fmla="*/ 10668 w 24669"/>
                      <a:gd name="connsiteY9" fmla="*/ 0 h 96107"/>
                      <a:gd name="connsiteX10" fmla="*/ 8001 w 24669"/>
                      <a:gd name="connsiteY10" fmla="*/ 191 h 96107"/>
                      <a:gd name="connsiteX11" fmla="*/ 0 w 24669"/>
                      <a:gd name="connsiteY11" fmla="*/ 9620 h 96107"/>
                      <a:gd name="connsiteX12" fmla="*/ 0 w 24669"/>
                      <a:gd name="connsiteY12" fmla="*/ 86487 h 96107"/>
                      <a:gd name="connsiteX13" fmla="*/ 8001 w 24669"/>
                      <a:gd name="connsiteY13" fmla="*/ 95917 h 96107"/>
                      <a:gd name="connsiteX14" fmla="*/ 10668 w 24669"/>
                      <a:gd name="connsiteY14" fmla="*/ 96107 h 96107"/>
                      <a:gd name="connsiteX15" fmla="*/ 18574 w 24669"/>
                      <a:gd name="connsiteY15" fmla="*/ 94107 h 96107"/>
                      <a:gd name="connsiteX16" fmla="*/ 24670 w 24669"/>
                      <a:gd name="connsiteY16" fmla="*/ 84011 h 96107"/>
                      <a:gd name="connsiteX17" fmla="*/ 24670 w 24669"/>
                      <a:gd name="connsiteY17" fmla="*/ 12097 h 96107"/>
                      <a:gd name="connsiteX18" fmla="*/ 18574 w 24669"/>
                      <a:gd name="connsiteY18" fmla="*/ 2000 h 96107"/>
                      <a:gd name="connsiteX19" fmla="*/ 10668 w 24669"/>
                      <a:gd name="connsiteY19" fmla="*/ 0 h 96107"/>
                      <a:gd name="connsiteX20" fmla="*/ 10668 w 24669"/>
                      <a:gd name="connsiteY20" fmla="*/ 0 h 9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669" h="96107">
                        <a:moveTo>
                          <a:pt x="10668" y="9525"/>
                        </a:moveTo>
                        <a:cubicBezTo>
                          <a:pt x="11811" y="9525"/>
                          <a:pt x="12954" y="9811"/>
                          <a:pt x="13811" y="10287"/>
                        </a:cubicBezTo>
                        <a:cubicBezTo>
                          <a:pt x="14669" y="10763"/>
                          <a:pt x="15145" y="11430"/>
                          <a:pt x="15145" y="12097"/>
                        </a:cubicBezTo>
                        <a:lnTo>
                          <a:pt x="15145" y="84011"/>
                        </a:lnTo>
                        <a:cubicBezTo>
                          <a:pt x="15145" y="84677"/>
                          <a:pt x="14669" y="85344"/>
                          <a:pt x="13811" y="85820"/>
                        </a:cubicBezTo>
                        <a:cubicBezTo>
                          <a:pt x="12954" y="86296"/>
                          <a:pt x="11811" y="86582"/>
                          <a:pt x="10668" y="86582"/>
                        </a:cubicBezTo>
                        <a:cubicBezTo>
                          <a:pt x="10287" y="86582"/>
                          <a:pt x="9811" y="86582"/>
                          <a:pt x="9430" y="86582"/>
                        </a:cubicBezTo>
                        <a:lnTo>
                          <a:pt x="9430" y="9716"/>
                        </a:lnTo>
                        <a:cubicBezTo>
                          <a:pt x="9430" y="9716"/>
                          <a:pt x="10192" y="9716"/>
                          <a:pt x="10668" y="9716"/>
                        </a:cubicBezTo>
                        <a:moveTo>
                          <a:pt x="10668" y="0"/>
                        </a:moveTo>
                        <a:cubicBezTo>
                          <a:pt x="9716" y="0"/>
                          <a:pt x="8858" y="0"/>
                          <a:pt x="8001" y="191"/>
                        </a:cubicBezTo>
                        <a:cubicBezTo>
                          <a:pt x="3334" y="953"/>
                          <a:pt x="0" y="4953"/>
                          <a:pt x="0" y="9620"/>
                        </a:cubicBezTo>
                        <a:lnTo>
                          <a:pt x="0" y="86487"/>
                        </a:lnTo>
                        <a:cubicBezTo>
                          <a:pt x="0" y="91154"/>
                          <a:pt x="3429" y="95155"/>
                          <a:pt x="8001" y="95917"/>
                        </a:cubicBezTo>
                        <a:cubicBezTo>
                          <a:pt x="8858" y="96012"/>
                          <a:pt x="9811" y="96107"/>
                          <a:pt x="10668" y="96107"/>
                        </a:cubicBezTo>
                        <a:cubicBezTo>
                          <a:pt x="13525" y="96107"/>
                          <a:pt x="16288" y="95440"/>
                          <a:pt x="18574" y="94107"/>
                        </a:cubicBezTo>
                        <a:cubicBezTo>
                          <a:pt x="22384" y="91916"/>
                          <a:pt x="24670" y="88106"/>
                          <a:pt x="24670" y="84011"/>
                        </a:cubicBezTo>
                        <a:lnTo>
                          <a:pt x="24670" y="12097"/>
                        </a:lnTo>
                        <a:cubicBezTo>
                          <a:pt x="24670" y="8001"/>
                          <a:pt x="22384" y="4191"/>
                          <a:pt x="18574" y="2000"/>
                        </a:cubicBezTo>
                        <a:cubicBezTo>
                          <a:pt x="16288" y="667"/>
                          <a:pt x="13525" y="0"/>
                          <a:pt x="10668" y="0"/>
                        </a:cubicBezTo>
                        <a:lnTo>
                          <a:pt x="10668" y="0"/>
                        </a:lnTo>
                        <a:close/>
                      </a:path>
                    </a:pathLst>
                  </a:custGeom>
                  <a:grpFill/>
                  <a:ln w="0" cap="flat">
                    <a:noFill/>
                    <a:prstDash val="solid"/>
                    <a:miter/>
                  </a:ln>
                </p:spPr>
                <p:txBody>
                  <a:bodyPr rtlCol="0" anchor="ctr"/>
                  <a:lstStyle/>
                  <a:p>
                    <a:endParaRPr lang="en-GB"/>
                  </a:p>
                </p:txBody>
              </p:sp>
            </p:grpSp>
            <p:grpSp>
              <p:nvGrpSpPr>
                <p:cNvPr id="368" name="Graphic 1544">
                  <a:extLst>
                    <a:ext uri="{FF2B5EF4-FFF2-40B4-BE49-F238E27FC236}">
                      <a16:creationId xmlns:a16="http://schemas.microsoft.com/office/drawing/2014/main" id="{B4D19A36-83C6-793C-97E3-3E5BA22EE6D5}"/>
                    </a:ext>
                  </a:extLst>
                </p:cNvPr>
                <p:cNvGrpSpPr/>
                <p:nvPr/>
              </p:nvGrpSpPr>
              <p:grpSpPr>
                <a:xfrm>
                  <a:off x="5542367" y="1268752"/>
                  <a:ext cx="22383" cy="95916"/>
                  <a:chOff x="5542367" y="1268752"/>
                  <a:chExt cx="22383" cy="95916"/>
                </a:xfrm>
                <a:grpFill/>
              </p:grpSpPr>
              <p:sp>
                <p:nvSpPr>
                  <p:cNvPr id="369" name="Free-form: Shape 368">
                    <a:extLst>
                      <a:ext uri="{FF2B5EF4-FFF2-40B4-BE49-F238E27FC236}">
                        <a16:creationId xmlns:a16="http://schemas.microsoft.com/office/drawing/2014/main" id="{5DA78C3C-54B8-8784-CCDC-5D84EEEE759A}"/>
                      </a:ext>
                    </a:extLst>
                  </p:cNvPr>
                  <p:cNvSpPr/>
                  <p:nvPr/>
                </p:nvSpPr>
                <p:spPr>
                  <a:xfrm>
                    <a:off x="5547224" y="1273514"/>
                    <a:ext cx="12858" cy="86391"/>
                  </a:xfrm>
                  <a:custGeom>
                    <a:avLst/>
                    <a:gdLst>
                      <a:gd name="connsiteX0" fmla="*/ 7334 w 12858"/>
                      <a:gd name="connsiteY0" fmla="*/ 86297 h 86391"/>
                      <a:gd name="connsiteX1" fmla="*/ 3715 w 12858"/>
                      <a:gd name="connsiteY1" fmla="*/ 85058 h 86391"/>
                      <a:gd name="connsiteX2" fmla="*/ 953 w 12858"/>
                      <a:gd name="connsiteY2" fmla="*/ 82487 h 86391"/>
                      <a:gd name="connsiteX3" fmla="*/ 0 w 12858"/>
                      <a:gd name="connsiteY3" fmla="*/ 79153 h 86391"/>
                      <a:gd name="connsiteX4" fmla="*/ 0 w 12858"/>
                      <a:gd name="connsiteY4" fmla="*/ 7239 h 86391"/>
                      <a:gd name="connsiteX5" fmla="*/ 3715 w 12858"/>
                      <a:gd name="connsiteY5" fmla="*/ 1238 h 86391"/>
                      <a:gd name="connsiteX6" fmla="*/ 7334 w 12858"/>
                      <a:gd name="connsiteY6" fmla="*/ 0 h 86391"/>
                      <a:gd name="connsiteX7" fmla="*/ 8096 w 12858"/>
                      <a:gd name="connsiteY7" fmla="*/ 0 h 86391"/>
                      <a:gd name="connsiteX8" fmla="*/ 11144 w 12858"/>
                      <a:gd name="connsiteY8" fmla="*/ 1143 h 86391"/>
                      <a:gd name="connsiteX9" fmla="*/ 12859 w 12858"/>
                      <a:gd name="connsiteY9" fmla="*/ 4763 h 86391"/>
                      <a:gd name="connsiteX10" fmla="*/ 12859 w 12858"/>
                      <a:gd name="connsiteY10" fmla="*/ 81629 h 86391"/>
                      <a:gd name="connsiteX11" fmla="*/ 11240 w 12858"/>
                      <a:gd name="connsiteY11" fmla="*/ 85249 h 86391"/>
                      <a:gd name="connsiteX12" fmla="*/ 8096 w 12858"/>
                      <a:gd name="connsiteY12" fmla="*/ 86392 h 86391"/>
                      <a:gd name="connsiteX13" fmla="*/ 7334 w 12858"/>
                      <a:gd name="connsiteY13" fmla="*/ 86392 h 8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58" h="86391">
                        <a:moveTo>
                          <a:pt x="7334" y="86297"/>
                        </a:moveTo>
                        <a:cubicBezTo>
                          <a:pt x="6001" y="86106"/>
                          <a:pt x="4763" y="85725"/>
                          <a:pt x="3715" y="85058"/>
                        </a:cubicBezTo>
                        <a:cubicBezTo>
                          <a:pt x="2477" y="84296"/>
                          <a:pt x="1619" y="83439"/>
                          <a:pt x="953" y="82487"/>
                        </a:cubicBezTo>
                        <a:cubicBezTo>
                          <a:pt x="476" y="81724"/>
                          <a:pt x="0" y="80010"/>
                          <a:pt x="0" y="79153"/>
                        </a:cubicBezTo>
                        <a:lnTo>
                          <a:pt x="0" y="7239"/>
                        </a:lnTo>
                        <a:cubicBezTo>
                          <a:pt x="0" y="4858"/>
                          <a:pt x="1429" y="2572"/>
                          <a:pt x="3715" y="1238"/>
                        </a:cubicBezTo>
                        <a:cubicBezTo>
                          <a:pt x="4763" y="667"/>
                          <a:pt x="5906" y="191"/>
                          <a:pt x="7334" y="0"/>
                        </a:cubicBezTo>
                        <a:cubicBezTo>
                          <a:pt x="7620" y="0"/>
                          <a:pt x="7810" y="0"/>
                          <a:pt x="8096" y="0"/>
                        </a:cubicBezTo>
                        <a:cubicBezTo>
                          <a:pt x="9239" y="0"/>
                          <a:pt x="10287" y="381"/>
                          <a:pt x="11144" y="1143"/>
                        </a:cubicBezTo>
                        <a:cubicBezTo>
                          <a:pt x="12192" y="2000"/>
                          <a:pt x="12859" y="3334"/>
                          <a:pt x="12859" y="4763"/>
                        </a:cubicBezTo>
                        <a:lnTo>
                          <a:pt x="12859" y="81629"/>
                        </a:lnTo>
                        <a:cubicBezTo>
                          <a:pt x="12859" y="83058"/>
                          <a:pt x="12287" y="84296"/>
                          <a:pt x="11240" y="85249"/>
                        </a:cubicBezTo>
                        <a:cubicBezTo>
                          <a:pt x="10382" y="86011"/>
                          <a:pt x="9239" y="86392"/>
                          <a:pt x="8096" y="86392"/>
                        </a:cubicBezTo>
                        <a:cubicBezTo>
                          <a:pt x="7810" y="86392"/>
                          <a:pt x="7620" y="86392"/>
                          <a:pt x="7334" y="86392"/>
                        </a:cubicBezTo>
                        <a:close/>
                      </a:path>
                    </a:pathLst>
                  </a:custGeom>
                  <a:grpFill/>
                  <a:ln w="0" cap="flat">
                    <a:noFill/>
                    <a:prstDash val="solid"/>
                    <a:miter/>
                  </a:ln>
                </p:spPr>
                <p:txBody>
                  <a:bodyPr rtlCol="0" anchor="ctr"/>
                  <a:lstStyle/>
                  <a:p>
                    <a:endParaRPr lang="en-GB"/>
                  </a:p>
                </p:txBody>
              </p:sp>
              <p:sp>
                <p:nvSpPr>
                  <p:cNvPr id="370" name="Free-form: Shape 369">
                    <a:extLst>
                      <a:ext uri="{FF2B5EF4-FFF2-40B4-BE49-F238E27FC236}">
                        <a16:creationId xmlns:a16="http://schemas.microsoft.com/office/drawing/2014/main" id="{52A73EE6-E085-37BC-A0EE-D0C92847DB7C}"/>
                      </a:ext>
                    </a:extLst>
                  </p:cNvPr>
                  <p:cNvSpPr/>
                  <p:nvPr/>
                </p:nvSpPr>
                <p:spPr>
                  <a:xfrm>
                    <a:off x="5542367" y="1268752"/>
                    <a:ext cx="22383" cy="95916"/>
                  </a:xfrm>
                  <a:custGeom>
                    <a:avLst/>
                    <a:gdLst>
                      <a:gd name="connsiteX0" fmla="*/ 12859 w 22383"/>
                      <a:gd name="connsiteY0" fmla="*/ 9525 h 95916"/>
                      <a:gd name="connsiteX1" fmla="*/ 12859 w 22383"/>
                      <a:gd name="connsiteY1" fmla="*/ 86392 h 95916"/>
                      <a:gd name="connsiteX2" fmla="*/ 10858 w 22383"/>
                      <a:gd name="connsiteY2" fmla="*/ 85725 h 95916"/>
                      <a:gd name="connsiteX3" fmla="*/ 9811 w 22383"/>
                      <a:gd name="connsiteY3" fmla="*/ 84773 h 95916"/>
                      <a:gd name="connsiteX4" fmla="*/ 9525 w 22383"/>
                      <a:gd name="connsiteY4" fmla="*/ 83915 h 95916"/>
                      <a:gd name="connsiteX5" fmla="*/ 9525 w 22383"/>
                      <a:gd name="connsiteY5" fmla="*/ 12002 h 95916"/>
                      <a:gd name="connsiteX6" fmla="*/ 10858 w 22383"/>
                      <a:gd name="connsiteY6" fmla="*/ 10192 h 95916"/>
                      <a:gd name="connsiteX7" fmla="*/ 12859 w 22383"/>
                      <a:gd name="connsiteY7" fmla="*/ 9525 h 95916"/>
                      <a:gd name="connsiteX8" fmla="*/ 12859 w 22383"/>
                      <a:gd name="connsiteY8" fmla="*/ 0 h 95916"/>
                      <a:gd name="connsiteX9" fmla="*/ 11335 w 22383"/>
                      <a:gd name="connsiteY9" fmla="*/ 95 h 95916"/>
                      <a:gd name="connsiteX10" fmla="*/ 6096 w 22383"/>
                      <a:gd name="connsiteY10" fmla="*/ 1905 h 95916"/>
                      <a:gd name="connsiteX11" fmla="*/ 0 w 22383"/>
                      <a:gd name="connsiteY11" fmla="*/ 12002 h 95916"/>
                      <a:gd name="connsiteX12" fmla="*/ 0 w 22383"/>
                      <a:gd name="connsiteY12" fmla="*/ 83915 h 95916"/>
                      <a:gd name="connsiteX13" fmla="*/ 1810 w 22383"/>
                      <a:gd name="connsiteY13" fmla="*/ 89916 h 95916"/>
                      <a:gd name="connsiteX14" fmla="*/ 6096 w 22383"/>
                      <a:gd name="connsiteY14" fmla="*/ 94012 h 95916"/>
                      <a:gd name="connsiteX15" fmla="*/ 11335 w 22383"/>
                      <a:gd name="connsiteY15" fmla="*/ 95822 h 95916"/>
                      <a:gd name="connsiteX16" fmla="*/ 12859 w 22383"/>
                      <a:gd name="connsiteY16" fmla="*/ 95917 h 95916"/>
                      <a:gd name="connsiteX17" fmla="*/ 19050 w 22383"/>
                      <a:gd name="connsiteY17" fmla="*/ 93631 h 95916"/>
                      <a:gd name="connsiteX18" fmla="*/ 22384 w 22383"/>
                      <a:gd name="connsiteY18" fmla="*/ 86392 h 95916"/>
                      <a:gd name="connsiteX19" fmla="*/ 22384 w 22383"/>
                      <a:gd name="connsiteY19" fmla="*/ 9525 h 95916"/>
                      <a:gd name="connsiteX20" fmla="*/ 19050 w 22383"/>
                      <a:gd name="connsiteY20" fmla="*/ 2286 h 95916"/>
                      <a:gd name="connsiteX21" fmla="*/ 12859 w 22383"/>
                      <a:gd name="connsiteY21" fmla="*/ 0 h 95916"/>
                      <a:gd name="connsiteX22" fmla="*/ 12859 w 22383"/>
                      <a:gd name="connsiteY22" fmla="*/ 0 h 95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383" h="95916">
                        <a:moveTo>
                          <a:pt x="12859" y="9525"/>
                        </a:moveTo>
                        <a:lnTo>
                          <a:pt x="12859" y="86392"/>
                        </a:lnTo>
                        <a:cubicBezTo>
                          <a:pt x="12097" y="86297"/>
                          <a:pt x="11430" y="86106"/>
                          <a:pt x="10858" y="85725"/>
                        </a:cubicBezTo>
                        <a:cubicBezTo>
                          <a:pt x="10382" y="85439"/>
                          <a:pt x="10001" y="85153"/>
                          <a:pt x="9811" y="84773"/>
                        </a:cubicBezTo>
                        <a:cubicBezTo>
                          <a:pt x="9620" y="84487"/>
                          <a:pt x="9525" y="84201"/>
                          <a:pt x="9525" y="83915"/>
                        </a:cubicBezTo>
                        <a:lnTo>
                          <a:pt x="9525" y="12002"/>
                        </a:lnTo>
                        <a:cubicBezTo>
                          <a:pt x="9525" y="11335"/>
                          <a:pt x="10001" y="10668"/>
                          <a:pt x="10858" y="10192"/>
                        </a:cubicBezTo>
                        <a:cubicBezTo>
                          <a:pt x="11430" y="9906"/>
                          <a:pt x="12097" y="9620"/>
                          <a:pt x="12859" y="9525"/>
                        </a:cubicBezTo>
                        <a:moveTo>
                          <a:pt x="12859" y="0"/>
                        </a:moveTo>
                        <a:cubicBezTo>
                          <a:pt x="12382" y="0"/>
                          <a:pt x="11906" y="0"/>
                          <a:pt x="11335" y="95"/>
                        </a:cubicBezTo>
                        <a:cubicBezTo>
                          <a:pt x="9430" y="381"/>
                          <a:pt x="7620" y="1048"/>
                          <a:pt x="6096" y="1905"/>
                        </a:cubicBezTo>
                        <a:cubicBezTo>
                          <a:pt x="2286" y="4096"/>
                          <a:pt x="0" y="7906"/>
                          <a:pt x="0" y="12002"/>
                        </a:cubicBezTo>
                        <a:lnTo>
                          <a:pt x="0" y="83915"/>
                        </a:lnTo>
                        <a:cubicBezTo>
                          <a:pt x="0" y="86011"/>
                          <a:pt x="572" y="88106"/>
                          <a:pt x="1810" y="89916"/>
                        </a:cubicBezTo>
                        <a:cubicBezTo>
                          <a:pt x="2762" y="91440"/>
                          <a:pt x="4286" y="92964"/>
                          <a:pt x="6096" y="94012"/>
                        </a:cubicBezTo>
                        <a:cubicBezTo>
                          <a:pt x="7620" y="94869"/>
                          <a:pt x="9430" y="95536"/>
                          <a:pt x="11335" y="95822"/>
                        </a:cubicBezTo>
                        <a:cubicBezTo>
                          <a:pt x="11811" y="95822"/>
                          <a:pt x="12287" y="95917"/>
                          <a:pt x="12859" y="95917"/>
                        </a:cubicBezTo>
                        <a:cubicBezTo>
                          <a:pt x="15145" y="95917"/>
                          <a:pt x="17335" y="95155"/>
                          <a:pt x="19050" y="93631"/>
                        </a:cubicBezTo>
                        <a:cubicBezTo>
                          <a:pt x="21146" y="91821"/>
                          <a:pt x="22384" y="89154"/>
                          <a:pt x="22384" y="86392"/>
                        </a:cubicBezTo>
                        <a:lnTo>
                          <a:pt x="22384" y="9525"/>
                        </a:lnTo>
                        <a:cubicBezTo>
                          <a:pt x="22384" y="6763"/>
                          <a:pt x="21146" y="4096"/>
                          <a:pt x="19050" y="2286"/>
                        </a:cubicBezTo>
                        <a:cubicBezTo>
                          <a:pt x="17335" y="762"/>
                          <a:pt x="15145" y="0"/>
                          <a:pt x="12859" y="0"/>
                        </a:cubicBezTo>
                        <a:lnTo>
                          <a:pt x="12859" y="0"/>
                        </a:lnTo>
                        <a:close/>
                      </a:path>
                    </a:pathLst>
                  </a:custGeom>
                  <a:grpFill/>
                  <a:ln w="0" cap="flat">
                    <a:noFill/>
                    <a:prstDash val="solid"/>
                    <a:miter/>
                  </a:ln>
                </p:spPr>
                <p:txBody>
                  <a:bodyPr rtlCol="0" anchor="ctr"/>
                  <a:lstStyle/>
                  <a:p>
                    <a:endParaRPr lang="en-GB"/>
                  </a:p>
                </p:txBody>
              </p:sp>
            </p:grpSp>
          </p:grpSp>
          <p:grpSp>
            <p:nvGrpSpPr>
              <p:cNvPr id="363" name="Graphic 1544">
                <a:extLst>
                  <a:ext uri="{FF2B5EF4-FFF2-40B4-BE49-F238E27FC236}">
                    <a16:creationId xmlns:a16="http://schemas.microsoft.com/office/drawing/2014/main" id="{47E8AE5C-51F6-B416-994D-93E8CDF6F595}"/>
                  </a:ext>
                </a:extLst>
              </p:cNvPr>
              <p:cNvGrpSpPr/>
              <p:nvPr/>
            </p:nvGrpSpPr>
            <p:grpSpPr>
              <a:xfrm>
                <a:off x="5542407" y="1268656"/>
                <a:ext cx="28058" cy="24288"/>
                <a:chOff x="5542407" y="1268656"/>
                <a:chExt cx="28058" cy="24288"/>
              </a:xfrm>
              <a:grpFill/>
            </p:grpSpPr>
            <p:sp>
              <p:nvSpPr>
                <p:cNvPr id="364" name="Free-form: Shape 363">
                  <a:extLst>
                    <a:ext uri="{FF2B5EF4-FFF2-40B4-BE49-F238E27FC236}">
                      <a16:creationId xmlns:a16="http://schemas.microsoft.com/office/drawing/2014/main" id="{739CED63-2719-C9A1-7A56-46350F6D94E1}"/>
                    </a:ext>
                  </a:extLst>
                </p:cNvPr>
                <p:cNvSpPr/>
                <p:nvPr/>
              </p:nvSpPr>
              <p:spPr>
                <a:xfrm>
                  <a:off x="5547233" y="1273323"/>
                  <a:ext cx="18469" cy="14763"/>
                </a:xfrm>
                <a:custGeom>
                  <a:avLst/>
                  <a:gdLst>
                    <a:gd name="connsiteX0" fmla="*/ 9231 w 18469"/>
                    <a:gd name="connsiteY0" fmla="*/ 14764 h 14763"/>
                    <a:gd name="connsiteX1" fmla="*/ 3706 w 18469"/>
                    <a:gd name="connsiteY1" fmla="*/ 13335 h 14763"/>
                    <a:gd name="connsiteX2" fmla="*/ 1039 w 18469"/>
                    <a:gd name="connsiteY2" fmla="*/ 10858 h 14763"/>
                    <a:gd name="connsiteX3" fmla="*/ 753 w 18469"/>
                    <a:gd name="connsiteY3" fmla="*/ 4286 h 14763"/>
                    <a:gd name="connsiteX4" fmla="*/ 9326 w 18469"/>
                    <a:gd name="connsiteY4" fmla="*/ 0 h 14763"/>
                    <a:gd name="connsiteX5" fmla="*/ 14755 w 18469"/>
                    <a:gd name="connsiteY5" fmla="*/ 1429 h 14763"/>
                    <a:gd name="connsiteX6" fmla="*/ 18470 w 18469"/>
                    <a:gd name="connsiteY6" fmla="*/ 7334 h 14763"/>
                    <a:gd name="connsiteX7" fmla="*/ 14755 w 18469"/>
                    <a:gd name="connsiteY7" fmla="*/ 13240 h 14763"/>
                    <a:gd name="connsiteX8" fmla="*/ 9231 w 18469"/>
                    <a:gd name="connsiteY8" fmla="*/ 14669 h 14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469" h="14763">
                      <a:moveTo>
                        <a:pt x="9231" y="14764"/>
                      </a:moveTo>
                      <a:cubicBezTo>
                        <a:pt x="7802" y="14764"/>
                        <a:pt x="5706" y="14478"/>
                        <a:pt x="3706" y="13335"/>
                      </a:cubicBezTo>
                      <a:cubicBezTo>
                        <a:pt x="2563" y="12668"/>
                        <a:pt x="1706" y="11906"/>
                        <a:pt x="1039" y="10858"/>
                      </a:cubicBezTo>
                      <a:cubicBezTo>
                        <a:pt x="-294" y="8763"/>
                        <a:pt x="-294" y="6382"/>
                        <a:pt x="753" y="4286"/>
                      </a:cubicBezTo>
                      <a:cubicBezTo>
                        <a:pt x="2182" y="1715"/>
                        <a:pt x="5516" y="0"/>
                        <a:pt x="9326" y="0"/>
                      </a:cubicBezTo>
                      <a:cubicBezTo>
                        <a:pt x="11326" y="0"/>
                        <a:pt x="13231" y="476"/>
                        <a:pt x="14755" y="1429"/>
                      </a:cubicBezTo>
                      <a:cubicBezTo>
                        <a:pt x="17041" y="2762"/>
                        <a:pt x="18470" y="4953"/>
                        <a:pt x="18470" y="7334"/>
                      </a:cubicBezTo>
                      <a:cubicBezTo>
                        <a:pt x="18470" y="9716"/>
                        <a:pt x="17041" y="12002"/>
                        <a:pt x="14755" y="13240"/>
                      </a:cubicBezTo>
                      <a:cubicBezTo>
                        <a:pt x="12755" y="14383"/>
                        <a:pt x="10659" y="14669"/>
                        <a:pt x="9231" y="14669"/>
                      </a:cubicBezTo>
                      <a:close/>
                    </a:path>
                  </a:pathLst>
                </a:custGeom>
                <a:grpFill/>
                <a:ln w="0" cap="flat">
                  <a:noFill/>
                  <a:prstDash val="solid"/>
                  <a:miter/>
                </a:ln>
              </p:spPr>
              <p:txBody>
                <a:bodyPr rtlCol="0" anchor="ctr"/>
                <a:lstStyle/>
                <a:p>
                  <a:endParaRPr lang="en-GB"/>
                </a:p>
              </p:txBody>
            </p:sp>
            <p:sp>
              <p:nvSpPr>
                <p:cNvPr id="365" name="Free-form: Shape 364">
                  <a:extLst>
                    <a:ext uri="{FF2B5EF4-FFF2-40B4-BE49-F238E27FC236}">
                      <a16:creationId xmlns:a16="http://schemas.microsoft.com/office/drawing/2014/main" id="{D3067E85-C7B1-ABEE-8937-CB04D6B2248E}"/>
                    </a:ext>
                  </a:extLst>
                </p:cNvPr>
                <p:cNvSpPr/>
                <p:nvPr/>
              </p:nvSpPr>
              <p:spPr>
                <a:xfrm>
                  <a:off x="5542407" y="1268656"/>
                  <a:ext cx="28058" cy="24288"/>
                </a:xfrm>
                <a:custGeom>
                  <a:avLst/>
                  <a:gdLst>
                    <a:gd name="connsiteX0" fmla="*/ 14057 w 28058"/>
                    <a:gd name="connsiteY0" fmla="*/ 9525 h 24288"/>
                    <a:gd name="connsiteX1" fmla="*/ 17105 w 28058"/>
                    <a:gd name="connsiteY1" fmla="*/ 10287 h 24288"/>
                    <a:gd name="connsiteX2" fmla="*/ 18438 w 28058"/>
                    <a:gd name="connsiteY2" fmla="*/ 12097 h 24288"/>
                    <a:gd name="connsiteX3" fmla="*/ 17105 w 28058"/>
                    <a:gd name="connsiteY3" fmla="*/ 13906 h 24288"/>
                    <a:gd name="connsiteX4" fmla="*/ 13961 w 28058"/>
                    <a:gd name="connsiteY4" fmla="*/ 14668 h 24288"/>
                    <a:gd name="connsiteX5" fmla="*/ 10818 w 28058"/>
                    <a:gd name="connsiteY5" fmla="*/ 13906 h 24288"/>
                    <a:gd name="connsiteX6" fmla="*/ 9770 w 28058"/>
                    <a:gd name="connsiteY6" fmla="*/ 12954 h 24288"/>
                    <a:gd name="connsiteX7" fmla="*/ 14057 w 28058"/>
                    <a:gd name="connsiteY7" fmla="*/ 9525 h 24288"/>
                    <a:gd name="connsiteX8" fmla="*/ 14057 w 28058"/>
                    <a:gd name="connsiteY8" fmla="*/ 0 h 24288"/>
                    <a:gd name="connsiteX9" fmla="*/ 1388 w 28058"/>
                    <a:gd name="connsiteY9" fmla="*/ 6763 h 24288"/>
                    <a:gd name="connsiteX10" fmla="*/ 1769 w 28058"/>
                    <a:gd name="connsiteY10" fmla="*/ 18097 h 24288"/>
                    <a:gd name="connsiteX11" fmla="*/ 6151 w 28058"/>
                    <a:gd name="connsiteY11" fmla="*/ 22289 h 24288"/>
                    <a:gd name="connsiteX12" fmla="*/ 14057 w 28058"/>
                    <a:gd name="connsiteY12" fmla="*/ 24289 h 24288"/>
                    <a:gd name="connsiteX13" fmla="*/ 21962 w 28058"/>
                    <a:gd name="connsiteY13" fmla="*/ 22289 h 24288"/>
                    <a:gd name="connsiteX14" fmla="*/ 28058 w 28058"/>
                    <a:gd name="connsiteY14" fmla="*/ 12192 h 24288"/>
                    <a:gd name="connsiteX15" fmla="*/ 21962 w 28058"/>
                    <a:gd name="connsiteY15" fmla="*/ 2095 h 24288"/>
                    <a:gd name="connsiteX16" fmla="*/ 14152 w 28058"/>
                    <a:gd name="connsiteY16" fmla="*/ 95 h 24288"/>
                    <a:gd name="connsiteX17" fmla="*/ 14152 w 28058"/>
                    <a:gd name="connsiteY17" fmla="*/ 95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58" h="24288">
                      <a:moveTo>
                        <a:pt x="14057" y="9525"/>
                      </a:moveTo>
                      <a:cubicBezTo>
                        <a:pt x="15104" y="9525"/>
                        <a:pt x="16247" y="9716"/>
                        <a:pt x="17105" y="10287"/>
                      </a:cubicBezTo>
                      <a:cubicBezTo>
                        <a:pt x="17962" y="10763"/>
                        <a:pt x="18438" y="11430"/>
                        <a:pt x="18438" y="12097"/>
                      </a:cubicBezTo>
                      <a:cubicBezTo>
                        <a:pt x="18438" y="12764"/>
                        <a:pt x="17962" y="13430"/>
                        <a:pt x="17105" y="13906"/>
                      </a:cubicBezTo>
                      <a:cubicBezTo>
                        <a:pt x="16247" y="14383"/>
                        <a:pt x="15104" y="14668"/>
                        <a:pt x="13961" y="14668"/>
                      </a:cubicBezTo>
                      <a:cubicBezTo>
                        <a:pt x="12818" y="14668"/>
                        <a:pt x="11675" y="14383"/>
                        <a:pt x="10818" y="13906"/>
                      </a:cubicBezTo>
                      <a:cubicBezTo>
                        <a:pt x="10342" y="13621"/>
                        <a:pt x="9961" y="13335"/>
                        <a:pt x="9770" y="12954"/>
                      </a:cubicBezTo>
                      <a:cubicBezTo>
                        <a:pt x="8627" y="11049"/>
                        <a:pt x="11199" y="9525"/>
                        <a:pt x="14057" y="9525"/>
                      </a:cubicBezTo>
                      <a:moveTo>
                        <a:pt x="14057" y="0"/>
                      </a:moveTo>
                      <a:cubicBezTo>
                        <a:pt x="8532" y="0"/>
                        <a:pt x="3674" y="2572"/>
                        <a:pt x="1388" y="6763"/>
                      </a:cubicBezTo>
                      <a:cubicBezTo>
                        <a:pt x="-612" y="10382"/>
                        <a:pt x="-421" y="14573"/>
                        <a:pt x="1769" y="18097"/>
                      </a:cubicBezTo>
                      <a:cubicBezTo>
                        <a:pt x="2817" y="19812"/>
                        <a:pt x="4341" y="21241"/>
                        <a:pt x="6151" y="22289"/>
                      </a:cubicBezTo>
                      <a:cubicBezTo>
                        <a:pt x="8437" y="23622"/>
                        <a:pt x="11199" y="24289"/>
                        <a:pt x="14057" y="24289"/>
                      </a:cubicBezTo>
                      <a:cubicBezTo>
                        <a:pt x="16914" y="24289"/>
                        <a:pt x="19676" y="23622"/>
                        <a:pt x="21962" y="22289"/>
                      </a:cubicBezTo>
                      <a:cubicBezTo>
                        <a:pt x="25772" y="20098"/>
                        <a:pt x="28058" y="16288"/>
                        <a:pt x="28058" y="12192"/>
                      </a:cubicBezTo>
                      <a:cubicBezTo>
                        <a:pt x="28058" y="8096"/>
                        <a:pt x="25772" y="4286"/>
                        <a:pt x="21962" y="2095"/>
                      </a:cubicBezTo>
                      <a:cubicBezTo>
                        <a:pt x="19676" y="762"/>
                        <a:pt x="16914" y="95"/>
                        <a:pt x="14152" y="95"/>
                      </a:cubicBezTo>
                      <a:lnTo>
                        <a:pt x="14152" y="95"/>
                      </a:lnTo>
                      <a:close/>
                    </a:path>
                  </a:pathLst>
                </a:custGeom>
                <a:grpFill/>
                <a:ln w="0" cap="flat">
                  <a:noFill/>
                  <a:prstDash val="solid"/>
                  <a:miter/>
                </a:ln>
              </p:spPr>
              <p:txBody>
                <a:bodyPr rtlCol="0" anchor="ctr"/>
                <a:lstStyle/>
                <a:p>
                  <a:endParaRPr lang="en-GB"/>
                </a:p>
              </p:txBody>
            </p:sp>
          </p:grpSp>
        </p:grpSp>
      </p:grpSp>
      <p:grpSp>
        <p:nvGrpSpPr>
          <p:cNvPr id="387" name="Graphic 1544">
            <a:extLst>
              <a:ext uri="{FF2B5EF4-FFF2-40B4-BE49-F238E27FC236}">
                <a16:creationId xmlns:a16="http://schemas.microsoft.com/office/drawing/2014/main" id="{0E2515D9-9B13-E36C-F920-6CB41234DA4E}"/>
              </a:ext>
            </a:extLst>
          </p:cNvPr>
          <p:cNvGrpSpPr/>
          <p:nvPr/>
        </p:nvGrpSpPr>
        <p:grpSpPr>
          <a:xfrm>
            <a:off x="6141117" y="1395515"/>
            <a:ext cx="62714" cy="54955"/>
            <a:chOff x="5526139" y="1252273"/>
            <a:chExt cx="49892" cy="43719"/>
          </a:xfrm>
          <a:solidFill>
            <a:schemeClr val="accent2"/>
          </a:solidFill>
        </p:grpSpPr>
        <p:grpSp>
          <p:nvGrpSpPr>
            <p:cNvPr id="388" name="Graphic 1544">
              <a:extLst>
                <a:ext uri="{FF2B5EF4-FFF2-40B4-BE49-F238E27FC236}">
                  <a16:creationId xmlns:a16="http://schemas.microsoft.com/office/drawing/2014/main" id="{55A82EF9-5D49-632C-18F5-592C6211DDB9}"/>
                </a:ext>
              </a:extLst>
            </p:cNvPr>
            <p:cNvGrpSpPr/>
            <p:nvPr/>
          </p:nvGrpSpPr>
          <p:grpSpPr>
            <a:xfrm>
              <a:off x="5526139" y="1252273"/>
              <a:ext cx="49892" cy="43719"/>
              <a:chOff x="5526139" y="1252273"/>
              <a:chExt cx="49892" cy="43719"/>
            </a:xfrm>
            <a:grpFill/>
          </p:grpSpPr>
          <p:grpSp>
            <p:nvGrpSpPr>
              <p:cNvPr id="392" name="Graphic 1544">
                <a:extLst>
                  <a:ext uri="{FF2B5EF4-FFF2-40B4-BE49-F238E27FC236}">
                    <a16:creationId xmlns:a16="http://schemas.microsoft.com/office/drawing/2014/main" id="{050D0B57-FA47-07B9-3F6A-C2091B57C845}"/>
                  </a:ext>
                </a:extLst>
              </p:cNvPr>
              <p:cNvGrpSpPr/>
              <p:nvPr/>
            </p:nvGrpSpPr>
            <p:grpSpPr>
              <a:xfrm>
                <a:off x="5549150" y="1265132"/>
                <a:ext cx="26881" cy="30861"/>
                <a:chOff x="5549150" y="1265132"/>
                <a:chExt cx="26881" cy="30861"/>
              </a:xfrm>
              <a:grpFill/>
            </p:grpSpPr>
            <p:sp>
              <p:nvSpPr>
                <p:cNvPr id="399" name="Free-form: Shape 398">
                  <a:extLst>
                    <a:ext uri="{FF2B5EF4-FFF2-40B4-BE49-F238E27FC236}">
                      <a16:creationId xmlns:a16="http://schemas.microsoft.com/office/drawing/2014/main" id="{CDBC90B7-3241-A6FF-606B-3D393C49E88D}"/>
                    </a:ext>
                  </a:extLst>
                </p:cNvPr>
                <p:cNvSpPr/>
                <p:nvPr/>
              </p:nvSpPr>
              <p:spPr>
                <a:xfrm>
                  <a:off x="5553753" y="1269894"/>
                  <a:ext cx="17451" cy="21336"/>
                </a:xfrm>
                <a:custGeom>
                  <a:avLst/>
                  <a:gdLst>
                    <a:gd name="connsiteX0" fmla="*/ 4806 w 17451"/>
                    <a:gd name="connsiteY0" fmla="*/ 21241 h 21336"/>
                    <a:gd name="connsiteX1" fmla="*/ 1568 w 17451"/>
                    <a:gd name="connsiteY1" fmla="*/ 20003 h 21336"/>
                    <a:gd name="connsiteX2" fmla="*/ 520 w 17451"/>
                    <a:gd name="connsiteY2" fmla="*/ 14478 h 21336"/>
                    <a:gd name="connsiteX3" fmla="*/ 329 w 17451"/>
                    <a:gd name="connsiteY3" fmla="*/ 10573 h 21336"/>
                    <a:gd name="connsiteX4" fmla="*/ 2425 w 17451"/>
                    <a:gd name="connsiteY4" fmla="*/ 4763 h 21336"/>
                    <a:gd name="connsiteX5" fmla="*/ 9473 w 17451"/>
                    <a:gd name="connsiteY5" fmla="*/ 667 h 21336"/>
                    <a:gd name="connsiteX6" fmla="*/ 11855 w 17451"/>
                    <a:gd name="connsiteY6" fmla="*/ 0 h 21336"/>
                    <a:gd name="connsiteX7" fmla="*/ 13474 w 17451"/>
                    <a:gd name="connsiteY7" fmla="*/ 286 h 21336"/>
                    <a:gd name="connsiteX8" fmla="*/ 16331 w 17451"/>
                    <a:gd name="connsiteY8" fmla="*/ 3048 h 21336"/>
                    <a:gd name="connsiteX9" fmla="*/ 16141 w 17451"/>
                    <a:gd name="connsiteY9" fmla="*/ 14478 h 21336"/>
                    <a:gd name="connsiteX10" fmla="*/ 14236 w 17451"/>
                    <a:gd name="connsiteY10" fmla="*/ 16574 h 21336"/>
                    <a:gd name="connsiteX11" fmla="*/ 7187 w 17451"/>
                    <a:gd name="connsiteY11" fmla="*/ 20669 h 21336"/>
                    <a:gd name="connsiteX12" fmla="*/ 4806 w 17451"/>
                    <a:gd name="connsiteY12" fmla="*/ 21336 h 2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451" h="21336">
                      <a:moveTo>
                        <a:pt x="4806" y="21241"/>
                      </a:moveTo>
                      <a:cubicBezTo>
                        <a:pt x="3663" y="21241"/>
                        <a:pt x="2425" y="20765"/>
                        <a:pt x="1568" y="20003"/>
                      </a:cubicBezTo>
                      <a:cubicBezTo>
                        <a:pt x="44" y="18574"/>
                        <a:pt x="-433" y="16288"/>
                        <a:pt x="520" y="14478"/>
                      </a:cubicBezTo>
                      <a:cubicBezTo>
                        <a:pt x="901" y="13716"/>
                        <a:pt x="1187" y="12668"/>
                        <a:pt x="329" y="10573"/>
                      </a:cubicBezTo>
                      <a:cubicBezTo>
                        <a:pt x="-528" y="8382"/>
                        <a:pt x="329" y="5906"/>
                        <a:pt x="2425" y="4763"/>
                      </a:cubicBezTo>
                      <a:lnTo>
                        <a:pt x="9473" y="667"/>
                      </a:lnTo>
                      <a:cubicBezTo>
                        <a:pt x="10235" y="286"/>
                        <a:pt x="10997" y="0"/>
                        <a:pt x="11855" y="0"/>
                      </a:cubicBezTo>
                      <a:cubicBezTo>
                        <a:pt x="12426" y="0"/>
                        <a:pt x="12902" y="0"/>
                        <a:pt x="13474" y="286"/>
                      </a:cubicBezTo>
                      <a:cubicBezTo>
                        <a:pt x="14807" y="762"/>
                        <a:pt x="15855" y="1810"/>
                        <a:pt x="16331" y="3048"/>
                      </a:cubicBezTo>
                      <a:cubicBezTo>
                        <a:pt x="17855" y="7144"/>
                        <a:pt x="17855" y="10954"/>
                        <a:pt x="16141" y="14478"/>
                      </a:cubicBezTo>
                      <a:cubicBezTo>
                        <a:pt x="15760" y="15335"/>
                        <a:pt x="15093" y="16097"/>
                        <a:pt x="14236" y="16574"/>
                      </a:cubicBezTo>
                      <a:lnTo>
                        <a:pt x="7187" y="20669"/>
                      </a:lnTo>
                      <a:cubicBezTo>
                        <a:pt x="6425" y="21146"/>
                        <a:pt x="5568" y="21336"/>
                        <a:pt x="4806" y="21336"/>
                      </a:cubicBezTo>
                      <a:close/>
                    </a:path>
                  </a:pathLst>
                </a:custGeom>
                <a:grpFill/>
                <a:ln w="0" cap="flat">
                  <a:noFill/>
                  <a:prstDash val="solid"/>
                  <a:miter/>
                </a:ln>
              </p:spPr>
              <p:txBody>
                <a:bodyPr rtlCol="0" anchor="ctr"/>
                <a:lstStyle/>
                <a:p>
                  <a:endParaRPr lang="en-GB"/>
                </a:p>
              </p:txBody>
            </p:sp>
            <p:sp>
              <p:nvSpPr>
                <p:cNvPr id="400" name="Free-form: Shape 399">
                  <a:extLst>
                    <a:ext uri="{FF2B5EF4-FFF2-40B4-BE49-F238E27FC236}">
                      <a16:creationId xmlns:a16="http://schemas.microsoft.com/office/drawing/2014/main" id="{060A5268-159D-9F98-E436-6BC82EF54460}"/>
                    </a:ext>
                  </a:extLst>
                </p:cNvPr>
                <p:cNvSpPr/>
                <p:nvPr/>
              </p:nvSpPr>
              <p:spPr>
                <a:xfrm>
                  <a:off x="5549150" y="1265132"/>
                  <a:ext cx="26881" cy="30861"/>
                </a:xfrm>
                <a:custGeom>
                  <a:avLst/>
                  <a:gdLst>
                    <a:gd name="connsiteX0" fmla="*/ 16458 w 26881"/>
                    <a:gd name="connsiteY0" fmla="*/ 9525 h 30861"/>
                    <a:gd name="connsiteX1" fmla="*/ 16458 w 26881"/>
                    <a:gd name="connsiteY1" fmla="*/ 17145 h 30861"/>
                    <a:gd name="connsiteX2" fmla="*/ 9504 w 26881"/>
                    <a:gd name="connsiteY2" fmla="*/ 21241 h 30861"/>
                    <a:gd name="connsiteX3" fmla="*/ 9504 w 26881"/>
                    <a:gd name="connsiteY3" fmla="*/ 13621 h 30861"/>
                    <a:gd name="connsiteX4" fmla="*/ 16458 w 26881"/>
                    <a:gd name="connsiteY4" fmla="*/ 9525 h 30861"/>
                    <a:gd name="connsiteX5" fmla="*/ 16458 w 26881"/>
                    <a:gd name="connsiteY5" fmla="*/ 0 h 30861"/>
                    <a:gd name="connsiteX6" fmla="*/ 11695 w 26881"/>
                    <a:gd name="connsiteY6" fmla="*/ 1334 h 30861"/>
                    <a:gd name="connsiteX7" fmla="*/ 4742 w 26881"/>
                    <a:gd name="connsiteY7" fmla="*/ 5429 h 30861"/>
                    <a:gd name="connsiteX8" fmla="*/ 646 w 26881"/>
                    <a:gd name="connsiteY8" fmla="*/ 17050 h 30861"/>
                    <a:gd name="connsiteX9" fmla="*/ 837 w 26881"/>
                    <a:gd name="connsiteY9" fmla="*/ 17526 h 30861"/>
                    <a:gd name="connsiteX10" fmla="*/ 3123 w 26881"/>
                    <a:gd name="connsiteY10" fmla="*/ 28289 h 30861"/>
                    <a:gd name="connsiteX11" fmla="*/ 9600 w 26881"/>
                    <a:gd name="connsiteY11" fmla="*/ 30861 h 30861"/>
                    <a:gd name="connsiteX12" fmla="*/ 14362 w 26881"/>
                    <a:gd name="connsiteY12" fmla="*/ 29528 h 30861"/>
                    <a:gd name="connsiteX13" fmla="*/ 21315 w 26881"/>
                    <a:gd name="connsiteY13" fmla="*/ 25432 h 30861"/>
                    <a:gd name="connsiteX14" fmla="*/ 25125 w 26881"/>
                    <a:gd name="connsiteY14" fmla="*/ 21336 h 30861"/>
                    <a:gd name="connsiteX15" fmla="*/ 25506 w 26881"/>
                    <a:gd name="connsiteY15" fmla="*/ 6191 h 30861"/>
                    <a:gd name="connsiteX16" fmla="*/ 19791 w 26881"/>
                    <a:gd name="connsiteY16" fmla="*/ 572 h 30861"/>
                    <a:gd name="connsiteX17" fmla="*/ 16648 w 26881"/>
                    <a:gd name="connsiteY17" fmla="*/ 0 h 30861"/>
                    <a:gd name="connsiteX18" fmla="*/ 16648 w 26881"/>
                    <a:gd name="connsiteY18" fmla="*/ 0 h 30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6881" h="30861">
                      <a:moveTo>
                        <a:pt x="16458" y="9525"/>
                      </a:moveTo>
                      <a:cubicBezTo>
                        <a:pt x="17696" y="12668"/>
                        <a:pt x="17410" y="15145"/>
                        <a:pt x="16458" y="17145"/>
                      </a:cubicBezTo>
                      <a:lnTo>
                        <a:pt x="9504" y="21241"/>
                      </a:lnTo>
                      <a:cubicBezTo>
                        <a:pt x="10457" y="19145"/>
                        <a:pt x="10743" y="16764"/>
                        <a:pt x="9504" y="13621"/>
                      </a:cubicBezTo>
                      <a:lnTo>
                        <a:pt x="16458" y="9525"/>
                      </a:lnTo>
                      <a:moveTo>
                        <a:pt x="16458" y="0"/>
                      </a:moveTo>
                      <a:cubicBezTo>
                        <a:pt x="14838" y="0"/>
                        <a:pt x="13124" y="476"/>
                        <a:pt x="11695" y="1334"/>
                      </a:cubicBezTo>
                      <a:lnTo>
                        <a:pt x="4742" y="5429"/>
                      </a:lnTo>
                      <a:cubicBezTo>
                        <a:pt x="741" y="7811"/>
                        <a:pt x="-1068" y="12668"/>
                        <a:pt x="646" y="17050"/>
                      </a:cubicBezTo>
                      <a:cubicBezTo>
                        <a:pt x="646" y="17240"/>
                        <a:pt x="741" y="17431"/>
                        <a:pt x="837" y="17526"/>
                      </a:cubicBezTo>
                      <a:cubicBezTo>
                        <a:pt x="-783" y="21241"/>
                        <a:pt x="75" y="25527"/>
                        <a:pt x="3123" y="28289"/>
                      </a:cubicBezTo>
                      <a:cubicBezTo>
                        <a:pt x="4932" y="30004"/>
                        <a:pt x="7218" y="30861"/>
                        <a:pt x="9600" y="30861"/>
                      </a:cubicBezTo>
                      <a:cubicBezTo>
                        <a:pt x="11219" y="30861"/>
                        <a:pt x="12933" y="30480"/>
                        <a:pt x="14362" y="29528"/>
                      </a:cubicBezTo>
                      <a:lnTo>
                        <a:pt x="21315" y="25432"/>
                      </a:lnTo>
                      <a:cubicBezTo>
                        <a:pt x="22935" y="24479"/>
                        <a:pt x="24268" y="23051"/>
                        <a:pt x="25125" y="21336"/>
                      </a:cubicBezTo>
                      <a:cubicBezTo>
                        <a:pt x="26649" y="18098"/>
                        <a:pt x="27983" y="12859"/>
                        <a:pt x="25506" y="6191"/>
                      </a:cubicBezTo>
                      <a:cubicBezTo>
                        <a:pt x="24554" y="3620"/>
                        <a:pt x="22458" y="1524"/>
                        <a:pt x="19791" y="572"/>
                      </a:cubicBezTo>
                      <a:cubicBezTo>
                        <a:pt x="18744" y="191"/>
                        <a:pt x="17696" y="0"/>
                        <a:pt x="16648" y="0"/>
                      </a:cubicBezTo>
                      <a:lnTo>
                        <a:pt x="16648" y="0"/>
                      </a:lnTo>
                      <a:close/>
                    </a:path>
                  </a:pathLst>
                </a:custGeom>
                <a:grpFill/>
                <a:ln w="0" cap="flat">
                  <a:noFill/>
                  <a:prstDash val="solid"/>
                  <a:miter/>
                </a:ln>
              </p:spPr>
              <p:txBody>
                <a:bodyPr rtlCol="0" anchor="ctr"/>
                <a:lstStyle/>
                <a:p>
                  <a:endParaRPr lang="en-GB"/>
                </a:p>
              </p:txBody>
            </p:sp>
          </p:grpSp>
          <p:grpSp>
            <p:nvGrpSpPr>
              <p:cNvPr id="393" name="Graphic 1544">
                <a:extLst>
                  <a:ext uri="{FF2B5EF4-FFF2-40B4-BE49-F238E27FC236}">
                    <a16:creationId xmlns:a16="http://schemas.microsoft.com/office/drawing/2014/main" id="{91B89EF1-144C-340B-2F5D-7DC24C4BC51E}"/>
                  </a:ext>
                </a:extLst>
              </p:cNvPr>
              <p:cNvGrpSpPr/>
              <p:nvPr/>
            </p:nvGrpSpPr>
            <p:grpSpPr>
              <a:xfrm>
                <a:off x="5526841" y="1252273"/>
                <a:ext cx="48196" cy="36004"/>
                <a:chOff x="5526841" y="1252273"/>
                <a:chExt cx="48196" cy="36004"/>
              </a:xfrm>
              <a:grpFill/>
            </p:grpSpPr>
            <p:sp>
              <p:nvSpPr>
                <p:cNvPr id="397" name="Free-form: Shape 396">
                  <a:extLst>
                    <a:ext uri="{FF2B5EF4-FFF2-40B4-BE49-F238E27FC236}">
                      <a16:creationId xmlns:a16="http://schemas.microsoft.com/office/drawing/2014/main" id="{EFD1E78B-6EC1-C1E5-864D-678143CFB435}"/>
                    </a:ext>
                  </a:extLst>
                </p:cNvPr>
                <p:cNvSpPr/>
                <p:nvPr/>
              </p:nvSpPr>
              <p:spPr>
                <a:xfrm>
                  <a:off x="5531603" y="1256941"/>
                  <a:ext cx="38766" cy="26479"/>
                </a:xfrm>
                <a:custGeom>
                  <a:avLst/>
                  <a:gdLst>
                    <a:gd name="connsiteX0" fmla="*/ 26956 w 38766"/>
                    <a:gd name="connsiteY0" fmla="*/ 26479 h 26479"/>
                    <a:gd name="connsiteX1" fmla="*/ 24575 w 38766"/>
                    <a:gd name="connsiteY1" fmla="*/ 25813 h 26479"/>
                    <a:gd name="connsiteX2" fmla="*/ 2381 w 38766"/>
                    <a:gd name="connsiteY2" fmla="*/ 12954 h 26479"/>
                    <a:gd name="connsiteX3" fmla="*/ 0 w 38766"/>
                    <a:gd name="connsiteY3" fmla="*/ 8858 h 26479"/>
                    <a:gd name="connsiteX4" fmla="*/ 2381 w 38766"/>
                    <a:gd name="connsiteY4" fmla="*/ 4763 h 26479"/>
                    <a:gd name="connsiteX5" fmla="*/ 9430 w 38766"/>
                    <a:gd name="connsiteY5" fmla="*/ 667 h 26479"/>
                    <a:gd name="connsiteX6" fmla="*/ 11811 w 38766"/>
                    <a:gd name="connsiteY6" fmla="*/ 0 h 26479"/>
                    <a:gd name="connsiteX7" fmla="*/ 14192 w 38766"/>
                    <a:gd name="connsiteY7" fmla="*/ 667 h 26479"/>
                    <a:gd name="connsiteX8" fmla="*/ 36385 w 38766"/>
                    <a:gd name="connsiteY8" fmla="*/ 13526 h 26479"/>
                    <a:gd name="connsiteX9" fmla="*/ 38767 w 38766"/>
                    <a:gd name="connsiteY9" fmla="*/ 17621 h 26479"/>
                    <a:gd name="connsiteX10" fmla="*/ 36385 w 38766"/>
                    <a:gd name="connsiteY10" fmla="*/ 21717 h 26479"/>
                    <a:gd name="connsiteX11" fmla="*/ 29337 w 38766"/>
                    <a:gd name="connsiteY11" fmla="*/ 25813 h 26479"/>
                    <a:gd name="connsiteX12" fmla="*/ 26956 w 38766"/>
                    <a:gd name="connsiteY12" fmla="*/ 26479 h 26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766" h="26479">
                      <a:moveTo>
                        <a:pt x="26956" y="26479"/>
                      </a:moveTo>
                      <a:cubicBezTo>
                        <a:pt x="26099" y="26479"/>
                        <a:pt x="25336" y="26289"/>
                        <a:pt x="24575" y="25813"/>
                      </a:cubicBezTo>
                      <a:lnTo>
                        <a:pt x="2381" y="12954"/>
                      </a:lnTo>
                      <a:cubicBezTo>
                        <a:pt x="953" y="12097"/>
                        <a:pt x="0" y="10573"/>
                        <a:pt x="0" y="8858"/>
                      </a:cubicBezTo>
                      <a:cubicBezTo>
                        <a:pt x="0" y="7144"/>
                        <a:pt x="857" y="5620"/>
                        <a:pt x="2381" y="4763"/>
                      </a:cubicBezTo>
                      <a:lnTo>
                        <a:pt x="9430" y="667"/>
                      </a:lnTo>
                      <a:cubicBezTo>
                        <a:pt x="10192" y="190"/>
                        <a:pt x="10954" y="0"/>
                        <a:pt x="11811" y="0"/>
                      </a:cubicBezTo>
                      <a:cubicBezTo>
                        <a:pt x="12668" y="0"/>
                        <a:pt x="13430" y="190"/>
                        <a:pt x="14192" y="667"/>
                      </a:cubicBezTo>
                      <a:lnTo>
                        <a:pt x="36385" y="13526"/>
                      </a:lnTo>
                      <a:cubicBezTo>
                        <a:pt x="37814" y="14383"/>
                        <a:pt x="38767" y="15907"/>
                        <a:pt x="38767" y="17621"/>
                      </a:cubicBezTo>
                      <a:cubicBezTo>
                        <a:pt x="38767" y="19336"/>
                        <a:pt x="37909" y="20860"/>
                        <a:pt x="36385" y="21717"/>
                      </a:cubicBezTo>
                      <a:lnTo>
                        <a:pt x="29337" y="25813"/>
                      </a:lnTo>
                      <a:cubicBezTo>
                        <a:pt x="28575" y="26194"/>
                        <a:pt x="27813" y="26479"/>
                        <a:pt x="26956" y="26479"/>
                      </a:cubicBezTo>
                      <a:close/>
                    </a:path>
                  </a:pathLst>
                </a:custGeom>
                <a:grpFill/>
                <a:ln w="0" cap="flat">
                  <a:noFill/>
                  <a:prstDash val="solid"/>
                  <a:miter/>
                </a:ln>
              </p:spPr>
              <p:txBody>
                <a:bodyPr rtlCol="0" anchor="ctr"/>
                <a:lstStyle/>
                <a:p>
                  <a:endParaRPr lang="en-GB"/>
                </a:p>
              </p:txBody>
            </p:sp>
            <p:sp>
              <p:nvSpPr>
                <p:cNvPr id="398" name="Free-form: Shape 397">
                  <a:extLst>
                    <a:ext uri="{FF2B5EF4-FFF2-40B4-BE49-F238E27FC236}">
                      <a16:creationId xmlns:a16="http://schemas.microsoft.com/office/drawing/2014/main" id="{E05FD8DB-07B7-4D33-8CA2-CC290EFBA09A}"/>
                    </a:ext>
                  </a:extLst>
                </p:cNvPr>
                <p:cNvSpPr/>
                <p:nvPr/>
              </p:nvSpPr>
              <p:spPr>
                <a:xfrm>
                  <a:off x="5526841" y="1252273"/>
                  <a:ext cx="48196" cy="36004"/>
                </a:xfrm>
                <a:custGeom>
                  <a:avLst/>
                  <a:gdLst>
                    <a:gd name="connsiteX0" fmla="*/ 16478 w 48196"/>
                    <a:gd name="connsiteY0" fmla="*/ 9525 h 36004"/>
                    <a:gd name="connsiteX1" fmla="*/ 38672 w 48196"/>
                    <a:gd name="connsiteY1" fmla="*/ 22384 h 36004"/>
                    <a:gd name="connsiteX2" fmla="*/ 31718 w 48196"/>
                    <a:gd name="connsiteY2" fmla="*/ 26479 h 36004"/>
                    <a:gd name="connsiteX3" fmla="*/ 9525 w 48196"/>
                    <a:gd name="connsiteY3" fmla="*/ 13621 h 36004"/>
                    <a:gd name="connsiteX4" fmla="*/ 16478 w 48196"/>
                    <a:gd name="connsiteY4" fmla="*/ 9525 h 36004"/>
                    <a:gd name="connsiteX5" fmla="*/ 16478 w 48196"/>
                    <a:gd name="connsiteY5" fmla="*/ 0 h 36004"/>
                    <a:gd name="connsiteX6" fmla="*/ 11716 w 48196"/>
                    <a:gd name="connsiteY6" fmla="*/ 1333 h 36004"/>
                    <a:gd name="connsiteX7" fmla="*/ 4763 w 48196"/>
                    <a:gd name="connsiteY7" fmla="*/ 5429 h 36004"/>
                    <a:gd name="connsiteX8" fmla="*/ 0 w 48196"/>
                    <a:gd name="connsiteY8" fmla="*/ 13716 h 36004"/>
                    <a:gd name="connsiteX9" fmla="*/ 4763 w 48196"/>
                    <a:gd name="connsiteY9" fmla="*/ 21907 h 36004"/>
                    <a:gd name="connsiteX10" fmla="*/ 26956 w 48196"/>
                    <a:gd name="connsiteY10" fmla="*/ 34766 h 36004"/>
                    <a:gd name="connsiteX11" fmla="*/ 31718 w 48196"/>
                    <a:gd name="connsiteY11" fmla="*/ 36004 h 36004"/>
                    <a:gd name="connsiteX12" fmla="*/ 36481 w 48196"/>
                    <a:gd name="connsiteY12" fmla="*/ 34671 h 36004"/>
                    <a:gd name="connsiteX13" fmla="*/ 43434 w 48196"/>
                    <a:gd name="connsiteY13" fmla="*/ 30575 h 36004"/>
                    <a:gd name="connsiteX14" fmla="*/ 48197 w 48196"/>
                    <a:gd name="connsiteY14" fmla="*/ 22289 h 36004"/>
                    <a:gd name="connsiteX15" fmla="*/ 43434 w 48196"/>
                    <a:gd name="connsiteY15" fmla="*/ 14097 h 36004"/>
                    <a:gd name="connsiteX16" fmla="*/ 21241 w 48196"/>
                    <a:gd name="connsiteY16" fmla="*/ 1238 h 36004"/>
                    <a:gd name="connsiteX17" fmla="*/ 16478 w 48196"/>
                    <a:gd name="connsiteY17" fmla="*/ 0 h 36004"/>
                    <a:gd name="connsiteX18" fmla="*/ 16478 w 48196"/>
                    <a:gd name="connsiteY18" fmla="*/ 0 h 36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196" h="36004">
                      <a:moveTo>
                        <a:pt x="16478" y="9525"/>
                      </a:moveTo>
                      <a:lnTo>
                        <a:pt x="38672" y="22384"/>
                      </a:lnTo>
                      <a:lnTo>
                        <a:pt x="31718" y="26479"/>
                      </a:lnTo>
                      <a:lnTo>
                        <a:pt x="9525" y="13621"/>
                      </a:lnTo>
                      <a:lnTo>
                        <a:pt x="16478" y="9525"/>
                      </a:lnTo>
                      <a:moveTo>
                        <a:pt x="16478" y="0"/>
                      </a:moveTo>
                      <a:cubicBezTo>
                        <a:pt x="14859" y="0"/>
                        <a:pt x="13145" y="476"/>
                        <a:pt x="11716" y="1333"/>
                      </a:cubicBezTo>
                      <a:lnTo>
                        <a:pt x="4763" y="5429"/>
                      </a:lnTo>
                      <a:cubicBezTo>
                        <a:pt x="1810" y="7144"/>
                        <a:pt x="0" y="10287"/>
                        <a:pt x="0" y="13716"/>
                      </a:cubicBezTo>
                      <a:cubicBezTo>
                        <a:pt x="0" y="17145"/>
                        <a:pt x="1810" y="20288"/>
                        <a:pt x="4763" y="21907"/>
                      </a:cubicBezTo>
                      <a:lnTo>
                        <a:pt x="26956" y="34766"/>
                      </a:lnTo>
                      <a:cubicBezTo>
                        <a:pt x="28384" y="35623"/>
                        <a:pt x="30099" y="36004"/>
                        <a:pt x="31718" y="36004"/>
                      </a:cubicBezTo>
                      <a:cubicBezTo>
                        <a:pt x="33338" y="36004"/>
                        <a:pt x="35052" y="35528"/>
                        <a:pt x="36481" y="34671"/>
                      </a:cubicBezTo>
                      <a:lnTo>
                        <a:pt x="43434" y="30575"/>
                      </a:lnTo>
                      <a:cubicBezTo>
                        <a:pt x="46387" y="28861"/>
                        <a:pt x="48197" y="25717"/>
                        <a:pt x="48197" y="22289"/>
                      </a:cubicBezTo>
                      <a:cubicBezTo>
                        <a:pt x="48197" y="18859"/>
                        <a:pt x="46387" y="15716"/>
                        <a:pt x="43434" y="14097"/>
                      </a:cubicBezTo>
                      <a:lnTo>
                        <a:pt x="21241" y="1238"/>
                      </a:lnTo>
                      <a:cubicBezTo>
                        <a:pt x="19812" y="381"/>
                        <a:pt x="18098" y="0"/>
                        <a:pt x="16478" y="0"/>
                      </a:cubicBezTo>
                      <a:lnTo>
                        <a:pt x="16478" y="0"/>
                      </a:lnTo>
                      <a:close/>
                    </a:path>
                  </a:pathLst>
                </a:custGeom>
                <a:grpFill/>
                <a:ln w="0" cap="flat">
                  <a:noFill/>
                  <a:prstDash val="solid"/>
                  <a:miter/>
                </a:ln>
              </p:spPr>
              <p:txBody>
                <a:bodyPr rtlCol="0" anchor="ctr"/>
                <a:lstStyle/>
                <a:p>
                  <a:endParaRPr lang="en-GB"/>
                </a:p>
              </p:txBody>
            </p:sp>
          </p:grpSp>
          <p:grpSp>
            <p:nvGrpSpPr>
              <p:cNvPr id="394" name="Graphic 1544">
                <a:extLst>
                  <a:ext uri="{FF2B5EF4-FFF2-40B4-BE49-F238E27FC236}">
                    <a16:creationId xmlns:a16="http://schemas.microsoft.com/office/drawing/2014/main" id="{2D6044F1-A13B-7461-1714-5423C898C6E4}"/>
                  </a:ext>
                </a:extLst>
              </p:cNvPr>
              <p:cNvGrpSpPr/>
              <p:nvPr/>
            </p:nvGrpSpPr>
            <p:grpSpPr>
              <a:xfrm>
                <a:off x="5526139" y="1256369"/>
                <a:ext cx="42558" cy="39624"/>
                <a:chOff x="5526139" y="1256369"/>
                <a:chExt cx="42558" cy="39624"/>
              </a:xfrm>
              <a:grpFill/>
            </p:grpSpPr>
            <p:sp>
              <p:nvSpPr>
                <p:cNvPr id="395" name="Free-form: Shape 394">
                  <a:extLst>
                    <a:ext uri="{FF2B5EF4-FFF2-40B4-BE49-F238E27FC236}">
                      <a16:creationId xmlns:a16="http://schemas.microsoft.com/office/drawing/2014/main" id="{78C149E0-37E1-94CB-2517-FBBCD413917D}"/>
                    </a:ext>
                  </a:extLst>
                </p:cNvPr>
                <p:cNvSpPr/>
                <p:nvPr/>
              </p:nvSpPr>
              <p:spPr>
                <a:xfrm>
                  <a:off x="5531032" y="1261036"/>
                  <a:ext cx="33028" cy="30098"/>
                </a:xfrm>
                <a:custGeom>
                  <a:avLst/>
                  <a:gdLst>
                    <a:gd name="connsiteX0" fmla="*/ 27527 w 33028"/>
                    <a:gd name="connsiteY0" fmla="*/ 30099 h 30098"/>
                    <a:gd name="connsiteX1" fmla="*/ 26003 w 33028"/>
                    <a:gd name="connsiteY1" fmla="*/ 29813 h 30098"/>
                    <a:gd name="connsiteX2" fmla="*/ 22098 w 33028"/>
                    <a:gd name="connsiteY2" fmla="*/ 28480 h 30098"/>
                    <a:gd name="connsiteX3" fmla="*/ 10001 w 33028"/>
                    <a:gd name="connsiteY3" fmla="*/ 21622 h 30098"/>
                    <a:gd name="connsiteX4" fmla="*/ 9239 w 33028"/>
                    <a:gd name="connsiteY4" fmla="*/ 21050 h 30098"/>
                    <a:gd name="connsiteX5" fmla="*/ 2191 w 33028"/>
                    <a:gd name="connsiteY5" fmla="*/ 14764 h 30098"/>
                    <a:gd name="connsiteX6" fmla="*/ 857 w 33028"/>
                    <a:gd name="connsiteY6" fmla="*/ 12668 h 30098"/>
                    <a:gd name="connsiteX7" fmla="*/ 0 w 33028"/>
                    <a:gd name="connsiteY7" fmla="*/ 8572 h 30098"/>
                    <a:gd name="connsiteX8" fmla="*/ 190 w 33028"/>
                    <a:gd name="connsiteY8" fmla="*/ 5143 h 30098"/>
                    <a:gd name="connsiteX9" fmla="*/ 1143 w 33028"/>
                    <a:gd name="connsiteY9" fmla="*/ 2476 h 30098"/>
                    <a:gd name="connsiteX10" fmla="*/ 4000 w 33028"/>
                    <a:gd name="connsiteY10" fmla="*/ 190 h 30098"/>
                    <a:gd name="connsiteX11" fmla="*/ 5239 w 33028"/>
                    <a:gd name="connsiteY11" fmla="*/ 0 h 30098"/>
                    <a:gd name="connsiteX12" fmla="*/ 7620 w 33028"/>
                    <a:gd name="connsiteY12" fmla="*/ 667 h 30098"/>
                    <a:gd name="connsiteX13" fmla="*/ 29813 w 33028"/>
                    <a:gd name="connsiteY13" fmla="*/ 13526 h 30098"/>
                    <a:gd name="connsiteX14" fmla="*/ 31909 w 33028"/>
                    <a:gd name="connsiteY14" fmla="*/ 16002 h 30098"/>
                    <a:gd name="connsiteX15" fmla="*/ 31718 w 33028"/>
                    <a:gd name="connsiteY15" fmla="*/ 27432 h 30098"/>
                    <a:gd name="connsiteX16" fmla="*/ 27432 w 33028"/>
                    <a:gd name="connsiteY16" fmla="*/ 30099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028" h="30098">
                      <a:moveTo>
                        <a:pt x="27527" y="30099"/>
                      </a:moveTo>
                      <a:cubicBezTo>
                        <a:pt x="27051" y="30099"/>
                        <a:pt x="26479" y="30099"/>
                        <a:pt x="26003" y="29813"/>
                      </a:cubicBezTo>
                      <a:lnTo>
                        <a:pt x="22098" y="28480"/>
                      </a:lnTo>
                      <a:lnTo>
                        <a:pt x="10001" y="21622"/>
                      </a:lnTo>
                      <a:cubicBezTo>
                        <a:pt x="10001" y="21622"/>
                        <a:pt x="9430" y="21241"/>
                        <a:pt x="9239" y="21050"/>
                      </a:cubicBezTo>
                      <a:lnTo>
                        <a:pt x="2191" y="14764"/>
                      </a:lnTo>
                      <a:cubicBezTo>
                        <a:pt x="1524" y="14192"/>
                        <a:pt x="1143" y="13526"/>
                        <a:pt x="857" y="12668"/>
                      </a:cubicBezTo>
                      <a:cubicBezTo>
                        <a:pt x="381" y="11239"/>
                        <a:pt x="95" y="9906"/>
                        <a:pt x="0" y="8572"/>
                      </a:cubicBezTo>
                      <a:cubicBezTo>
                        <a:pt x="0" y="7429"/>
                        <a:pt x="0" y="6191"/>
                        <a:pt x="190" y="5143"/>
                      </a:cubicBezTo>
                      <a:cubicBezTo>
                        <a:pt x="381" y="4286"/>
                        <a:pt x="667" y="3334"/>
                        <a:pt x="1143" y="2476"/>
                      </a:cubicBezTo>
                      <a:cubicBezTo>
                        <a:pt x="1715" y="1333"/>
                        <a:pt x="2762" y="476"/>
                        <a:pt x="4000" y="190"/>
                      </a:cubicBezTo>
                      <a:cubicBezTo>
                        <a:pt x="4381" y="95"/>
                        <a:pt x="4858" y="0"/>
                        <a:pt x="5239" y="0"/>
                      </a:cubicBezTo>
                      <a:cubicBezTo>
                        <a:pt x="6096" y="0"/>
                        <a:pt x="6858" y="190"/>
                        <a:pt x="7620" y="667"/>
                      </a:cubicBezTo>
                      <a:lnTo>
                        <a:pt x="29813" y="13526"/>
                      </a:lnTo>
                      <a:cubicBezTo>
                        <a:pt x="30766" y="14097"/>
                        <a:pt x="31528" y="14954"/>
                        <a:pt x="31909" y="16002"/>
                      </a:cubicBezTo>
                      <a:cubicBezTo>
                        <a:pt x="33433" y="20098"/>
                        <a:pt x="33433" y="23908"/>
                        <a:pt x="31718" y="27432"/>
                      </a:cubicBezTo>
                      <a:cubicBezTo>
                        <a:pt x="30956" y="29146"/>
                        <a:pt x="29242" y="30099"/>
                        <a:pt x="27432" y="30099"/>
                      </a:cubicBezTo>
                      <a:close/>
                    </a:path>
                  </a:pathLst>
                </a:custGeom>
                <a:grpFill/>
                <a:ln w="0" cap="flat">
                  <a:noFill/>
                  <a:prstDash val="solid"/>
                  <a:miter/>
                </a:ln>
              </p:spPr>
              <p:txBody>
                <a:bodyPr rtlCol="0" anchor="ctr"/>
                <a:lstStyle/>
                <a:p>
                  <a:endParaRPr lang="en-GB"/>
                </a:p>
              </p:txBody>
            </p:sp>
            <p:sp>
              <p:nvSpPr>
                <p:cNvPr id="396" name="Free-form: Shape 395">
                  <a:extLst>
                    <a:ext uri="{FF2B5EF4-FFF2-40B4-BE49-F238E27FC236}">
                      <a16:creationId xmlns:a16="http://schemas.microsoft.com/office/drawing/2014/main" id="{E11D4C47-9F2A-631F-21A5-AE457F0D95C5}"/>
                    </a:ext>
                  </a:extLst>
                </p:cNvPr>
                <p:cNvSpPr/>
                <p:nvPr/>
              </p:nvSpPr>
              <p:spPr>
                <a:xfrm>
                  <a:off x="5526139" y="1256369"/>
                  <a:ext cx="42558" cy="39624"/>
                </a:xfrm>
                <a:custGeom>
                  <a:avLst/>
                  <a:gdLst>
                    <a:gd name="connsiteX0" fmla="*/ 10227 w 42558"/>
                    <a:gd name="connsiteY0" fmla="*/ 9525 h 39624"/>
                    <a:gd name="connsiteX1" fmla="*/ 32421 w 42558"/>
                    <a:gd name="connsiteY1" fmla="*/ 22384 h 39624"/>
                    <a:gd name="connsiteX2" fmla="*/ 32421 w 42558"/>
                    <a:gd name="connsiteY2" fmla="*/ 30004 h 39624"/>
                    <a:gd name="connsiteX3" fmla="*/ 28515 w 42558"/>
                    <a:gd name="connsiteY3" fmla="*/ 28670 h 39624"/>
                    <a:gd name="connsiteX4" fmla="*/ 17276 w 42558"/>
                    <a:gd name="connsiteY4" fmla="*/ 22193 h 39624"/>
                    <a:gd name="connsiteX5" fmla="*/ 10227 w 42558"/>
                    <a:gd name="connsiteY5" fmla="*/ 15907 h 39624"/>
                    <a:gd name="connsiteX6" fmla="*/ 9561 w 42558"/>
                    <a:gd name="connsiteY6" fmla="*/ 12954 h 39624"/>
                    <a:gd name="connsiteX7" fmla="*/ 9656 w 42558"/>
                    <a:gd name="connsiteY7" fmla="*/ 10954 h 39624"/>
                    <a:gd name="connsiteX8" fmla="*/ 10227 w 42558"/>
                    <a:gd name="connsiteY8" fmla="*/ 9525 h 39624"/>
                    <a:gd name="connsiteX9" fmla="*/ 10227 w 42558"/>
                    <a:gd name="connsiteY9" fmla="*/ 0 h 39624"/>
                    <a:gd name="connsiteX10" fmla="*/ 7656 w 42558"/>
                    <a:gd name="connsiteY10" fmla="*/ 381 h 39624"/>
                    <a:gd name="connsiteX11" fmla="*/ 1845 w 42558"/>
                    <a:gd name="connsiteY11" fmla="*/ 4953 h 39624"/>
                    <a:gd name="connsiteX12" fmla="*/ 321 w 42558"/>
                    <a:gd name="connsiteY12" fmla="*/ 9049 h 39624"/>
                    <a:gd name="connsiteX13" fmla="*/ 36 w 42558"/>
                    <a:gd name="connsiteY13" fmla="*/ 13811 h 39624"/>
                    <a:gd name="connsiteX14" fmla="*/ 1083 w 42558"/>
                    <a:gd name="connsiteY14" fmla="*/ 19050 h 39624"/>
                    <a:gd name="connsiteX15" fmla="*/ 3750 w 42558"/>
                    <a:gd name="connsiteY15" fmla="*/ 23146 h 39624"/>
                    <a:gd name="connsiteX16" fmla="*/ 10799 w 42558"/>
                    <a:gd name="connsiteY16" fmla="*/ 29432 h 39624"/>
                    <a:gd name="connsiteX17" fmla="*/ 12323 w 42558"/>
                    <a:gd name="connsiteY17" fmla="*/ 30575 h 39624"/>
                    <a:gd name="connsiteX18" fmla="*/ 23562 w 42558"/>
                    <a:gd name="connsiteY18" fmla="*/ 37052 h 39624"/>
                    <a:gd name="connsiteX19" fmla="*/ 25277 w 42558"/>
                    <a:gd name="connsiteY19" fmla="*/ 37814 h 39624"/>
                    <a:gd name="connsiteX20" fmla="*/ 29182 w 42558"/>
                    <a:gd name="connsiteY20" fmla="*/ 39148 h 39624"/>
                    <a:gd name="connsiteX21" fmla="*/ 32230 w 42558"/>
                    <a:gd name="connsiteY21" fmla="*/ 39624 h 39624"/>
                    <a:gd name="connsiteX22" fmla="*/ 40803 w 42558"/>
                    <a:gd name="connsiteY22" fmla="*/ 34290 h 39624"/>
                    <a:gd name="connsiteX23" fmla="*/ 41184 w 42558"/>
                    <a:gd name="connsiteY23" fmla="*/ 19145 h 39624"/>
                    <a:gd name="connsiteX24" fmla="*/ 36993 w 42558"/>
                    <a:gd name="connsiteY24" fmla="*/ 14288 h 39624"/>
                    <a:gd name="connsiteX25" fmla="*/ 14799 w 42558"/>
                    <a:gd name="connsiteY25" fmla="*/ 1429 h 39624"/>
                    <a:gd name="connsiteX26" fmla="*/ 10037 w 42558"/>
                    <a:gd name="connsiteY26" fmla="*/ 191 h 39624"/>
                    <a:gd name="connsiteX27" fmla="*/ 10037 w 42558"/>
                    <a:gd name="connsiteY27" fmla="*/ 191 h 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2558" h="39624">
                      <a:moveTo>
                        <a:pt x="10227" y="9525"/>
                      </a:moveTo>
                      <a:lnTo>
                        <a:pt x="32421" y="22384"/>
                      </a:lnTo>
                      <a:cubicBezTo>
                        <a:pt x="33659" y="25527"/>
                        <a:pt x="33373" y="28004"/>
                        <a:pt x="32421" y="30004"/>
                      </a:cubicBezTo>
                      <a:lnTo>
                        <a:pt x="28515" y="28670"/>
                      </a:lnTo>
                      <a:lnTo>
                        <a:pt x="17276" y="22193"/>
                      </a:lnTo>
                      <a:lnTo>
                        <a:pt x="10227" y="15907"/>
                      </a:lnTo>
                      <a:cubicBezTo>
                        <a:pt x="9846" y="14859"/>
                        <a:pt x="9656" y="13907"/>
                        <a:pt x="9561" y="12954"/>
                      </a:cubicBezTo>
                      <a:cubicBezTo>
                        <a:pt x="9561" y="12192"/>
                        <a:pt x="9561" y="11525"/>
                        <a:pt x="9656" y="10954"/>
                      </a:cubicBezTo>
                      <a:cubicBezTo>
                        <a:pt x="9751" y="10478"/>
                        <a:pt x="9942" y="10001"/>
                        <a:pt x="10227" y="9525"/>
                      </a:cubicBezTo>
                      <a:moveTo>
                        <a:pt x="10227" y="0"/>
                      </a:moveTo>
                      <a:cubicBezTo>
                        <a:pt x="9370" y="0"/>
                        <a:pt x="8513" y="95"/>
                        <a:pt x="7656" y="381"/>
                      </a:cubicBezTo>
                      <a:cubicBezTo>
                        <a:pt x="5179" y="1048"/>
                        <a:pt x="3084" y="2667"/>
                        <a:pt x="1845" y="4953"/>
                      </a:cubicBezTo>
                      <a:cubicBezTo>
                        <a:pt x="1179" y="6191"/>
                        <a:pt x="607" y="7620"/>
                        <a:pt x="321" y="9049"/>
                      </a:cubicBezTo>
                      <a:cubicBezTo>
                        <a:pt x="36" y="10478"/>
                        <a:pt x="-60" y="12097"/>
                        <a:pt x="36" y="13811"/>
                      </a:cubicBezTo>
                      <a:cubicBezTo>
                        <a:pt x="131" y="15431"/>
                        <a:pt x="512" y="17240"/>
                        <a:pt x="1083" y="19050"/>
                      </a:cubicBezTo>
                      <a:cubicBezTo>
                        <a:pt x="1655" y="20669"/>
                        <a:pt x="2512" y="22098"/>
                        <a:pt x="3750" y="23146"/>
                      </a:cubicBezTo>
                      <a:lnTo>
                        <a:pt x="10799" y="29432"/>
                      </a:lnTo>
                      <a:cubicBezTo>
                        <a:pt x="11275" y="29813"/>
                        <a:pt x="11847" y="30194"/>
                        <a:pt x="12323" y="30575"/>
                      </a:cubicBezTo>
                      <a:lnTo>
                        <a:pt x="23562" y="37052"/>
                      </a:lnTo>
                      <a:cubicBezTo>
                        <a:pt x="24134" y="37338"/>
                        <a:pt x="24705" y="37624"/>
                        <a:pt x="25277" y="37814"/>
                      </a:cubicBezTo>
                      <a:lnTo>
                        <a:pt x="29182" y="39148"/>
                      </a:lnTo>
                      <a:cubicBezTo>
                        <a:pt x="30230" y="39529"/>
                        <a:pt x="31182" y="39624"/>
                        <a:pt x="32230" y="39624"/>
                      </a:cubicBezTo>
                      <a:cubicBezTo>
                        <a:pt x="35754" y="39624"/>
                        <a:pt x="39183" y="37624"/>
                        <a:pt x="40803" y="34290"/>
                      </a:cubicBezTo>
                      <a:cubicBezTo>
                        <a:pt x="42327" y="31052"/>
                        <a:pt x="43660" y="25813"/>
                        <a:pt x="41184" y="19145"/>
                      </a:cubicBezTo>
                      <a:cubicBezTo>
                        <a:pt x="40422" y="17050"/>
                        <a:pt x="38898" y="15335"/>
                        <a:pt x="36993" y="14288"/>
                      </a:cubicBezTo>
                      <a:lnTo>
                        <a:pt x="14799" y="1429"/>
                      </a:lnTo>
                      <a:cubicBezTo>
                        <a:pt x="13371" y="572"/>
                        <a:pt x="11656" y="191"/>
                        <a:pt x="10037" y="191"/>
                      </a:cubicBezTo>
                      <a:lnTo>
                        <a:pt x="10037" y="191"/>
                      </a:lnTo>
                      <a:close/>
                    </a:path>
                  </a:pathLst>
                </a:custGeom>
                <a:grpFill/>
                <a:ln w="0" cap="flat">
                  <a:noFill/>
                  <a:prstDash val="solid"/>
                  <a:miter/>
                </a:ln>
              </p:spPr>
              <p:txBody>
                <a:bodyPr rtlCol="0" anchor="ctr"/>
                <a:lstStyle/>
                <a:p>
                  <a:endParaRPr lang="en-GB"/>
                </a:p>
              </p:txBody>
            </p:sp>
          </p:grpSp>
        </p:grpSp>
        <p:grpSp>
          <p:nvGrpSpPr>
            <p:cNvPr id="389" name="Graphic 1544">
              <a:extLst>
                <a:ext uri="{FF2B5EF4-FFF2-40B4-BE49-F238E27FC236}">
                  <a16:creationId xmlns:a16="http://schemas.microsoft.com/office/drawing/2014/main" id="{33CE8258-75D0-E5B6-206D-E35FEB37E24A}"/>
                </a:ext>
              </a:extLst>
            </p:cNvPr>
            <p:cNvGrpSpPr/>
            <p:nvPr/>
          </p:nvGrpSpPr>
          <p:grpSpPr>
            <a:xfrm>
              <a:off x="5526174" y="1257703"/>
              <a:ext cx="34385" cy="29908"/>
              <a:chOff x="5526174" y="1257703"/>
              <a:chExt cx="34385" cy="29908"/>
            </a:xfrm>
            <a:grpFill/>
          </p:grpSpPr>
          <p:sp>
            <p:nvSpPr>
              <p:cNvPr id="390" name="Free-form: Shape 389">
                <a:extLst>
                  <a:ext uri="{FF2B5EF4-FFF2-40B4-BE49-F238E27FC236}">
                    <a16:creationId xmlns:a16="http://schemas.microsoft.com/office/drawing/2014/main" id="{41DA7A84-8198-FBEF-92B1-F3F54FE7C315}"/>
                  </a:ext>
                </a:extLst>
              </p:cNvPr>
              <p:cNvSpPr/>
              <p:nvPr/>
            </p:nvSpPr>
            <p:spPr>
              <a:xfrm>
                <a:off x="5530899" y="1262465"/>
                <a:ext cx="24802" cy="20383"/>
              </a:xfrm>
              <a:custGeom>
                <a:avLst/>
                <a:gdLst>
                  <a:gd name="connsiteX0" fmla="*/ 20040 w 24802"/>
                  <a:gd name="connsiteY0" fmla="*/ 20383 h 20383"/>
                  <a:gd name="connsiteX1" fmla="*/ 17659 w 24802"/>
                  <a:gd name="connsiteY1" fmla="*/ 19717 h 20383"/>
                  <a:gd name="connsiteX2" fmla="*/ 2419 w 24802"/>
                  <a:gd name="connsiteY2" fmla="*/ 10858 h 20383"/>
                  <a:gd name="connsiteX3" fmla="*/ 37 w 24802"/>
                  <a:gd name="connsiteY3" fmla="*/ 7144 h 20383"/>
                  <a:gd name="connsiteX4" fmla="*/ 228 w 24802"/>
                  <a:gd name="connsiteY4" fmla="*/ 3715 h 20383"/>
                  <a:gd name="connsiteX5" fmla="*/ 2990 w 24802"/>
                  <a:gd name="connsiteY5" fmla="*/ 381 h 20383"/>
                  <a:gd name="connsiteX6" fmla="*/ 4895 w 24802"/>
                  <a:gd name="connsiteY6" fmla="*/ 0 h 20383"/>
                  <a:gd name="connsiteX7" fmla="*/ 7276 w 24802"/>
                  <a:gd name="connsiteY7" fmla="*/ 667 h 20383"/>
                  <a:gd name="connsiteX8" fmla="*/ 22421 w 24802"/>
                  <a:gd name="connsiteY8" fmla="*/ 9430 h 20383"/>
                  <a:gd name="connsiteX9" fmla="*/ 24802 w 24802"/>
                  <a:gd name="connsiteY9" fmla="*/ 13526 h 20383"/>
                  <a:gd name="connsiteX10" fmla="*/ 24802 w 24802"/>
                  <a:gd name="connsiteY10" fmla="*/ 15621 h 20383"/>
                  <a:gd name="connsiteX11" fmla="*/ 22421 w 24802"/>
                  <a:gd name="connsiteY11" fmla="*/ 19717 h 20383"/>
                  <a:gd name="connsiteX12" fmla="*/ 20040 w 24802"/>
                  <a:gd name="connsiteY12" fmla="*/ 20383 h 20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02" h="20383">
                    <a:moveTo>
                      <a:pt x="20040" y="20383"/>
                    </a:moveTo>
                    <a:cubicBezTo>
                      <a:pt x="19183" y="20383"/>
                      <a:pt x="18421" y="20193"/>
                      <a:pt x="17659" y="19717"/>
                    </a:cubicBezTo>
                    <a:lnTo>
                      <a:pt x="2419" y="10858"/>
                    </a:lnTo>
                    <a:cubicBezTo>
                      <a:pt x="1085" y="10096"/>
                      <a:pt x="133" y="8668"/>
                      <a:pt x="37" y="7144"/>
                    </a:cubicBezTo>
                    <a:cubicBezTo>
                      <a:pt x="-58" y="5905"/>
                      <a:pt x="37" y="4763"/>
                      <a:pt x="228" y="3715"/>
                    </a:cubicBezTo>
                    <a:cubicBezTo>
                      <a:pt x="609" y="2286"/>
                      <a:pt x="1561" y="1048"/>
                      <a:pt x="2990" y="381"/>
                    </a:cubicBezTo>
                    <a:cubicBezTo>
                      <a:pt x="3562" y="95"/>
                      <a:pt x="4228" y="0"/>
                      <a:pt x="4895" y="0"/>
                    </a:cubicBezTo>
                    <a:cubicBezTo>
                      <a:pt x="5752" y="0"/>
                      <a:pt x="6514" y="191"/>
                      <a:pt x="7276" y="667"/>
                    </a:cubicBezTo>
                    <a:lnTo>
                      <a:pt x="22421" y="9430"/>
                    </a:lnTo>
                    <a:cubicBezTo>
                      <a:pt x="23850" y="10287"/>
                      <a:pt x="24802" y="11811"/>
                      <a:pt x="24802" y="13526"/>
                    </a:cubicBezTo>
                    <a:lnTo>
                      <a:pt x="24802" y="15621"/>
                    </a:lnTo>
                    <a:cubicBezTo>
                      <a:pt x="24802" y="17335"/>
                      <a:pt x="23850" y="18859"/>
                      <a:pt x="22421" y="19717"/>
                    </a:cubicBezTo>
                    <a:cubicBezTo>
                      <a:pt x="21659" y="20098"/>
                      <a:pt x="20897" y="20383"/>
                      <a:pt x="20040" y="20383"/>
                    </a:cubicBezTo>
                    <a:close/>
                  </a:path>
                </a:pathLst>
              </a:custGeom>
              <a:grpFill/>
              <a:ln w="0" cap="flat">
                <a:noFill/>
                <a:prstDash val="solid"/>
                <a:miter/>
              </a:ln>
            </p:spPr>
            <p:txBody>
              <a:bodyPr rtlCol="0" anchor="ctr"/>
              <a:lstStyle/>
              <a:p>
                <a:endParaRPr lang="en-GB"/>
              </a:p>
            </p:txBody>
          </p:sp>
          <p:sp>
            <p:nvSpPr>
              <p:cNvPr id="391" name="Free-form: Shape 390">
                <a:extLst>
                  <a:ext uri="{FF2B5EF4-FFF2-40B4-BE49-F238E27FC236}">
                    <a16:creationId xmlns:a16="http://schemas.microsoft.com/office/drawing/2014/main" id="{C661BE6F-E9DA-549F-0BF4-06AEA05802BD}"/>
                  </a:ext>
                </a:extLst>
              </p:cNvPr>
              <p:cNvSpPr/>
              <p:nvPr/>
            </p:nvSpPr>
            <p:spPr>
              <a:xfrm>
                <a:off x="5526174" y="1257703"/>
                <a:ext cx="34385" cy="29908"/>
              </a:xfrm>
              <a:custGeom>
                <a:avLst/>
                <a:gdLst>
                  <a:gd name="connsiteX0" fmla="*/ 9620 w 34385"/>
                  <a:gd name="connsiteY0" fmla="*/ 9620 h 29908"/>
                  <a:gd name="connsiteX1" fmla="*/ 24765 w 34385"/>
                  <a:gd name="connsiteY1" fmla="*/ 18383 h 29908"/>
                  <a:gd name="connsiteX2" fmla="*/ 24765 w 34385"/>
                  <a:gd name="connsiteY2" fmla="*/ 20479 h 29908"/>
                  <a:gd name="connsiteX3" fmla="*/ 9525 w 34385"/>
                  <a:gd name="connsiteY3" fmla="*/ 11620 h 29908"/>
                  <a:gd name="connsiteX4" fmla="*/ 9620 w 34385"/>
                  <a:gd name="connsiteY4" fmla="*/ 9620 h 29908"/>
                  <a:gd name="connsiteX5" fmla="*/ 9620 w 34385"/>
                  <a:gd name="connsiteY5" fmla="*/ 95 h 29908"/>
                  <a:gd name="connsiteX6" fmla="*/ 5810 w 34385"/>
                  <a:gd name="connsiteY6" fmla="*/ 857 h 29908"/>
                  <a:gd name="connsiteX7" fmla="*/ 381 w 34385"/>
                  <a:gd name="connsiteY7" fmla="*/ 7525 h 29908"/>
                  <a:gd name="connsiteX8" fmla="*/ 95 w 34385"/>
                  <a:gd name="connsiteY8" fmla="*/ 12287 h 29908"/>
                  <a:gd name="connsiteX9" fmla="*/ 4858 w 34385"/>
                  <a:gd name="connsiteY9" fmla="*/ 19812 h 29908"/>
                  <a:gd name="connsiteX10" fmla="*/ 20098 w 34385"/>
                  <a:gd name="connsiteY10" fmla="*/ 28670 h 29908"/>
                  <a:gd name="connsiteX11" fmla="*/ 24860 w 34385"/>
                  <a:gd name="connsiteY11" fmla="*/ 29908 h 29908"/>
                  <a:gd name="connsiteX12" fmla="*/ 29623 w 34385"/>
                  <a:gd name="connsiteY12" fmla="*/ 28670 h 29908"/>
                  <a:gd name="connsiteX13" fmla="*/ 34385 w 34385"/>
                  <a:gd name="connsiteY13" fmla="*/ 20383 h 29908"/>
                  <a:gd name="connsiteX14" fmla="*/ 34385 w 34385"/>
                  <a:gd name="connsiteY14" fmla="*/ 18288 h 29908"/>
                  <a:gd name="connsiteX15" fmla="*/ 29623 w 34385"/>
                  <a:gd name="connsiteY15" fmla="*/ 10001 h 29908"/>
                  <a:gd name="connsiteX16" fmla="*/ 14478 w 34385"/>
                  <a:gd name="connsiteY16" fmla="*/ 1238 h 29908"/>
                  <a:gd name="connsiteX17" fmla="*/ 9715 w 34385"/>
                  <a:gd name="connsiteY17" fmla="*/ 0 h 29908"/>
                  <a:gd name="connsiteX18" fmla="*/ 9715 w 34385"/>
                  <a:gd name="connsiteY18" fmla="*/ 0 h 29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385" h="29908">
                    <a:moveTo>
                      <a:pt x="9620" y="9620"/>
                    </a:moveTo>
                    <a:lnTo>
                      <a:pt x="24765" y="18383"/>
                    </a:lnTo>
                    <a:lnTo>
                      <a:pt x="24765" y="20479"/>
                    </a:lnTo>
                    <a:lnTo>
                      <a:pt x="9525" y="11620"/>
                    </a:lnTo>
                    <a:cubicBezTo>
                      <a:pt x="9525" y="10858"/>
                      <a:pt x="9525" y="10192"/>
                      <a:pt x="9620" y="9620"/>
                    </a:cubicBezTo>
                    <a:moveTo>
                      <a:pt x="9620" y="95"/>
                    </a:moveTo>
                    <a:cubicBezTo>
                      <a:pt x="8287" y="95"/>
                      <a:pt x="7049" y="381"/>
                      <a:pt x="5810" y="857"/>
                    </a:cubicBezTo>
                    <a:cubicBezTo>
                      <a:pt x="3048" y="2095"/>
                      <a:pt x="1048" y="4572"/>
                      <a:pt x="381" y="7525"/>
                    </a:cubicBezTo>
                    <a:cubicBezTo>
                      <a:pt x="0" y="9049"/>
                      <a:pt x="-95" y="10668"/>
                      <a:pt x="95" y="12287"/>
                    </a:cubicBezTo>
                    <a:cubicBezTo>
                      <a:pt x="381" y="15430"/>
                      <a:pt x="2095" y="18193"/>
                      <a:pt x="4858" y="19812"/>
                    </a:cubicBezTo>
                    <a:lnTo>
                      <a:pt x="20098" y="28670"/>
                    </a:lnTo>
                    <a:cubicBezTo>
                      <a:pt x="21527" y="29528"/>
                      <a:pt x="23241" y="29908"/>
                      <a:pt x="24860" y="29908"/>
                    </a:cubicBezTo>
                    <a:cubicBezTo>
                      <a:pt x="26479" y="29908"/>
                      <a:pt x="28194" y="29528"/>
                      <a:pt x="29623" y="28670"/>
                    </a:cubicBezTo>
                    <a:cubicBezTo>
                      <a:pt x="32576" y="26956"/>
                      <a:pt x="34385" y="23813"/>
                      <a:pt x="34385" y="20383"/>
                    </a:cubicBezTo>
                    <a:lnTo>
                      <a:pt x="34385" y="18288"/>
                    </a:lnTo>
                    <a:cubicBezTo>
                      <a:pt x="34385" y="14859"/>
                      <a:pt x="32576" y="11716"/>
                      <a:pt x="29623" y="10001"/>
                    </a:cubicBezTo>
                    <a:lnTo>
                      <a:pt x="14478" y="1238"/>
                    </a:lnTo>
                    <a:cubicBezTo>
                      <a:pt x="13049" y="381"/>
                      <a:pt x="11335" y="0"/>
                      <a:pt x="9715" y="0"/>
                    </a:cubicBezTo>
                    <a:lnTo>
                      <a:pt x="9715" y="0"/>
                    </a:lnTo>
                    <a:close/>
                  </a:path>
                </a:pathLst>
              </a:custGeom>
              <a:grpFill/>
              <a:ln w="0" cap="flat">
                <a:noFill/>
                <a:prstDash val="solid"/>
                <a:miter/>
              </a:ln>
            </p:spPr>
            <p:txBody>
              <a:bodyPr rtlCol="0" anchor="ctr"/>
              <a:lstStyle/>
              <a:p>
                <a:endParaRPr lang="en-GB"/>
              </a:p>
            </p:txBody>
          </p:sp>
        </p:grpSp>
      </p:grpSp>
      <p:grpSp>
        <p:nvGrpSpPr>
          <p:cNvPr id="401" name="Graphic 1544">
            <a:extLst>
              <a:ext uri="{FF2B5EF4-FFF2-40B4-BE49-F238E27FC236}">
                <a16:creationId xmlns:a16="http://schemas.microsoft.com/office/drawing/2014/main" id="{B689BA09-075E-0789-5D73-597C90418BE8}"/>
              </a:ext>
            </a:extLst>
          </p:cNvPr>
          <p:cNvGrpSpPr/>
          <p:nvPr/>
        </p:nvGrpSpPr>
        <p:grpSpPr>
          <a:xfrm>
            <a:off x="6078124" y="1294703"/>
            <a:ext cx="179745" cy="229042"/>
            <a:chOff x="5476025" y="1172073"/>
            <a:chExt cx="142995" cy="182213"/>
          </a:xfrm>
          <a:solidFill>
            <a:schemeClr val="accent2"/>
          </a:solidFill>
        </p:grpSpPr>
        <p:grpSp>
          <p:nvGrpSpPr>
            <p:cNvPr id="402" name="Graphic 1544">
              <a:extLst>
                <a:ext uri="{FF2B5EF4-FFF2-40B4-BE49-F238E27FC236}">
                  <a16:creationId xmlns:a16="http://schemas.microsoft.com/office/drawing/2014/main" id="{63A2EFED-AE0D-B1B6-47FA-430B1927B0D5}"/>
                </a:ext>
              </a:extLst>
            </p:cNvPr>
            <p:cNvGrpSpPr/>
            <p:nvPr/>
          </p:nvGrpSpPr>
          <p:grpSpPr>
            <a:xfrm>
              <a:off x="5555440" y="1277133"/>
              <a:ext cx="55888" cy="77152"/>
              <a:chOff x="5555440" y="1277133"/>
              <a:chExt cx="55888" cy="77152"/>
            </a:xfrm>
            <a:grpFill/>
          </p:grpSpPr>
          <p:sp>
            <p:nvSpPr>
              <p:cNvPr id="431" name="Free-form: Shape 430">
                <a:extLst>
                  <a:ext uri="{FF2B5EF4-FFF2-40B4-BE49-F238E27FC236}">
                    <a16:creationId xmlns:a16="http://schemas.microsoft.com/office/drawing/2014/main" id="{2CD64203-0700-1FD4-0DDF-F3CE8B98C3E3}"/>
                  </a:ext>
                </a:extLst>
              </p:cNvPr>
              <p:cNvSpPr/>
              <p:nvPr/>
            </p:nvSpPr>
            <p:spPr>
              <a:xfrm>
                <a:off x="5560243" y="1281801"/>
                <a:ext cx="46322" cy="67627"/>
              </a:xfrm>
              <a:custGeom>
                <a:avLst/>
                <a:gdLst>
                  <a:gd name="connsiteX0" fmla="*/ 41655 w 46322"/>
                  <a:gd name="connsiteY0" fmla="*/ 67628 h 67627"/>
                  <a:gd name="connsiteX1" fmla="*/ 37655 w 46322"/>
                  <a:gd name="connsiteY1" fmla="*/ 65532 h 67627"/>
                  <a:gd name="connsiteX2" fmla="*/ 793 w 46322"/>
                  <a:gd name="connsiteY2" fmla="*/ 10382 h 67627"/>
                  <a:gd name="connsiteX3" fmla="*/ 126 w 46322"/>
                  <a:gd name="connsiteY3" fmla="*/ 6477 h 67627"/>
                  <a:gd name="connsiteX4" fmla="*/ 2603 w 46322"/>
                  <a:gd name="connsiteY4" fmla="*/ 3429 h 67627"/>
                  <a:gd name="connsiteX5" fmla="*/ 8603 w 46322"/>
                  <a:gd name="connsiteY5" fmla="*/ 476 h 67627"/>
                  <a:gd name="connsiteX6" fmla="*/ 10699 w 46322"/>
                  <a:gd name="connsiteY6" fmla="*/ 0 h 67627"/>
                  <a:gd name="connsiteX7" fmla="*/ 14890 w 46322"/>
                  <a:gd name="connsiteY7" fmla="*/ 2477 h 67627"/>
                  <a:gd name="connsiteX8" fmla="*/ 45751 w 46322"/>
                  <a:gd name="connsiteY8" fmla="*/ 58674 h 67627"/>
                  <a:gd name="connsiteX9" fmla="*/ 46322 w 46322"/>
                  <a:gd name="connsiteY9" fmla="*/ 60960 h 67627"/>
                  <a:gd name="connsiteX10" fmla="*/ 46322 w 46322"/>
                  <a:gd name="connsiteY10" fmla="*/ 62865 h 67627"/>
                  <a:gd name="connsiteX11" fmla="*/ 42989 w 46322"/>
                  <a:gd name="connsiteY11" fmla="*/ 67437 h 67627"/>
                  <a:gd name="connsiteX12" fmla="*/ 41560 w 46322"/>
                  <a:gd name="connsiteY12" fmla="*/ 67628 h 67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6322" h="67627">
                    <a:moveTo>
                      <a:pt x="41655" y="67628"/>
                    </a:moveTo>
                    <a:cubicBezTo>
                      <a:pt x="40131" y="67628"/>
                      <a:pt x="38607" y="66866"/>
                      <a:pt x="37655" y="65532"/>
                    </a:cubicBezTo>
                    <a:lnTo>
                      <a:pt x="793" y="10382"/>
                    </a:lnTo>
                    <a:cubicBezTo>
                      <a:pt x="31" y="9239"/>
                      <a:pt x="-160" y="7811"/>
                      <a:pt x="126" y="6477"/>
                    </a:cubicBezTo>
                    <a:cubicBezTo>
                      <a:pt x="507" y="5144"/>
                      <a:pt x="1364" y="4001"/>
                      <a:pt x="2603" y="3429"/>
                    </a:cubicBezTo>
                    <a:lnTo>
                      <a:pt x="8603" y="476"/>
                    </a:lnTo>
                    <a:cubicBezTo>
                      <a:pt x="9270" y="191"/>
                      <a:pt x="9937" y="0"/>
                      <a:pt x="10699" y="0"/>
                    </a:cubicBezTo>
                    <a:cubicBezTo>
                      <a:pt x="12413" y="0"/>
                      <a:pt x="14033" y="857"/>
                      <a:pt x="14890" y="2477"/>
                    </a:cubicBezTo>
                    <a:lnTo>
                      <a:pt x="45751" y="58674"/>
                    </a:lnTo>
                    <a:cubicBezTo>
                      <a:pt x="46132" y="59341"/>
                      <a:pt x="46322" y="60198"/>
                      <a:pt x="46322" y="60960"/>
                    </a:cubicBezTo>
                    <a:lnTo>
                      <a:pt x="46322" y="62865"/>
                    </a:lnTo>
                    <a:cubicBezTo>
                      <a:pt x="46322" y="64961"/>
                      <a:pt x="44989" y="66770"/>
                      <a:pt x="42989" y="67437"/>
                    </a:cubicBezTo>
                    <a:cubicBezTo>
                      <a:pt x="42512" y="67532"/>
                      <a:pt x="42036" y="67628"/>
                      <a:pt x="41560" y="67628"/>
                    </a:cubicBezTo>
                    <a:close/>
                  </a:path>
                </a:pathLst>
              </a:custGeom>
              <a:grpFill/>
              <a:ln w="0" cap="flat">
                <a:noFill/>
                <a:prstDash val="solid"/>
                <a:miter/>
              </a:ln>
            </p:spPr>
            <p:txBody>
              <a:bodyPr rtlCol="0" anchor="ctr"/>
              <a:lstStyle/>
              <a:p>
                <a:endParaRPr lang="en-GB"/>
              </a:p>
            </p:txBody>
          </p:sp>
          <p:sp>
            <p:nvSpPr>
              <p:cNvPr id="432" name="Free-form: Shape 431">
                <a:extLst>
                  <a:ext uri="{FF2B5EF4-FFF2-40B4-BE49-F238E27FC236}">
                    <a16:creationId xmlns:a16="http://schemas.microsoft.com/office/drawing/2014/main" id="{BD55FC95-C455-884A-616E-94CC8966B7B3}"/>
                  </a:ext>
                </a:extLst>
              </p:cNvPr>
              <p:cNvSpPr/>
              <p:nvPr/>
            </p:nvSpPr>
            <p:spPr>
              <a:xfrm>
                <a:off x="5555440" y="1277133"/>
                <a:ext cx="55888" cy="77152"/>
              </a:xfrm>
              <a:custGeom>
                <a:avLst/>
                <a:gdLst>
                  <a:gd name="connsiteX0" fmla="*/ 15597 w 55888"/>
                  <a:gd name="connsiteY0" fmla="*/ 9525 h 77152"/>
                  <a:gd name="connsiteX1" fmla="*/ 46458 w 55888"/>
                  <a:gd name="connsiteY1" fmla="*/ 65723 h 77152"/>
                  <a:gd name="connsiteX2" fmla="*/ 46458 w 55888"/>
                  <a:gd name="connsiteY2" fmla="*/ 67628 h 77152"/>
                  <a:gd name="connsiteX3" fmla="*/ 9597 w 55888"/>
                  <a:gd name="connsiteY3" fmla="*/ 12478 h 77152"/>
                  <a:gd name="connsiteX4" fmla="*/ 15597 w 55888"/>
                  <a:gd name="connsiteY4" fmla="*/ 9525 h 77152"/>
                  <a:gd name="connsiteX5" fmla="*/ 15597 w 55888"/>
                  <a:gd name="connsiteY5" fmla="*/ 0 h 77152"/>
                  <a:gd name="connsiteX6" fmla="*/ 11406 w 55888"/>
                  <a:gd name="connsiteY6" fmla="*/ 953 h 77152"/>
                  <a:gd name="connsiteX7" fmla="*/ 5406 w 55888"/>
                  <a:gd name="connsiteY7" fmla="*/ 3905 h 77152"/>
                  <a:gd name="connsiteX8" fmla="*/ 357 w 55888"/>
                  <a:gd name="connsiteY8" fmla="*/ 10001 h 77152"/>
                  <a:gd name="connsiteX9" fmla="*/ 1596 w 55888"/>
                  <a:gd name="connsiteY9" fmla="*/ 17812 h 77152"/>
                  <a:gd name="connsiteX10" fmla="*/ 38457 w 55888"/>
                  <a:gd name="connsiteY10" fmla="*/ 72962 h 77152"/>
                  <a:gd name="connsiteX11" fmla="*/ 46363 w 55888"/>
                  <a:gd name="connsiteY11" fmla="*/ 77153 h 77152"/>
                  <a:gd name="connsiteX12" fmla="*/ 49125 w 55888"/>
                  <a:gd name="connsiteY12" fmla="*/ 76771 h 77152"/>
                  <a:gd name="connsiteX13" fmla="*/ 55888 w 55888"/>
                  <a:gd name="connsiteY13" fmla="*/ 67628 h 77152"/>
                  <a:gd name="connsiteX14" fmla="*/ 55888 w 55888"/>
                  <a:gd name="connsiteY14" fmla="*/ 65723 h 77152"/>
                  <a:gd name="connsiteX15" fmla="*/ 54745 w 55888"/>
                  <a:gd name="connsiteY15" fmla="*/ 61151 h 77152"/>
                  <a:gd name="connsiteX16" fmla="*/ 23884 w 55888"/>
                  <a:gd name="connsiteY16" fmla="*/ 4953 h 77152"/>
                  <a:gd name="connsiteX17" fmla="*/ 15502 w 55888"/>
                  <a:gd name="connsiteY17" fmla="*/ 0 h 77152"/>
                  <a:gd name="connsiteX18" fmla="*/ 15502 w 55888"/>
                  <a:gd name="connsiteY18" fmla="*/ 0 h 77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8" h="77152">
                    <a:moveTo>
                      <a:pt x="15597" y="9525"/>
                    </a:moveTo>
                    <a:lnTo>
                      <a:pt x="46458" y="65723"/>
                    </a:lnTo>
                    <a:lnTo>
                      <a:pt x="46458" y="67628"/>
                    </a:lnTo>
                    <a:lnTo>
                      <a:pt x="9597" y="12478"/>
                    </a:lnTo>
                    <a:lnTo>
                      <a:pt x="15597" y="9525"/>
                    </a:lnTo>
                    <a:moveTo>
                      <a:pt x="15597" y="0"/>
                    </a:moveTo>
                    <a:cubicBezTo>
                      <a:pt x="14169" y="0"/>
                      <a:pt x="12740" y="286"/>
                      <a:pt x="11406" y="953"/>
                    </a:cubicBezTo>
                    <a:lnTo>
                      <a:pt x="5406" y="3905"/>
                    </a:lnTo>
                    <a:cubicBezTo>
                      <a:pt x="2929" y="5144"/>
                      <a:pt x="1119" y="7334"/>
                      <a:pt x="357" y="10001"/>
                    </a:cubicBezTo>
                    <a:cubicBezTo>
                      <a:pt x="-405" y="12668"/>
                      <a:pt x="72" y="15526"/>
                      <a:pt x="1596" y="17812"/>
                    </a:cubicBezTo>
                    <a:lnTo>
                      <a:pt x="38457" y="72962"/>
                    </a:lnTo>
                    <a:cubicBezTo>
                      <a:pt x="40267" y="75629"/>
                      <a:pt x="43220" y="77153"/>
                      <a:pt x="46363" y="77153"/>
                    </a:cubicBezTo>
                    <a:cubicBezTo>
                      <a:pt x="47316" y="77153"/>
                      <a:pt x="48173" y="77057"/>
                      <a:pt x="49125" y="76771"/>
                    </a:cubicBezTo>
                    <a:cubicBezTo>
                      <a:pt x="53126" y="75533"/>
                      <a:pt x="55888" y="71818"/>
                      <a:pt x="55888" y="67628"/>
                    </a:cubicBezTo>
                    <a:lnTo>
                      <a:pt x="55888" y="65723"/>
                    </a:lnTo>
                    <a:cubicBezTo>
                      <a:pt x="55888" y="64103"/>
                      <a:pt x="55507" y="62579"/>
                      <a:pt x="54745" y="61151"/>
                    </a:cubicBezTo>
                    <a:lnTo>
                      <a:pt x="23884" y="4953"/>
                    </a:lnTo>
                    <a:cubicBezTo>
                      <a:pt x="22170" y="1810"/>
                      <a:pt x="18931" y="0"/>
                      <a:pt x="15502" y="0"/>
                    </a:cubicBezTo>
                    <a:lnTo>
                      <a:pt x="15502" y="0"/>
                    </a:lnTo>
                    <a:close/>
                  </a:path>
                </a:pathLst>
              </a:custGeom>
              <a:grpFill/>
              <a:ln w="0" cap="flat">
                <a:noFill/>
                <a:prstDash val="solid"/>
                <a:miter/>
              </a:ln>
            </p:spPr>
            <p:txBody>
              <a:bodyPr rtlCol="0" anchor="ctr"/>
              <a:lstStyle/>
              <a:p>
                <a:endParaRPr lang="en-GB"/>
              </a:p>
            </p:txBody>
          </p:sp>
        </p:grpSp>
        <p:grpSp>
          <p:nvGrpSpPr>
            <p:cNvPr id="403" name="Graphic 1544">
              <a:extLst>
                <a:ext uri="{FF2B5EF4-FFF2-40B4-BE49-F238E27FC236}">
                  <a16:creationId xmlns:a16="http://schemas.microsoft.com/office/drawing/2014/main" id="{ABCC8F5C-F206-6D81-31DF-03FDD4FC464C}"/>
                </a:ext>
              </a:extLst>
            </p:cNvPr>
            <p:cNvGrpSpPr/>
            <p:nvPr/>
          </p:nvGrpSpPr>
          <p:grpSpPr>
            <a:xfrm>
              <a:off x="5547129" y="1264751"/>
              <a:ext cx="35909" cy="37242"/>
              <a:chOff x="5547129" y="1264751"/>
              <a:chExt cx="35909" cy="37242"/>
            </a:xfrm>
            <a:grpFill/>
          </p:grpSpPr>
          <p:grpSp>
            <p:nvGrpSpPr>
              <p:cNvPr id="416" name="Graphic 1544">
                <a:extLst>
                  <a:ext uri="{FF2B5EF4-FFF2-40B4-BE49-F238E27FC236}">
                    <a16:creationId xmlns:a16="http://schemas.microsoft.com/office/drawing/2014/main" id="{90052052-9DEE-BB08-AFFB-452C2F76E2EF}"/>
                  </a:ext>
                </a:extLst>
              </p:cNvPr>
              <p:cNvGrpSpPr/>
              <p:nvPr/>
            </p:nvGrpSpPr>
            <p:grpSpPr>
              <a:xfrm>
                <a:off x="5547129" y="1264751"/>
                <a:ext cx="30861" cy="34290"/>
                <a:chOff x="5547129" y="1264751"/>
                <a:chExt cx="30861" cy="34290"/>
              </a:xfrm>
              <a:grpFill/>
            </p:grpSpPr>
            <p:sp>
              <p:nvSpPr>
                <p:cNvPr id="429" name="Free-form: Shape 428">
                  <a:extLst>
                    <a:ext uri="{FF2B5EF4-FFF2-40B4-BE49-F238E27FC236}">
                      <a16:creationId xmlns:a16="http://schemas.microsoft.com/office/drawing/2014/main" id="{0D328C3B-6BD3-6C10-8272-57AFAC9F211F}"/>
                    </a:ext>
                  </a:extLst>
                </p:cNvPr>
                <p:cNvSpPr/>
                <p:nvPr/>
              </p:nvSpPr>
              <p:spPr>
                <a:xfrm>
                  <a:off x="5551892" y="1269514"/>
                  <a:ext cx="21336" cy="24765"/>
                </a:xfrm>
                <a:custGeom>
                  <a:avLst/>
                  <a:gdLst>
                    <a:gd name="connsiteX0" fmla="*/ 8001 w 21336"/>
                    <a:gd name="connsiteY0" fmla="*/ 24765 h 24765"/>
                    <a:gd name="connsiteX1" fmla="*/ 0 w 21336"/>
                    <a:gd name="connsiteY1" fmla="*/ 15811 h 24765"/>
                    <a:gd name="connsiteX2" fmla="*/ 8287 w 21336"/>
                    <a:gd name="connsiteY2" fmla="*/ 1429 h 24765"/>
                    <a:gd name="connsiteX3" fmla="*/ 13335 w 21336"/>
                    <a:gd name="connsiteY3" fmla="*/ 0 h 24765"/>
                    <a:gd name="connsiteX4" fmla="*/ 21336 w 21336"/>
                    <a:gd name="connsiteY4" fmla="*/ 8954 h 24765"/>
                    <a:gd name="connsiteX5" fmla="*/ 13049 w 21336"/>
                    <a:gd name="connsiteY5" fmla="*/ 23336 h 24765"/>
                    <a:gd name="connsiteX6" fmla="*/ 8001 w 21336"/>
                    <a:gd name="connsiteY6" fmla="*/ 24765 h 24765"/>
                    <a:gd name="connsiteX7" fmla="*/ 8001 w 21336"/>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 h="24765">
                      <a:moveTo>
                        <a:pt x="8001" y="24765"/>
                      </a:moveTo>
                      <a:cubicBezTo>
                        <a:pt x="4000" y="24765"/>
                        <a:pt x="0" y="21717"/>
                        <a:pt x="0" y="15811"/>
                      </a:cubicBezTo>
                      <a:cubicBezTo>
                        <a:pt x="0" y="10382"/>
                        <a:pt x="3620" y="4191"/>
                        <a:pt x="8287" y="1429"/>
                      </a:cubicBezTo>
                      <a:cubicBezTo>
                        <a:pt x="9906" y="476"/>
                        <a:pt x="11621" y="0"/>
                        <a:pt x="13335" y="0"/>
                      </a:cubicBezTo>
                      <a:cubicBezTo>
                        <a:pt x="17335" y="0"/>
                        <a:pt x="21336" y="3048"/>
                        <a:pt x="21336" y="8954"/>
                      </a:cubicBezTo>
                      <a:cubicBezTo>
                        <a:pt x="21336" y="14383"/>
                        <a:pt x="17812" y="20574"/>
                        <a:pt x="13049" y="23336"/>
                      </a:cubicBezTo>
                      <a:cubicBezTo>
                        <a:pt x="11430" y="24289"/>
                        <a:pt x="9716" y="24765"/>
                        <a:pt x="8001" y="24765"/>
                      </a:cubicBezTo>
                      <a:lnTo>
                        <a:pt x="8001" y="24765"/>
                      </a:lnTo>
                      <a:close/>
                    </a:path>
                  </a:pathLst>
                </a:custGeom>
                <a:grpFill/>
                <a:ln w="0" cap="flat">
                  <a:noFill/>
                  <a:prstDash val="solid"/>
                  <a:miter/>
                </a:ln>
              </p:spPr>
              <p:txBody>
                <a:bodyPr rtlCol="0" anchor="ctr"/>
                <a:lstStyle/>
                <a:p>
                  <a:endParaRPr lang="en-GB"/>
                </a:p>
              </p:txBody>
            </p:sp>
            <p:sp>
              <p:nvSpPr>
                <p:cNvPr id="430" name="Free-form: Shape 429">
                  <a:extLst>
                    <a:ext uri="{FF2B5EF4-FFF2-40B4-BE49-F238E27FC236}">
                      <a16:creationId xmlns:a16="http://schemas.microsoft.com/office/drawing/2014/main" id="{8E3D3134-08A0-EBF1-58ED-1E494377D5A7}"/>
                    </a:ext>
                  </a:extLst>
                </p:cNvPr>
                <p:cNvSpPr/>
                <p:nvPr/>
              </p:nvSpPr>
              <p:spPr>
                <a:xfrm>
                  <a:off x="5547129" y="1264751"/>
                  <a:ext cx="30861" cy="34290"/>
                </a:xfrm>
                <a:custGeom>
                  <a:avLst/>
                  <a:gdLst>
                    <a:gd name="connsiteX0" fmla="*/ 18098 w 30861"/>
                    <a:gd name="connsiteY0" fmla="*/ 9525 h 34290"/>
                    <a:gd name="connsiteX1" fmla="*/ 21336 w 30861"/>
                    <a:gd name="connsiteY1" fmla="*/ 13716 h 34290"/>
                    <a:gd name="connsiteX2" fmla="*/ 15430 w 30861"/>
                    <a:gd name="connsiteY2" fmla="*/ 23908 h 34290"/>
                    <a:gd name="connsiteX3" fmla="*/ 12764 w 30861"/>
                    <a:gd name="connsiteY3" fmla="*/ 24670 h 34290"/>
                    <a:gd name="connsiteX4" fmla="*/ 9525 w 30861"/>
                    <a:gd name="connsiteY4" fmla="*/ 20479 h 34290"/>
                    <a:gd name="connsiteX5" fmla="*/ 15430 w 30861"/>
                    <a:gd name="connsiteY5" fmla="*/ 10287 h 34290"/>
                    <a:gd name="connsiteX6" fmla="*/ 18098 w 30861"/>
                    <a:gd name="connsiteY6" fmla="*/ 9525 h 34290"/>
                    <a:gd name="connsiteX7" fmla="*/ 18098 w 30861"/>
                    <a:gd name="connsiteY7" fmla="*/ 0 h 34290"/>
                    <a:gd name="connsiteX8" fmla="*/ 10668 w 30861"/>
                    <a:gd name="connsiteY8" fmla="*/ 2095 h 34290"/>
                    <a:gd name="connsiteX9" fmla="*/ 0 w 30861"/>
                    <a:gd name="connsiteY9" fmla="*/ 20574 h 34290"/>
                    <a:gd name="connsiteX10" fmla="*/ 12764 w 30861"/>
                    <a:gd name="connsiteY10" fmla="*/ 34290 h 34290"/>
                    <a:gd name="connsiteX11" fmla="*/ 20193 w 30861"/>
                    <a:gd name="connsiteY11" fmla="*/ 32194 h 34290"/>
                    <a:gd name="connsiteX12" fmla="*/ 30861 w 30861"/>
                    <a:gd name="connsiteY12" fmla="*/ 13716 h 34290"/>
                    <a:gd name="connsiteX13" fmla="*/ 18098 w 30861"/>
                    <a:gd name="connsiteY13" fmla="*/ 0 h 34290"/>
                    <a:gd name="connsiteX14" fmla="*/ 18098 w 30861"/>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1" h="34290">
                      <a:moveTo>
                        <a:pt x="18098" y="9525"/>
                      </a:moveTo>
                      <a:cubicBezTo>
                        <a:pt x="20002" y="9525"/>
                        <a:pt x="21336" y="11049"/>
                        <a:pt x="21336" y="13716"/>
                      </a:cubicBezTo>
                      <a:cubicBezTo>
                        <a:pt x="21336" y="17526"/>
                        <a:pt x="18669" y="22098"/>
                        <a:pt x="15430" y="23908"/>
                      </a:cubicBezTo>
                      <a:cubicBezTo>
                        <a:pt x="14478" y="24479"/>
                        <a:pt x="13621" y="24670"/>
                        <a:pt x="12764" y="24670"/>
                      </a:cubicBezTo>
                      <a:cubicBezTo>
                        <a:pt x="10858" y="24670"/>
                        <a:pt x="9525" y="23146"/>
                        <a:pt x="9525" y="20479"/>
                      </a:cubicBezTo>
                      <a:cubicBezTo>
                        <a:pt x="9525" y="16669"/>
                        <a:pt x="12192" y="12097"/>
                        <a:pt x="15430" y="10287"/>
                      </a:cubicBezTo>
                      <a:cubicBezTo>
                        <a:pt x="16383" y="9716"/>
                        <a:pt x="17240" y="9525"/>
                        <a:pt x="18098" y="9525"/>
                      </a:cubicBezTo>
                      <a:moveTo>
                        <a:pt x="18098" y="0"/>
                      </a:moveTo>
                      <a:cubicBezTo>
                        <a:pt x="15621" y="0"/>
                        <a:pt x="13049" y="667"/>
                        <a:pt x="10668" y="2095"/>
                      </a:cubicBezTo>
                      <a:cubicBezTo>
                        <a:pt x="4477" y="5715"/>
                        <a:pt x="0" y="13430"/>
                        <a:pt x="0" y="20574"/>
                      </a:cubicBezTo>
                      <a:cubicBezTo>
                        <a:pt x="0" y="28384"/>
                        <a:pt x="5524" y="34290"/>
                        <a:pt x="12764" y="34290"/>
                      </a:cubicBezTo>
                      <a:cubicBezTo>
                        <a:pt x="15240" y="34290"/>
                        <a:pt x="17812" y="33623"/>
                        <a:pt x="20193" y="32194"/>
                      </a:cubicBezTo>
                      <a:cubicBezTo>
                        <a:pt x="26384" y="28670"/>
                        <a:pt x="30861" y="20860"/>
                        <a:pt x="30861" y="13716"/>
                      </a:cubicBezTo>
                      <a:cubicBezTo>
                        <a:pt x="30861" y="5905"/>
                        <a:pt x="25336" y="0"/>
                        <a:pt x="18098" y="0"/>
                      </a:cubicBezTo>
                      <a:lnTo>
                        <a:pt x="18098" y="0"/>
                      </a:lnTo>
                      <a:close/>
                    </a:path>
                  </a:pathLst>
                </a:custGeom>
                <a:grpFill/>
                <a:ln w="0" cap="flat">
                  <a:noFill/>
                  <a:prstDash val="solid"/>
                  <a:miter/>
                </a:ln>
              </p:spPr>
              <p:txBody>
                <a:bodyPr rtlCol="0" anchor="ctr"/>
                <a:lstStyle/>
                <a:p>
                  <a:endParaRPr lang="en-GB"/>
                </a:p>
              </p:txBody>
            </p:sp>
          </p:grpSp>
          <p:grpSp>
            <p:nvGrpSpPr>
              <p:cNvPr id="417" name="Graphic 1544">
                <a:extLst>
                  <a:ext uri="{FF2B5EF4-FFF2-40B4-BE49-F238E27FC236}">
                    <a16:creationId xmlns:a16="http://schemas.microsoft.com/office/drawing/2014/main" id="{7BBFEB43-5AAF-2093-C38F-CD935A177835}"/>
                  </a:ext>
                </a:extLst>
              </p:cNvPr>
              <p:cNvGrpSpPr/>
              <p:nvPr/>
            </p:nvGrpSpPr>
            <p:grpSpPr>
              <a:xfrm>
                <a:off x="5548805" y="1265132"/>
                <a:ext cx="32568" cy="36480"/>
                <a:chOff x="5548805" y="1265132"/>
                <a:chExt cx="32568" cy="36480"/>
              </a:xfrm>
              <a:grpFill/>
            </p:grpSpPr>
            <p:sp>
              <p:nvSpPr>
                <p:cNvPr id="427" name="Free-form: Shape 426">
                  <a:extLst>
                    <a:ext uri="{FF2B5EF4-FFF2-40B4-BE49-F238E27FC236}">
                      <a16:creationId xmlns:a16="http://schemas.microsoft.com/office/drawing/2014/main" id="{EB3CBA9D-0FF4-F215-27AB-4654E8AC9894}"/>
                    </a:ext>
                  </a:extLst>
                </p:cNvPr>
                <p:cNvSpPr/>
                <p:nvPr/>
              </p:nvSpPr>
              <p:spPr>
                <a:xfrm>
                  <a:off x="5553645" y="1269894"/>
                  <a:ext cx="22878" cy="26955"/>
                </a:xfrm>
                <a:custGeom>
                  <a:avLst/>
                  <a:gdLst>
                    <a:gd name="connsiteX0" fmla="*/ 9772 w 22878"/>
                    <a:gd name="connsiteY0" fmla="*/ 26956 h 26955"/>
                    <a:gd name="connsiteX1" fmla="*/ 7391 w 22878"/>
                    <a:gd name="connsiteY1" fmla="*/ 26289 h 26955"/>
                    <a:gd name="connsiteX2" fmla="*/ 2343 w 22878"/>
                    <a:gd name="connsiteY2" fmla="*/ 23336 h 26955"/>
                    <a:gd name="connsiteX3" fmla="*/ 152 w 22878"/>
                    <a:gd name="connsiteY3" fmla="*/ 20479 h 26955"/>
                    <a:gd name="connsiteX4" fmla="*/ 628 w 22878"/>
                    <a:gd name="connsiteY4" fmla="*/ 16859 h 26955"/>
                    <a:gd name="connsiteX5" fmla="*/ 9010 w 22878"/>
                    <a:gd name="connsiteY5" fmla="*/ 2381 h 26955"/>
                    <a:gd name="connsiteX6" fmla="*/ 13106 w 22878"/>
                    <a:gd name="connsiteY6" fmla="*/ 0 h 26955"/>
                    <a:gd name="connsiteX7" fmla="*/ 15487 w 22878"/>
                    <a:gd name="connsiteY7" fmla="*/ 667 h 26955"/>
                    <a:gd name="connsiteX8" fmla="*/ 20535 w 22878"/>
                    <a:gd name="connsiteY8" fmla="*/ 3620 h 26955"/>
                    <a:gd name="connsiteX9" fmla="*/ 22726 w 22878"/>
                    <a:gd name="connsiteY9" fmla="*/ 6477 h 26955"/>
                    <a:gd name="connsiteX10" fmla="*/ 22250 w 22878"/>
                    <a:gd name="connsiteY10" fmla="*/ 10097 h 26955"/>
                    <a:gd name="connsiteX11" fmla="*/ 13868 w 22878"/>
                    <a:gd name="connsiteY11" fmla="*/ 24575 h 26955"/>
                    <a:gd name="connsiteX12" fmla="*/ 9772 w 22878"/>
                    <a:gd name="connsiteY12" fmla="*/ 26956 h 26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78" h="26955">
                      <a:moveTo>
                        <a:pt x="9772" y="26956"/>
                      </a:moveTo>
                      <a:cubicBezTo>
                        <a:pt x="9010" y="26956"/>
                        <a:pt x="8153" y="26765"/>
                        <a:pt x="7391" y="26289"/>
                      </a:cubicBezTo>
                      <a:lnTo>
                        <a:pt x="2343" y="23336"/>
                      </a:lnTo>
                      <a:cubicBezTo>
                        <a:pt x="1200" y="22670"/>
                        <a:pt x="438" y="21622"/>
                        <a:pt x="152" y="20479"/>
                      </a:cubicBezTo>
                      <a:cubicBezTo>
                        <a:pt x="-134" y="19241"/>
                        <a:pt x="-39" y="18002"/>
                        <a:pt x="628" y="16859"/>
                      </a:cubicBezTo>
                      <a:lnTo>
                        <a:pt x="9010" y="2381"/>
                      </a:lnTo>
                      <a:cubicBezTo>
                        <a:pt x="9867" y="857"/>
                        <a:pt x="11487" y="0"/>
                        <a:pt x="13106" y="0"/>
                      </a:cubicBezTo>
                      <a:cubicBezTo>
                        <a:pt x="13868" y="0"/>
                        <a:pt x="14725" y="191"/>
                        <a:pt x="15487" y="667"/>
                      </a:cubicBezTo>
                      <a:lnTo>
                        <a:pt x="20535" y="3620"/>
                      </a:lnTo>
                      <a:cubicBezTo>
                        <a:pt x="21678" y="4286"/>
                        <a:pt x="22440" y="5334"/>
                        <a:pt x="22726" y="6477"/>
                      </a:cubicBezTo>
                      <a:cubicBezTo>
                        <a:pt x="23012" y="7715"/>
                        <a:pt x="22917" y="8954"/>
                        <a:pt x="22250" y="10097"/>
                      </a:cubicBezTo>
                      <a:lnTo>
                        <a:pt x="13868" y="24575"/>
                      </a:lnTo>
                      <a:cubicBezTo>
                        <a:pt x="13011" y="26099"/>
                        <a:pt x="11391" y="26956"/>
                        <a:pt x="9772" y="26956"/>
                      </a:cubicBezTo>
                      <a:close/>
                    </a:path>
                  </a:pathLst>
                </a:custGeom>
                <a:grpFill/>
                <a:ln w="0" cap="flat">
                  <a:noFill/>
                  <a:prstDash val="solid"/>
                  <a:miter/>
                </a:ln>
              </p:spPr>
              <p:txBody>
                <a:bodyPr rtlCol="0" anchor="ctr"/>
                <a:lstStyle/>
                <a:p>
                  <a:endParaRPr lang="en-GB"/>
                </a:p>
              </p:txBody>
            </p:sp>
            <p:sp>
              <p:nvSpPr>
                <p:cNvPr id="428" name="Free-form: Shape 427">
                  <a:extLst>
                    <a:ext uri="{FF2B5EF4-FFF2-40B4-BE49-F238E27FC236}">
                      <a16:creationId xmlns:a16="http://schemas.microsoft.com/office/drawing/2014/main" id="{8801B449-04DE-F46F-8FA1-22A37E1D27B1}"/>
                    </a:ext>
                  </a:extLst>
                </p:cNvPr>
                <p:cNvSpPr/>
                <p:nvPr/>
              </p:nvSpPr>
              <p:spPr>
                <a:xfrm>
                  <a:off x="5548805" y="1265132"/>
                  <a:ext cx="32568" cy="36480"/>
                </a:xfrm>
                <a:custGeom>
                  <a:avLst/>
                  <a:gdLst>
                    <a:gd name="connsiteX0" fmla="*/ 17946 w 32568"/>
                    <a:gd name="connsiteY0" fmla="*/ 9525 h 36480"/>
                    <a:gd name="connsiteX1" fmla="*/ 22994 w 32568"/>
                    <a:gd name="connsiteY1" fmla="*/ 12478 h 36480"/>
                    <a:gd name="connsiteX2" fmla="*/ 14612 w 32568"/>
                    <a:gd name="connsiteY2" fmla="*/ 26956 h 36480"/>
                    <a:gd name="connsiteX3" fmla="*/ 9564 w 32568"/>
                    <a:gd name="connsiteY3" fmla="*/ 24003 h 36480"/>
                    <a:gd name="connsiteX4" fmla="*/ 17946 w 32568"/>
                    <a:gd name="connsiteY4" fmla="*/ 9525 h 36480"/>
                    <a:gd name="connsiteX5" fmla="*/ 17946 w 32568"/>
                    <a:gd name="connsiteY5" fmla="*/ 0 h 36480"/>
                    <a:gd name="connsiteX6" fmla="*/ 15469 w 32568"/>
                    <a:gd name="connsiteY6" fmla="*/ 286 h 36480"/>
                    <a:gd name="connsiteX7" fmla="*/ 9659 w 32568"/>
                    <a:gd name="connsiteY7" fmla="*/ 4763 h 36480"/>
                    <a:gd name="connsiteX8" fmla="*/ 1277 w 32568"/>
                    <a:gd name="connsiteY8" fmla="*/ 19241 h 36480"/>
                    <a:gd name="connsiteX9" fmla="*/ 325 w 32568"/>
                    <a:gd name="connsiteY9" fmla="*/ 26480 h 36480"/>
                    <a:gd name="connsiteX10" fmla="*/ 4801 w 32568"/>
                    <a:gd name="connsiteY10" fmla="*/ 32290 h 36480"/>
                    <a:gd name="connsiteX11" fmla="*/ 9850 w 32568"/>
                    <a:gd name="connsiteY11" fmla="*/ 35243 h 36480"/>
                    <a:gd name="connsiteX12" fmla="*/ 14612 w 32568"/>
                    <a:gd name="connsiteY12" fmla="*/ 36481 h 36480"/>
                    <a:gd name="connsiteX13" fmla="*/ 22899 w 32568"/>
                    <a:gd name="connsiteY13" fmla="*/ 31718 h 36480"/>
                    <a:gd name="connsiteX14" fmla="*/ 31281 w 32568"/>
                    <a:gd name="connsiteY14" fmla="*/ 17240 h 36480"/>
                    <a:gd name="connsiteX15" fmla="*/ 27757 w 32568"/>
                    <a:gd name="connsiteY15" fmla="*/ 4191 h 36480"/>
                    <a:gd name="connsiteX16" fmla="*/ 22708 w 32568"/>
                    <a:gd name="connsiteY16" fmla="*/ 1238 h 36480"/>
                    <a:gd name="connsiteX17" fmla="*/ 17946 w 32568"/>
                    <a:gd name="connsiteY17" fmla="*/ 0 h 36480"/>
                    <a:gd name="connsiteX18" fmla="*/ 17946 w 32568"/>
                    <a:gd name="connsiteY18" fmla="*/ 0 h 36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568" h="36480">
                      <a:moveTo>
                        <a:pt x="17946" y="9525"/>
                      </a:moveTo>
                      <a:lnTo>
                        <a:pt x="22994" y="12478"/>
                      </a:lnTo>
                      <a:lnTo>
                        <a:pt x="14612" y="26956"/>
                      </a:lnTo>
                      <a:lnTo>
                        <a:pt x="9564" y="24003"/>
                      </a:lnTo>
                      <a:lnTo>
                        <a:pt x="17946" y="9525"/>
                      </a:lnTo>
                      <a:moveTo>
                        <a:pt x="17946" y="0"/>
                      </a:moveTo>
                      <a:cubicBezTo>
                        <a:pt x="17089" y="0"/>
                        <a:pt x="16327" y="95"/>
                        <a:pt x="15469" y="286"/>
                      </a:cubicBezTo>
                      <a:cubicBezTo>
                        <a:pt x="12993" y="953"/>
                        <a:pt x="10993" y="2572"/>
                        <a:pt x="9659" y="4763"/>
                      </a:cubicBezTo>
                      <a:lnTo>
                        <a:pt x="1277" y="19241"/>
                      </a:lnTo>
                      <a:cubicBezTo>
                        <a:pt x="39" y="21431"/>
                        <a:pt x="-342" y="24003"/>
                        <a:pt x="325" y="26480"/>
                      </a:cubicBezTo>
                      <a:cubicBezTo>
                        <a:pt x="991" y="28956"/>
                        <a:pt x="2611" y="30956"/>
                        <a:pt x="4801" y="32290"/>
                      </a:cubicBezTo>
                      <a:lnTo>
                        <a:pt x="9850" y="35243"/>
                      </a:lnTo>
                      <a:cubicBezTo>
                        <a:pt x="11374" y="36100"/>
                        <a:pt x="12993" y="36481"/>
                        <a:pt x="14612" y="36481"/>
                      </a:cubicBezTo>
                      <a:cubicBezTo>
                        <a:pt x="17946" y="36481"/>
                        <a:pt x="21089" y="34766"/>
                        <a:pt x="22899" y="31718"/>
                      </a:cubicBezTo>
                      <a:lnTo>
                        <a:pt x="31281" y="17240"/>
                      </a:lnTo>
                      <a:cubicBezTo>
                        <a:pt x="33948" y="12668"/>
                        <a:pt x="32329" y="6858"/>
                        <a:pt x="27757" y="4191"/>
                      </a:cubicBezTo>
                      <a:lnTo>
                        <a:pt x="22708" y="1238"/>
                      </a:lnTo>
                      <a:cubicBezTo>
                        <a:pt x="21280" y="381"/>
                        <a:pt x="19565" y="0"/>
                        <a:pt x="17946" y="0"/>
                      </a:cubicBezTo>
                      <a:lnTo>
                        <a:pt x="17946" y="0"/>
                      </a:lnTo>
                      <a:close/>
                    </a:path>
                  </a:pathLst>
                </a:custGeom>
                <a:grpFill/>
                <a:ln w="0" cap="flat">
                  <a:noFill/>
                  <a:prstDash val="solid"/>
                  <a:miter/>
                </a:ln>
              </p:spPr>
              <p:txBody>
                <a:bodyPr rtlCol="0" anchor="ctr"/>
                <a:lstStyle/>
                <a:p>
                  <a:endParaRPr lang="en-GB"/>
                </a:p>
              </p:txBody>
            </p:sp>
          </p:grpSp>
          <p:grpSp>
            <p:nvGrpSpPr>
              <p:cNvPr id="418" name="Graphic 1544">
                <a:extLst>
                  <a:ext uri="{FF2B5EF4-FFF2-40B4-BE49-F238E27FC236}">
                    <a16:creationId xmlns:a16="http://schemas.microsoft.com/office/drawing/2014/main" id="{B2B897D2-6089-E4A1-7012-C9B731B50D73}"/>
                  </a:ext>
                </a:extLst>
              </p:cNvPr>
              <p:cNvGrpSpPr/>
              <p:nvPr/>
            </p:nvGrpSpPr>
            <p:grpSpPr>
              <a:xfrm>
                <a:off x="5552177" y="1267704"/>
                <a:ext cx="30861" cy="34290"/>
                <a:chOff x="5552177" y="1267704"/>
                <a:chExt cx="30861" cy="34290"/>
              </a:xfrm>
              <a:grpFill/>
            </p:grpSpPr>
            <p:sp>
              <p:nvSpPr>
                <p:cNvPr id="425" name="Free-form: Shape 424">
                  <a:extLst>
                    <a:ext uri="{FF2B5EF4-FFF2-40B4-BE49-F238E27FC236}">
                      <a16:creationId xmlns:a16="http://schemas.microsoft.com/office/drawing/2014/main" id="{771C1825-8C2C-0318-BE4F-3BCE06280EFB}"/>
                    </a:ext>
                  </a:extLst>
                </p:cNvPr>
                <p:cNvSpPr/>
                <p:nvPr/>
              </p:nvSpPr>
              <p:spPr>
                <a:xfrm>
                  <a:off x="5556940" y="1272466"/>
                  <a:ext cx="21336" cy="24765"/>
                </a:xfrm>
                <a:custGeom>
                  <a:avLst/>
                  <a:gdLst>
                    <a:gd name="connsiteX0" fmla="*/ 8001 w 21336"/>
                    <a:gd name="connsiteY0" fmla="*/ 24765 h 24765"/>
                    <a:gd name="connsiteX1" fmla="*/ 0 w 21336"/>
                    <a:gd name="connsiteY1" fmla="*/ 15811 h 24765"/>
                    <a:gd name="connsiteX2" fmla="*/ 8287 w 21336"/>
                    <a:gd name="connsiteY2" fmla="*/ 1429 h 24765"/>
                    <a:gd name="connsiteX3" fmla="*/ 13335 w 21336"/>
                    <a:gd name="connsiteY3" fmla="*/ 0 h 24765"/>
                    <a:gd name="connsiteX4" fmla="*/ 21336 w 21336"/>
                    <a:gd name="connsiteY4" fmla="*/ 8954 h 24765"/>
                    <a:gd name="connsiteX5" fmla="*/ 13049 w 21336"/>
                    <a:gd name="connsiteY5" fmla="*/ 23336 h 24765"/>
                    <a:gd name="connsiteX6" fmla="*/ 8001 w 21336"/>
                    <a:gd name="connsiteY6" fmla="*/ 24765 h 24765"/>
                    <a:gd name="connsiteX7" fmla="*/ 8001 w 21336"/>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 h="24765">
                      <a:moveTo>
                        <a:pt x="8001" y="24765"/>
                      </a:moveTo>
                      <a:cubicBezTo>
                        <a:pt x="4001" y="24765"/>
                        <a:pt x="0" y="21717"/>
                        <a:pt x="0" y="15811"/>
                      </a:cubicBezTo>
                      <a:cubicBezTo>
                        <a:pt x="0" y="10382"/>
                        <a:pt x="3524" y="4191"/>
                        <a:pt x="8287" y="1429"/>
                      </a:cubicBezTo>
                      <a:cubicBezTo>
                        <a:pt x="9906" y="476"/>
                        <a:pt x="11621" y="0"/>
                        <a:pt x="13335" y="0"/>
                      </a:cubicBezTo>
                      <a:cubicBezTo>
                        <a:pt x="17335" y="0"/>
                        <a:pt x="21336" y="3048"/>
                        <a:pt x="21336" y="8954"/>
                      </a:cubicBezTo>
                      <a:cubicBezTo>
                        <a:pt x="21336" y="14383"/>
                        <a:pt x="17812" y="20574"/>
                        <a:pt x="13049" y="23336"/>
                      </a:cubicBezTo>
                      <a:cubicBezTo>
                        <a:pt x="11430" y="24289"/>
                        <a:pt x="9716" y="24765"/>
                        <a:pt x="8001" y="24765"/>
                      </a:cubicBezTo>
                      <a:lnTo>
                        <a:pt x="8001" y="24765"/>
                      </a:lnTo>
                      <a:close/>
                    </a:path>
                  </a:pathLst>
                </a:custGeom>
                <a:grpFill/>
                <a:ln w="0" cap="flat">
                  <a:noFill/>
                  <a:prstDash val="solid"/>
                  <a:miter/>
                </a:ln>
              </p:spPr>
              <p:txBody>
                <a:bodyPr rtlCol="0" anchor="ctr"/>
                <a:lstStyle/>
                <a:p>
                  <a:endParaRPr lang="en-GB"/>
                </a:p>
              </p:txBody>
            </p:sp>
            <p:sp>
              <p:nvSpPr>
                <p:cNvPr id="426" name="Free-form: Shape 425">
                  <a:extLst>
                    <a:ext uri="{FF2B5EF4-FFF2-40B4-BE49-F238E27FC236}">
                      <a16:creationId xmlns:a16="http://schemas.microsoft.com/office/drawing/2014/main" id="{49068DFE-9AD7-5B37-2E2C-756718D7EC58}"/>
                    </a:ext>
                  </a:extLst>
                </p:cNvPr>
                <p:cNvSpPr/>
                <p:nvPr/>
              </p:nvSpPr>
              <p:spPr>
                <a:xfrm>
                  <a:off x="5552177" y="1267704"/>
                  <a:ext cx="30861" cy="34290"/>
                </a:xfrm>
                <a:custGeom>
                  <a:avLst/>
                  <a:gdLst>
                    <a:gd name="connsiteX0" fmla="*/ 18098 w 30861"/>
                    <a:gd name="connsiteY0" fmla="*/ 9525 h 34290"/>
                    <a:gd name="connsiteX1" fmla="*/ 21336 w 30861"/>
                    <a:gd name="connsiteY1" fmla="*/ 13716 h 34290"/>
                    <a:gd name="connsiteX2" fmla="*/ 15431 w 30861"/>
                    <a:gd name="connsiteY2" fmla="*/ 23908 h 34290"/>
                    <a:gd name="connsiteX3" fmla="*/ 12764 w 30861"/>
                    <a:gd name="connsiteY3" fmla="*/ 24670 h 34290"/>
                    <a:gd name="connsiteX4" fmla="*/ 9525 w 30861"/>
                    <a:gd name="connsiteY4" fmla="*/ 20479 h 34290"/>
                    <a:gd name="connsiteX5" fmla="*/ 15431 w 30861"/>
                    <a:gd name="connsiteY5" fmla="*/ 10287 h 34290"/>
                    <a:gd name="connsiteX6" fmla="*/ 18098 w 30861"/>
                    <a:gd name="connsiteY6" fmla="*/ 9525 h 34290"/>
                    <a:gd name="connsiteX7" fmla="*/ 18098 w 30861"/>
                    <a:gd name="connsiteY7" fmla="*/ 0 h 34290"/>
                    <a:gd name="connsiteX8" fmla="*/ 10668 w 30861"/>
                    <a:gd name="connsiteY8" fmla="*/ 2096 h 34290"/>
                    <a:gd name="connsiteX9" fmla="*/ 0 w 30861"/>
                    <a:gd name="connsiteY9" fmla="*/ 20574 h 34290"/>
                    <a:gd name="connsiteX10" fmla="*/ 12764 w 30861"/>
                    <a:gd name="connsiteY10" fmla="*/ 34290 h 34290"/>
                    <a:gd name="connsiteX11" fmla="*/ 20193 w 30861"/>
                    <a:gd name="connsiteY11" fmla="*/ 32195 h 34290"/>
                    <a:gd name="connsiteX12" fmla="*/ 30861 w 30861"/>
                    <a:gd name="connsiteY12" fmla="*/ 13716 h 34290"/>
                    <a:gd name="connsiteX13" fmla="*/ 18098 w 30861"/>
                    <a:gd name="connsiteY13" fmla="*/ 0 h 34290"/>
                    <a:gd name="connsiteX14" fmla="*/ 18098 w 30861"/>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1" h="34290">
                      <a:moveTo>
                        <a:pt x="18098" y="9525"/>
                      </a:moveTo>
                      <a:cubicBezTo>
                        <a:pt x="20003" y="9525"/>
                        <a:pt x="21336" y="11049"/>
                        <a:pt x="21336" y="13716"/>
                      </a:cubicBezTo>
                      <a:cubicBezTo>
                        <a:pt x="21336" y="17526"/>
                        <a:pt x="18669" y="22098"/>
                        <a:pt x="15431" y="23908"/>
                      </a:cubicBezTo>
                      <a:cubicBezTo>
                        <a:pt x="14478" y="24479"/>
                        <a:pt x="13621" y="24670"/>
                        <a:pt x="12764" y="24670"/>
                      </a:cubicBezTo>
                      <a:cubicBezTo>
                        <a:pt x="10858" y="24670"/>
                        <a:pt x="9525" y="23146"/>
                        <a:pt x="9525" y="20479"/>
                      </a:cubicBezTo>
                      <a:cubicBezTo>
                        <a:pt x="9525" y="16669"/>
                        <a:pt x="12192" y="12097"/>
                        <a:pt x="15431" y="10287"/>
                      </a:cubicBezTo>
                      <a:cubicBezTo>
                        <a:pt x="16383" y="9716"/>
                        <a:pt x="17240" y="9525"/>
                        <a:pt x="18098" y="9525"/>
                      </a:cubicBezTo>
                      <a:moveTo>
                        <a:pt x="18098" y="0"/>
                      </a:moveTo>
                      <a:cubicBezTo>
                        <a:pt x="15621" y="0"/>
                        <a:pt x="13049" y="667"/>
                        <a:pt x="10668" y="2096"/>
                      </a:cubicBezTo>
                      <a:cubicBezTo>
                        <a:pt x="4477" y="5620"/>
                        <a:pt x="0" y="13430"/>
                        <a:pt x="0" y="20574"/>
                      </a:cubicBezTo>
                      <a:cubicBezTo>
                        <a:pt x="0" y="28384"/>
                        <a:pt x="5525" y="34290"/>
                        <a:pt x="12764" y="34290"/>
                      </a:cubicBezTo>
                      <a:cubicBezTo>
                        <a:pt x="15240" y="34290"/>
                        <a:pt x="17812" y="33623"/>
                        <a:pt x="20193" y="32195"/>
                      </a:cubicBezTo>
                      <a:cubicBezTo>
                        <a:pt x="26384" y="28670"/>
                        <a:pt x="30861" y="20860"/>
                        <a:pt x="30861" y="13716"/>
                      </a:cubicBezTo>
                      <a:cubicBezTo>
                        <a:pt x="30861" y="5906"/>
                        <a:pt x="25336" y="0"/>
                        <a:pt x="18098" y="0"/>
                      </a:cubicBezTo>
                      <a:lnTo>
                        <a:pt x="18098" y="0"/>
                      </a:lnTo>
                      <a:close/>
                    </a:path>
                  </a:pathLst>
                </a:custGeom>
                <a:grpFill/>
                <a:ln w="0" cap="flat">
                  <a:noFill/>
                  <a:prstDash val="solid"/>
                  <a:miter/>
                </a:ln>
              </p:spPr>
              <p:txBody>
                <a:bodyPr rtlCol="0" anchor="ctr"/>
                <a:lstStyle/>
                <a:p>
                  <a:endParaRPr lang="en-GB"/>
                </a:p>
              </p:txBody>
            </p:sp>
          </p:grpSp>
          <p:grpSp>
            <p:nvGrpSpPr>
              <p:cNvPr id="419" name="Graphic 1544">
                <a:extLst>
                  <a:ext uri="{FF2B5EF4-FFF2-40B4-BE49-F238E27FC236}">
                    <a16:creationId xmlns:a16="http://schemas.microsoft.com/office/drawing/2014/main" id="{D349B504-440F-17E7-72C3-5CD73E8D665B}"/>
                  </a:ext>
                </a:extLst>
              </p:cNvPr>
              <p:cNvGrpSpPr/>
              <p:nvPr/>
            </p:nvGrpSpPr>
            <p:grpSpPr>
              <a:xfrm>
                <a:off x="5552177" y="1267704"/>
                <a:ext cx="30861" cy="34290"/>
                <a:chOff x="5552177" y="1267704"/>
                <a:chExt cx="30861" cy="34290"/>
              </a:xfrm>
              <a:grpFill/>
            </p:grpSpPr>
            <p:sp>
              <p:nvSpPr>
                <p:cNvPr id="423" name="Free-form: Shape 422">
                  <a:extLst>
                    <a:ext uri="{FF2B5EF4-FFF2-40B4-BE49-F238E27FC236}">
                      <a16:creationId xmlns:a16="http://schemas.microsoft.com/office/drawing/2014/main" id="{3B4EAF3E-B0BC-3DB7-413E-C7153AB930A6}"/>
                    </a:ext>
                  </a:extLst>
                </p:cNvPr>
                <p:cNvSpPr/>
                <p:nvPr/>
              </p:nvSpPr>
              <p:spPr>
                <a:xfrm>
                  <a:off x="5556940" y="1272466"/>
                  <a:ext cx="21336" cy="24765"/>
                </a:xfrm>
                <a:custGeom>
                  <a:avLst/>
                  <a:gdLst>
                    <a:gd name="connsiteX0" fmla="*/ 8001 w 21336"/>
                    <a:gd name="connsiteY0" fmla="*/ 24765 h 24765"/>
                    <a:gd name="connsiteX1" fmla="*/ 0 w 21336"/>
                    <a:gd name="connsiteY1" fmla="*/ 15811 h 24765"/>
                    <a:gd name="connsiteX2" fmla="*/ 8287 w 21336"/>
                    <a:gd name="connsiteY2" fmla="*/ 1429 h 24765"/>
                    <a:gd name="connsiteX3" fmla="*/ 13335 w 21336"/>
                    <a:gd name="connsiteY3" fmla="*/ 0 h 24765"/>
                    <a:gd name="connsiteX4" fmla="*/ 21336 w 21336"/>
                    <a:gd name="connsiteY4" fmla="*/ 8954 h 24765"/>
                    <a:gd name="connsiteX5" fmla="*/ 13049 w 21336"/>
                    <a:gd name="connsiteY5" fmla="*/ 23336 h 24765"/>
                    <a:gd name="connsiteX6" fmla="*/ 8001 w 21336"/>
                    <a:gd name="connsiteY6" fmla="*/ 24765 h 24765"/>
                    <a:gd name="connsiteX7" fmla="*/ 8001 w 21336"/>
                    <a:gd name="connsiteY7" fmla="*/ 24765 h 2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336" h="24765">
                      <a:moveTo>
                        <a:pt x="8001" y="24765"/>
                      </a:moveTo>
                      <a:cubicBezTo>
                        <a:pt x="4001" y="24765"/>
                        <a:pt x="0" y="21717"/>
                        <a:pt x="0" y="15811"/>
                      </a:cubicBezTo>
                      <a:cubicBezTo>
                        <a:pt x="0" y="10382"/>
                        <a:pt x="3524" y="4191"/>
                        <a:pt x="8287" y="1429"/>
                      </a:cubicBezTo>
                      <a:cubicBezTo>
                        <a:pt x="9906" y="476"/>
                        <a:pt x="11621" y="0"/>
                        <a:pt x="13335" y="0"/>
                      </a:cubicBezTo>
                      <a:cubicBezTo>
                        <a:pt x="17335" y="0"/>
                        <a:pt x="21336" y="3048"/>
                        <a:pt x="21336" y="8954"/>
                      </a:cubicBezTo>
                      <a:cubicBezTo>
                        <a:pt x="21336" y="14383"/>
                        <a:pt x="17812" y="20574"/>
                        <a:pt x="13049" y="23336"/>
                      </a:cubicBezTo>
                      <a:cubicBezTo>
                        <a:pt x="11430" y="24289"/>
                        <a:pt x="9716" y="24765"/>
                        <a:pt x="8001" y="24765"/>
                      </a:cubicBezTo>
                      <a:lnTo>
                        <a:pt x="8001" y="24765"/>
                      </a:lnTo>
                      <a:close/>
                    </a:path>
                  </a:pathLst>
                </a:custGeom>
                <a:grpFill/>
                <a:ln w="0" cap="flat">
                  <a:noFill/>
                  <a:prstDash val="solid"/>
                  <a:miter/>
                </a:ln>
              </p:spPr>
              <p:txBody>
                <a:bodyPr rtlCol="0" anchor="ctr"/>
                <a:lstStyle/>
                <a:p>
                  <a:endParaRPr lang="en-GB"/>
                </a:p>
              </p:txBody>
            </p:sp>
            <p:sp>
              <p:nvSpPr>
                <p:cNvPr id="424" name="Free-form: Shape 423">
                  <a:extLst>
                    <a:ext uri="{FF2B5EF4-FFF2-40B4-BE49-F238E27FC236}">
                      <a16:creationId xmlns:a16="http://schemas.microsoft.com/office/drawing/2014/main" id="{5B1BAFA8-F8F4-5CDD-4F9C-A0F194E037EB}"/>
                    </a:ext>
                  </a:extLst>
                </p:cNvPr>
                <p:cNvSpPr/>
                <p:nvPr/>
              </p:nvSpPr>
              <p:spPr>
                <a:xfrm>
                  <a:off x="5552177" y="1267704"/>
                  <a:ext cx="30861" cy="34290"/>
                </a:xfrm>
                <a:custGeom>
                  <a:avLst/>
                  <a:gdLst>
                    <a:gd name="connsiteX0" fmla="*/ 18098 w 30861"/>
                    <a:gd name="connsiteY0" fmla="*/ 9525 h 34290"/>
                    <a:gd name="connsiteX1" fmla="*/ 21336 w 30861"/>
                    <a:gd name="connsiteY1" fmla="*/ 13716 h 34290"/>
                    <a:gd name="connsiteX2" fmla="*/ 15431 w 30861"/>
                    <a:gd name="connsiteY2" fmla="*/ 23908 h 34290"/>
                    <a:gd name="connsiteX3" fmla="*/ 12764 w 30861"/>
                    <a:gd name="connsiteY3" fmla="*/ 24670 h 34290"/>
                    <a:gd name="connsiteX4" fmla="*/ 9525 w 30861"/>
                    <a:gd name="connsiteY4" fmla="*/ 20479 h 34290"/>
                    <a:gd name="connsiteX5" fmla="*/ 15431 w 30861"/>
                    <a:gd name="connsiteY5" fmla="*/ 10287 h 34290"/>
                    <a:gd name="connsiteX6" fmla="*/ 18098 w 30861"/>
                    <a:gd name="connsiteY6" fmla="*/ 9525 h 34290"/>
                    <a:gd name="connsiteX7" fmla="*/ 18098 w 30861"/>
                    <a:gd name="connsiteY7" fmla="*/ 0 h 34290"/>
                    <a:gd name="connsiteX8" fmla="*/ 10668 w 30861"/>
                    <a:gd name="connsiteY8" fmla="*/ 2096 h 34290"/>
                    <a:gd name="connsiteX9" fmla="*/ 0 w 30861"/>
                    <a:gd name="connsiteY9" fmla="*/ 20574 h 34290"/>
                    <a:gd name="connsiteX10" fmla="*/ 12764 w 30861"/>
                    <a:gd name="connsiteY10" fmla="*/ 34290 h 34290"/>
                    <a:gd name="connsiteX11" fmla="*/ 20193 w 30861"/>
                    <a:gd name="connsiteY11" fmla="*/ 32195 h 34290"/>
                    <a:gd name="connsiteX12" fmla="*/ 30861 w 30861"/>
                    <a:gd name="connsiteY12" fmla="*/ 13716 h 34290"/>
                    <a:gd name="connsiteX13" fmla="*/ 18098 w 30861"/>
                    <a:gd name="connsiteY13" fmla="*/ 0 h 34290"/>
                    <a:gd name="connsiteX14" fmla="*/ 18098 w 30861"/>
                    <a:gd name="connsiteY14" fmla="*/ 0 h 34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861" h="34290">
                      <a:moveTo>
                        <a:pt x="18098" y="9525"/>
                      </a:moveTo>
                      <a:cubicBezTo>
                        <a:pt x="20003" y="9525"/>
                        <a:pt x="21336" y="11049"/>
                        <a:pt x="21336" y="13716"/>
                      </a:cubicBezTo>
                      <a:cubicBezTo>
                        <a:pt x="21336" y="17526"/>
                        <a:pt x="18669" y="22098"/>
                        <a:pt x="15431" y="23908"/>
                      </a:cubicBezTo>
                      <a:cubicBezTo>
                        <a:pt x="14478" y="24479"/>
                        <a:pt x="13621" y="24670"/>
                        <a:pt x="12764" y="24670"/>
                      </a:cubicBezTo>
                      <a:cubicBezTo>
                        <a:pt x="10858" y="24670"/>
                        <a:pt x="9525" y="23146"/>
                        <a:pt x="9525" y="20479"/>
                      </a:cubicBezTo>
                      <a:cubicBezTo>
                        <a:pt x="9525" y="16669"/>
                        <a:pt x="12192" y="12097"/>
                        <a:pt x="15431" y="10287"/>
                      </a:cubicBezTo>
                      <a:cubicBezTo>
                        <a:pt x="16383" y="9716"/>
                        <a:pt x="17240" y="9525"/>
                        <a:pt x="18098" y="9525"/>
                      </a:cubicBezTo>
                      <a:moveTo>
                        <a:pt x="18098" y="0"/>
                      </a:moveTo>
                      <a:cubicBezTo>
                        <a:pt x="15621" y="0"/>
                        <a:pt x="13049" y="667"/>
                        <a:pt x="10668" y="2096"/>
                      </a:cubicBezTo>
                      <a:cubicBezTo>
                        <a:pt x="4477" y="5620"/>
                        <a:pt x="0" y="13430"/>
                        <a:pt x="0" y="20574"/>
                      </a:cubicBezTo>
                      <a:cubicBezTo>
                        <a:pt x="0" y="28384"/>
                        <a:pt x="5525" y="34290"/>
                        <a:pt x="12764" y="34290"/>
                      </a:cubicBezTo>
                      <a:cubicBezTo>
                        <a:pt x="15240" y="34290"/>
                        <a:pt x="17812" y="33623"/>
                        <a:pt x="20193" y="32195"/>
                      </a:cubicBezTo>
                      <a:cubicBezTo>
                        <a:pt x="26384" y="28670"/>
                        <a:pt x="30861" y="20860"/>
                        <a:pt x="30861" y="13716"/>
                      </a:cubicBezTo>
                      <a:cubicBezTo>
                        <a:pt x="30861" y="5906"/>
                        <a:pt x="25336" y="0"/>
                        <a:pt x="18098" y="0"/>
                      </a:cubicBezTo>
                      <a:lnTo>
                        <a:pt x="18098" y="0"/>
                      </a:lnTo>
                      <a:close/>
                    </a:path>
                  </a:pathLst>
                </a:custGeom>
                <a:grpFill/>
                <a:ln w="0" cap="flat">
                  <a:noFill/>
                  <a:prstDash val="solid"/>
                  <a:miter/>
                </a:ln>
              </p:spPr>
              <p:txBody>
                <a:bodyPr rtlCol="0" anchor="ctr"/>
                <a:lstStyle/>
                <a:p>
                  <a:endParaRPr lang="en-GB"/>
                </a:p>
              </p:txBody>
            </p:sp>
          </p:grpSp>
          <p:grpSp>
            <p:nvGrpSpPr>
              <p:cNvPr id="420" name="Graphic 1544">
                <a:extLst>
                  <a:ext uri="{FF2B5EF4-FFF2-40B4-BE49-F238E27FC236}">
                    <a16:creationId xmlns:a16="http://schemas.microsoft.com/office/drawing/2014/main" id="{F468221B-0D1C-E548-9474-C502FC64B655}"/>
                  </a:ext>
                </a:extLst>
              </p:cNvPr>
              <p:cNvGrpSpPr/>
              <p:nvPr/>
            </p:nvGrpSpPr>
            <p:grpSpPr>
              <a:xfrm>
                <a:off x="5554940" y="1270371"/>
                <a:ext cx="28003" cy="30575"/>
                <a:chOff x="5554940" y="1270371"/>
                <a:chExt cx="28003" cy="30575"/>
              </a:xfrm>
              <a:grpFill/>
            </p:grpSpPr>
            <p:sp>
              <p:nvSpPr>
                <p:cNvPr id="421" name="Free-form: Shape 420">
                  <a:extLst>
                    <a:ext uri="{FF2B5EF4-FFF2-40B4-BE49-F238E27FC236}">
                      <a16:creationId xmlns:a16="http://schemas.microsoft.com/office/drawing/2014/main" id="{EC726F7F-DB92-93B6-A147-785ED9D45447}"/>
                    </a:ext>
                  </a:extLst>
                </p:cNvPr>
                <p:cNvSpPr/>
                <p:nvPr/>
              </p:nvSpPr>
              <p:spPr>
                <a:xfrm>
                  <a:off x="5559797" y="1275229"/>
                  <a:ext cx="18478" cy="20954"/>
                </a:xfrm>
                <a:custGeom>
                  <a:avLst/>
                  <a:gdLst>
                    <a:gd name="connsiteX0" fmla="*/ 7239 w 18478"/>
                    <a:gd name="connsiteY0" fmla="*/ 20955 h 20954"/>
                    <a:gd name="connsiteX1" fmla="*/ 0 w 18478"/>
                    <a:gd name="connsiteY1" fmla="*/ 13049 h 20954"/>
                    <a:gd name="connsiteX2" fmla="*/ 6858 w 18478"/>
                    <a:gd name="connsiteY2" fmla="*/ 1238 h 20954"/>
                    <a:gd name="connsiteX3" fmla="*/ 11240 w 18478"/>
                    <a:gd name="connsiteY3" fmla="*/ 0 h 20954"/>
                    <a:gd name="connsiteX4" fmla="*/ 18479 w 18478"/>
                    <a:gd name="connsiteY4" fmla="*/ 7906 h 20954"/>
                    <a:gd name="connsiteX5" fmla="*/ 11621 w 18478"/>
                    <a:gd name="connsiteY5" fmla="*/ 19717 h 20954"/>
                    <a:gd name="connsiteX6" fmla="*/ 7239 w 18478"/>
                    <a:gd name="connsiteY6" fmla="*/ 20955 h 20954"/>
                    <a:gd name="connsiteX7" fmla="*/ 7239 w 18478"/>
                    <a:gd name="connsiteY7" fmla="*/ 20955 h 20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478" h="20954">
                      <a:moveTo>
                        <a:pt x="7239" y="20955"/>
                      </a:moveTo>
                      <a:cubicBezTo>
                        <a:pt x="3048" y="20955"/>
                        <a:pt x="0" y="17621"/>
                        <a:pt x="0" y="13049"/>
                      </a:cubicBezTo>
                      <a:cubicBezTo>
                        <a:pt x="0" y="8477"/>
                        <a:pt x="2858" y="3524"/>
                        <a:pt x="6858" y="1238"/>
                      </a:cubicBezTo>
                      <a:cubicBezTo>
                        <a:pt x="8287" y="381"/>
                        <a:pt x="9811" y="0"/>
                        <a:pt x="11240" y="0"/>
                      </a:cubicBezTo>
                      <a:cubicBezTo>
                        <a:pt x="15431" y="0"/>
                        <a:pt x="18479" y="3334"/>
                        <a:pt x="18479" y="7906"/>
                      </a:cubicBezTo>
                      <a:cubicBezTo>
                        <a:pt x="18479" y="12478"/>
                        <a:pt x="15621" y="17431"/>
                        <a:pt x="11621" y="19717"/>
                      </a:cubicBezTo>
                      <a:cubicBezTo>
                        <a:pt x="10192" y="20574"/>
                        <a:pt x="8763" y="20955"/>
                        <a:pt x="7239" y="20955"/>
                      </a:cubicBezTo>
                      <a:lnTo>
                        <a:pt x="7239" y="20955"/>
                      </a:lnTo>
                      <a:close/>
                    </a:path>
                  </a:pathLst>
                </a:custGeom>
                <a:grpFill/>
                <a:ln w="0" cap="flat">
                  <a:noFill/>
                  <a:prstDash val="solid"/>
                  <a:miter/>
                </a:ln>
              </p:spPr>
              <p:txBody>
                <a:bodyPr rtlCol="0" anchor="ctr"/>
                <a:lstStyle/>
                <a:p>
                  <a:endParaRPr lang="en-GB"/>
                </a:p>
              </p:txBody>
            </p:sp>
            <p:sp>
              <p:nvSpPr>
                <p:cNvPr id="422" name="Free-form: Shape 421">
                  <a:extLst>
                    <a:ext uri="{FF2B5EF4-FFF2-40B4-BE49-F238E27FC236}">
                      <a16:creationId xmlns:a16="http://schemas.microsoft.com/office/drawing/2014/main" id="{EFC67771-2A93-3EB7-BB61-AB13F3E80F61}"/>
                    </a:ext>
                  </a:extLst>
                </p:cNvPr>
                <p:cNvSpPr/>
                <p:nvPr/>
              </p:nvSpPr>
              <p:spPr>
                <a:xfrm>
                  <a:off x="5554940" y="1270371"/>
                  <a:ext cx="28003" cy="30575"/>
                </a:xfrm>
                <a:custGeom>
                  <a:avLst/>
                  <a:gdLst>
                    <a:gd name="connsiteX0" fmla="*/ 16002 w 28003"/>
                    <a:gd name="connsiteY0" fmla="*/ 9525 h 30575"/>
                    <a:gd name="connsiteX1" fmla="*/ 18478 w 28003"/>
                    <a:gd name="connsiteY1" fmla="*/ 12668 h 30575"/>
                    <a:gd name="connsiteX2" fmla="*/ 14002 w 28003"/>
                    <a:gd name="connsiteY2" fmla="*/ 20383 h 30575"/>
                    <a:gd name="connsiteX3" fmla="*/ 12001 w 28003"/>
                    <a:gd name="connsiteY3" fmla="*/ 20955 h 30575"/>
                    <a:gd name="connsiteX4" fmla="*/ 9525 w 28003"/>
                    <a:gd name="connsiteY4" fmla="*/ 17812 h 30575"/>
                    <a:gd name="connsiteX5" fmla="*/ 14002 w 28003"/>
                    <a:gd name="connsiteY5" fmla="*/ 10096 h 30575"/>
                    <a:gd name="connsiteX6" fmla="*/ 16002 w 28003"/>
                    <a:gd name="connsiteY6" fmla="*/ 9525 h 30575"/>
                    <a:gd name="connsiteX7" fmla="*/ 16002 w 28003"/>
                    <a:gd name="connsiteY7" fmla="*/ 0 h 30575"/>
                    <a:gd name="connsiteX8" fmla="*/ 9239 w 28003"/>
                    <a:gd name="connsiteY8" fmla="*/ 1905 h 30575"/>
                    <a:gd name="connsiteX9" fmla="*/ 0 w 28003"/>
                    <a:gd name="connsiteY9" fmla="*/ 17907 h 30575"/>
                    <a:gd name="connsiteX10" fmla="*/ 12001 w 28003"/>
                    <a:gd name="connsiteY10" fmla="*/ 30575 h 30575"/>
                    <a:gd name="connsiteX11" fmla="*/ 18764 w 28003"/>
                    <a:gd name="connsiteY11" fmla="*/ 28670 h 30575"/>
                    <a:gd name="connsiteX12" fmla="*/ 28003 w 28003"/>
                    <a:gd name="connsiteY12" fmla="*/ 12668 h 30575"/>
                    <a:gd name="connsiteX13" fmla="*/ 16002 w 28003"/>
                    <a:gd name="connsiteY13" fmla="*/ 0 h 30575"/>
                    <a:gd name="connsiteX14" fmla="*/ 16002 w 28003"/>
                    <a:gd name="connsiteY14" fmla="*/ 0 h 30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003" h="30575">
                      <a:moveTo>
                        <a:pt x="16002" y="9525"/>
                      </a:moveTo>
                      <a:cubicBezTo>
                        <a:pt x="17431" y="9525"/>
                        <a:pt x="18478" y="10668"/>
                        <a:pt x="18478" y="12668"/>
                      </a:cubicBezTo>
                      <a:cubicBezTo>
                        <a:pt x="18478" y="15526"/>
                        <a:pt x="16478" y="18955"/>
                        <a:pt x="14002" y="20383"/>
                      </a:cubicBezTo>
                      <a:cubicBezTo>
                        <a:pt x="13240" y="20765"/>
                        <a:pt x="12573" y="20955"/>
                        <a:pt x="12001" y="20955"/>
                      </a:cubicBezTo>
                      <a:cubicBezTo>
                        <a:pt x="10573" y="20955"/>
                        <a:pt x="9525" y="19812"/>
                        <a:pt x="9525" y="17812"/>
                      </a:cubicBezTo>
                      <a:cubicBezTo>
                        <a:pt x="9525" y="14954"/>
                        <a:pt x="11525" y="11525"/>
                        <a:pt x="14002" y="10096"/>
                      </a:cubicBezTo>
                      <a:cubicBezTo>
                        <a:pt x="14764" y="9716"/>
                        <a:pt x="15430" y="9525"/>
                        <a:pt x="16002" y="9525"/>
                      </a:cubicBezTo>
                      <a:moveTo>
                        <a:pt x="16002" y="0"/>
                      </a:moveTo>
                      <a:cubicBezTo>
                        <a:pt x="13716" y="0"/>
                        <a:pt x="11430" y="667"/>
                        <a:pt x="9239" y="1905"/>
                      </a:cubicBezTo>
                      <a:cubicBezTo>
                        <a:pt x="3810" y="5048"/>
                        <a:pt x="0" y="11620"/>
                        <a:pt x="0" y="17907"/>
                      </a:cubicBezTo>
                      <a:cubicBezTo>
                        <a:pt x="0" y="25146"/>
                        <a:pt x="5144" y="30575"/>
                        <a:pt x="12001" y="30575"/>
                      </a:cubicBezTo>
                      <a:cubicBezTo>
                        <a:pt x="14288" y="30575"/>
                        <a:pt x="16574" y="29908"/>
                        <a:pt x="18764" y="28670"/>
                      </a:cubicBezTo>
                      <a:cubicBezTo>
                        <a:pt x="24194" y="25527"/>
                        <a:pt x="28003" y="18955"/>
                        <a:pt x="28003" y="12668"/>
                      </a:cubicBezTo>
                      <a:cubicBezTo>
                        <a:pt x="28003" y="5429"/>
                        <a:pt x="22860" y="0"/>
                        <a:pt x="16002" y="0"/>
                      </a:cubicBezTo>
                      <a:lnTo>
                        <a:pt x="16002" y="0"/>
                      </a:lnTo>
                      <a:close/>
                    </a:path>
                  </a:pathLst>
                </a:custGeom>
                <a:grpFill/>
                <a:ln w="0" cap="flat">
                  <a:noFill/>
                  <a:prstDash val="solid"/>
                  <a:miter/>
                </a:ln>
              </p:spPr>
              <p:txBody>
                <a:bodyPr rtlCol="0" anchor="ctr"/>
                <a:lstStyle/>
                <a:p>
                  <a:endParaRPr lang="en-GB"/>
                </a:p>
              </p:txBody>
            </p:sp>
          </p:grpSp>
        </p:grpSp>
        <p:grpSp>
          <p:nvGrpSpPr>
            <p:cNvPr id="404" name="Graphic 1544">
              <a:extLst>
                <a:ext uri="{FF2B5EF4-FFF2-40B4-BE49-F238E27FC236}">
                  <a16:creationId xmlns:a16="http://schemas.microsoft.com/office/drawing/2014/main" id="{F75C7470-C648-4451-B83F-99D3728B884D}"/>
                </a:ext>
              </a:extLst>
            </p:cNvPr>
            <p:cNvGrpSpPr/>
            <p:nvPr/>
          </p:nvGrpSpPr>
          <p:grpSpPr>
            <a:xfrm>
              <a:off x="5555901" y="1262751"/>
              <a:ext cx="25661" cy="24003"/>
              <a:chOff x="5555901" y="1262751"/>
              <a:chExt cx="25661" cy="24003"/>
            </a:xfrm>
            <a:grpFill/>
          </p:grpSpPr>
          <p:sp>
            <p:nvSpPr>
              <p:cNvPr id="414" name="Free-form: Shape 413">
                <a:extLst>
                  <a:ext uri="{FF2B5EF4-FFF2-40B4-BE49-F238E27FC236}">
                    <a16:creationId xmlns:a16="http://schemas.microsoft.com/office/drawing/2014/main" id="{14505998-669E-FB81-B0DD-D760547922A0}"/>
                  </a:ext>
                </a:extLst>
              </p:cNvPr>
              <p:cNvSpPr/>
              <p:nvPr/>
            </p:nvSpPr>
            <p:spPr>
              <a:xfrm>
                <a:off x="5560680" y="1267704"/>
                <a:ext cx="15988" cy="14382"/>
              </a:xfrm>
              <a:custGeom>
                <a:avLst/>
                <a:gdLst>
                  <a:gd name="connsiteX0" fmla="*/ 9786 w 15988"/>
                  <a:gd name="connsiteY0" fmla="*/ 14288 h 14382"/>
                  <a:gd name="connsiteX1" fmla="*/ 4166 w 15988"/>
                  <a:gd name="connsiteY1" fmla="*/ 12954 h 14382"/>
                  <a:gd name="connsiteX2" fmla="*/ 356 w 15988"/>
                  <a:gd name="connsiteY2" fmla="*/ 4953 h 14382"/>
                  <a:gd name="connsiteX3" fmla="*/ 1213 w 15988"/>
                  <a:gd name="connsiteY3" fmla="*/ 3143 h 14382"/>
                  <a:gd name="connsiteX4" fmla="*/ 6547 w 15988"/>
                  <a:gd name="connsiteY4" fmla="*/ 0 h 14382"/>
                  <a:gd name="connsiteX5" fmla="*/ 15120 w 15988"/>
                  <a:gd name="connsiteY5" fmla="*/ 4191 h 14382"/>
                  <a:gd name="connsiteX6" fmla="*/ 15691 w 15988"/>
                  <a:gd name="connsiteY6" fmla="*/ 9334 h 14382"/>
                  <a:gd name="connsiteX7" fmla="*/ 14834 w 15988"/>
                  <a:gd name="connsiteY7" fmla="*/ 11430 h 14382"/>
                  <a:gd name="connsiteX8" fmla="*/ 11024 w 15988"/>
                  <a:gd name="connsiteY8" fmla="*/ 14383 h 14382"/>
                  <a:gd name="connsiteX9" fmla="*/ 9691 w 15988"/>
                  <a:gd name="connsiteY9" fmla="*/ 14383 h 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88" h="14382">
                    <a:moveTo>
                      <a:pt x="9786" y="14288"/>
                    </a:moveTo>
                    <a:cubicBezTo>
                      <a:pt x="8357" y="14288"/>
                      <a:pt x="6261" y="14097"/>
                      <a:pt x="4166" y="12954"/>
                    </a:cubicBezTo>
                    <a:cubicBezTo>
                      <a:pt x="261" y="10858"/>
                      <a:pt x="-596" y="7334"/>
                      <a:pt x="356" y="4953"/>
                    </a:cubicBezTo>
                    <a:lnTo>
                      <a:pt x="1213" y="3143"/>
                    </a:lnTo>
                    <a:cubicBezTo>
                      <a:pt x="2261" y="1048"/>
                      <a:pt x="4261" y="0"/>
                      <a:pt x="6547" y="0"/>
                    </a:cubicBezTo>
                    <a:cubicBezTo>
                      <a:pt x="8929" y="0"/>
                      <a:pt x="13310" y="1429"/>
                      <a:pt x="15120" y="4191"/>
                    </a:cubicBezTo>
                    <a:cubicBezTo>
                      <a:pt x="15977" y="5524"/>
                      <a:pt x="16263" y="7906"/>
                      <a:pt x="15691" y="9334"/>
                    </a:cubicBezTo>
                    <a:lnTo>
                      <a:pt x="14834" y="11430"/>
                    </a:lnTo>
                    <a:cubicBezTo>
                      <a:pt x="14167" y="13049"/>
                      <a:pt x="12738" y="14192"/>
                      <a:pt x="11024" y="14383"/>
                    </a:cubicBezTo>
                    <a:cubicBezTo>
                      <a:pt x="10834" y="14383"/>
                      <a:pt x="9976" y="14383"/>
                      <a:pt x="9691" y="14383"/>
                    </a:cubicBezTo>
                    <a:close/>
                  </a:path>
                </a:pathLst>
              </a:custGeom>
              <a:grpFill/>
              <a:ln w="0" cap="flat">
                <a:noFill/>
                <a:prstDash val="solid"/>
                <a:miter/>
              </a:ln>
            </p:spPr>
            <p:txBody>
              <a:bodyPr rtlCol="0" anchor="ctr"/>
              <a:lstStyle/>
              <a:p>
                <a:endParaRPr lang="en-GB"/>
              </a:p>
            </p:txBody>
          </p:sp>
          <p:sp>
            <p:nvSpPr>
              <p:cNvPr id="415" name="Free-form: Shape 414">
                <a:extLst>
                  <a:ext uri="{FF2B5EF4-FFF2-40B4-BE49-F238E27FC236}">
                    <a16:creationId xmlns:a16="http://schemas.microsoft.com/office/drawing/2014/main" id="{F4AC289B-58A7-3BF9-8127-D157715E2523}"/>
                  </a:ext>
                </a:extLst>
              </p:cNvPr>
              <p:cNvSpPr/>
              <p:nvPr/>
            </p:nvSpPr>
            <p:spPr>
              <a:xfrm>
                <a:off x="5555901" y="1262751"/>
                <a:ext cx="25661" cy="24003"/>
              </a:xfrm>
              <a:custGeom>
                <a:avLst/>
                <a:gdLst>
                  <a:gd name="connsiteX0" fmla="*/ 11230 w 25661"/>
                  <a:gd name="connsiteY0" fmla="*/ 9525 h 24003"/>
                  <a:gd name="connsiteX1" fmla="*/ 15993 w 25661"/>
                  <a:gd name="connsiteY1" fmla="*/ 12287 h 24003"/>
                  <a:gd name="connsiteX2" fmla="*/ 15136 w 25661"/>
                  <a:gd name="connsiteY2" fmla="*/ 14383 h 24003"/>
                  <a:gd name="connsiteX3" fmla="*/ 14469 w 25661"/>
                  <a:gd name="connsiteY3" fmla="*/ 14383 h 24003"/>
                  <a:gd name="connsiteX4" fmla="*/ 11040 w 25661"/>
                  <a:gd name="connsiteY4" fmla="*/ 13526 h 24003"/>
                  <a:gd name="connsiteX5" fmla="*/ 9421 w 25661"/>
                  <a:gd name="connsiteY5" fmla="*/ 11430 h 24003"/>
                  <a:gd name="connsiteX6" fmla="*/ 10183 w 25661"/>
                  <a:gd name="connsiteY6" fmla="*/ 9811 h 24003"/>
                  <a:gd name="connsiteX7" fmla="*/ 11135 w 25661"/>
                  <a:gd name="connsiteY7" fmla="*/ 9430 h 24003"/>
                  <a:gd name="connsiteX8" fmla="*/ 11230 w 25661"/>
                  <a:gd name="connsiteY8" fmla="*/ 0 h 24003"/>
                  <a:gd name="connsiteX9" fmla="*/ 1801 w 25661"/>
                  <a:gd name="connsiteY9" fmla="*/ 5524 h 24003"/>
                  <a:gd name="connsiteX10" fmla="*/ 1610 w 25661"/>
                  <a:gd name="connsiteY10" fmla="*/ 6001 h 24003"/>
                  <a:gd name="connsiteX11" fmla="*/ 848 w 25661"/>
                  <a:gd name="connsiteY11" fmla="*/ 7620 h 24003"/>
                  <a:gd name="connsiteX12" fmla="*/ 658 w 25661"/>
                  <a:gd name="connsiteY12" fmla="*/ 8192 h 24003"/>
                  <a:gd name="connsiteX13" fmla="*/ 6658 w 25661"/>
                  <a:gd name="connsiteY13" fmla="*/ 22098 h 24003"/>
                  <a:gd name="connsiteX14" fmla="*/ 14564 w 25661"/>
                  <a:gd name="connsiteY14" fmla="*/ 24003 h 24003"/>
                  <a:gd name="connsiteX15" fmla="*/ 16564 w 25661"/>
                  <a:gd name="connsiteY15" fmla="*/ 23908 h 24003"/>
                  <a:gd name="connsiteX16" fmla="*/ 24089 w 25661"/>
                  <a:gd name="connsiteY16" fmla="*/ 18002 h 24003"/>
                  <a:gd name="connsiteX17" fmla="*/ 24946 w 25661"/>
                  <a:gd name="connsiteY17" fmla="*/ 15907 h 24003"/>
                  <a:gd name="connsiteX18" fmla="*/ 23899 w 25661"/>
                  <a:gd name="connsiteY18" fmla="*/ 6382 h 24003"/>
                  <a:gd name="connsiteX19" fmla="*/ 11326 w 25661"/>
                  <a:gd name="connsiteY19" fmla="*/ 95 h 24003"/>
                  <a:gd name="connsiteX20" fmla="*/ 11326 w 25661"/>
                  <a:gd name="connsiteY20" fmla="*/ 95 h 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61" h="24003">
                    <a:moveTo>
                      <a:pt x="11230" y="9525"/>
                    </a:moveTo>
                    <a:cubicBezTo>
                      <a:pt x="13040" y="9525"/>
                      <a:pt x="16469" y="11144"/>
                      <a:pt x="15993" y="12287"/>
                    </a:cubicBezTo>
                    <a:lnTo>
                      <a:pt x="15136" y="14383"/>
                    </a:lnTo>
                    <a:cubicBezTo>
                      <a:pt x="15136" y="14383"/>
                      <a:pt x="14850" y="14383"/>
                      <a:pt x="14469" y="14383"/>
                    </a:cubicBezTo>
                    <a:cubicBezTo>
                      <a:pt x="13707" y="14383"/>
                      <a:pt x="12373" y="14288"/>
                      <a:pt x="11040" y="13526"/>
                    </a:cubicBezTo>
                    <a:cubicBezTo>
                      <a:pt x="9040" y="12478"/>
                      <a:pt x="9421" y="11430"/>
                      <a:pt x="9421" y="11430"/>
                    </a:cubicBezTo>
                    <a:lnTo>
                      <a:pt x="10183" y="9811"/>
                    </a:lnTo>
                    <a:cubicBezTo>
                      <a:pt x="10183" y="9811"/>
                      <a:pt x="10659" y="9430"/>
                      <a:pt x="11135" y="9430"/>
                    </a:cubicBezTo>
                    <a:moveTo>
                      <a:pt x="11230" y="0"/>
                    </a:moveTo>
                    <a:cubicBezTo>
                      <a:pt x="7135" y="0"/>
                      <a:pt x="3610" y="2096"/>
                      <a:pt x="1801" y="5524"/>
                    </a:cubicBezTo>
                    <a:cubicBezTo>
                      <a:pt x="1801" y="5715"/>
                      <a:pt x="1610" y="5810"/>
                      <a:pt x="1610" y="6001"/>
                    </a:cubicBezTo>
                    <a:lnTo>
                      <a:pt x="848" y="7620"/>
                    </a:lnTo>
                    <a:cubicBezTo>
                      <a:pt x="848" y="7620"/>
                      <a:pt x="658" y="8001"/>
                      <a:pt x="658" y="8192"/>
                    </a:cubicBezTo>
                    <a:cubicBezTo>
                      <a:pt x="-962" y="12478"/>
                      <a:pt x="181" y="18669"/>
                      <a:pt x="6658" y="22098"/>
                    </a:cubicBezTo>
                    <a:cubicBezTo>
                      <a:pt x="9706" y="23717"/>
                      <a:pt x="12564" y="24003"/>
                      <a:pt x="14564" y="24003"/>
                    </a:cubicBezTo>
                    <a:cubicBezTo>
                      <a:pt x="15802" y="24003"/>
                      <a:pt x="16564" y="23908"/>
                      <a:pt x="16564" y="23908"/>
                    </a:cubicBezTo>
                    <a:cubicBezTo>
                      <a:pt x="19803" y="23336"/>
                      <a:pt x="22851" y="21050"/>
                      <a:pt x="24089" y="18002"/>
                    </a:cubicBezTo>
                    <a:lnTo>
                      <a:pt x="24946" y="15907"/>
                    </a:lnTo>
                    <a:cubicBezTo>
                      <a:pt x="26185" y="12859"/>
                      <a:pt x="25804" y="9239"/>
                      <a:pt x="23899" y="6382"/>
                    </a:cubicBezTo>
                    <a:cubicBezTo>
                      <a:pt x="21136" y="2286"/>
                      <a:pt x="15421" y="95"/>
                      <a:pt x="11326" y="95"/>
                    </a:cubicBezTo>
                    <a:lnTo>
                      <a:pt x="11326" y="95"/>
                    </a:lnTo>
                    <a:close/>
                  </a:path>
                </a:pathLst>
              </a:custGeom>
              <a:grpFill/>
              <a:ln w="0" cap="flat">
                <a:noFill/>
                <a:prstDash val="solid"/>
                <a:miter/>
              </a:ln>
            </p:spPr>
            <p:txBody>
              <a:bodyPr rtlCol="0" anchor="ctr"/>
              <a:lstStyle/>
              <a:p>
                <a:endParaRPr lang="en-GB"/>
              </a:p>
            </p:txBody>
          </p:sp>
        </p:grpSp>
        <p:grpSp>
          <p:nvGrpSpPr>
            <p:cNvPr id="405" name="Graphic 1544">
              <a:extLst>
                <a:ext uri="{FF2B5EF4-FFF2-40B4-BE49-F238E27FC236}">
                  <a16:creationId xmlns:a16="http://schemas.microsoft.com/office/drawing/2014/main" id="{7A2B113C-4D89-3207-9AC3-6773F703FC90}"/>
                </a:ext>
              </a:extLst>
            </p:cNvPr>
            <p:cNvGrpSpPr/>
            <p:nvPr/>
          </p:nvGrpSpPr>
          <p:grpSpPr>
            <a:xfrm>
              <a:off x="5546387" y="1273609"/>
              <a:ext cx="24532" cy="26098"/>
              <a:chOff x="5546387" y="1273609"/>
              <a:chExt cx="24532" cy="26098"/>
            </a:xfrm>
            <a:grpFill/>
          </p:grpSpPr>
          <p:sp>
            <p:nvSpPr>
              <p:cNvPr id="412" name="Free-form: Shape 411">
                <a:extLst>
                  <a:ext uri="{FF2B5EF4-FFF2-40B4-BE49-F238E27FC236}">
                    <a16:creationId xmlns:a16="http://schemas.microsoft.com/office/drawing/2014/main" id="{C74443A3-8C2A-1919-5743-D1E18653A887}"/>
                  </a:ext>
                </a:extLst>
              </p:cNvPr>
              <p:cNvSpPr/>
              <p:nvPr/>
            </p:nvSpPr>
            <p:spPr>
              <a:xfrm>
                <a:off x="5551245" y="1278277"/>
                <a:ext cx="14895" cy="16573"/>
              </a:xfrm>
              <a:custGeom>
                <a:avLst/>
                <a:gdLst>
                  <a:gd name="connsiteX0" fmla="*/ 6933 w 14895"/>
                  <a:gd name="connsiteY0" fmla="*/ 16573 h 16573"/>
                  <a:gd name="connsiteX1" fmla="*/ 170 w 14895"/>
                  <a:gd name="connsiteY1" fmla="*/ 10192 h 16573"/>
                  <a:gd name="connsiteX2" fmla="*/ 1885 w 14895"/>
                  <a:gd name="connsiteY2" fmla="*/ 2191 h 16573"/>
                  <a:gd name="connsiteX3" fmla="*/ 6742 w 14895"/>
                  <a:gd name="connsiteY3" fmla="*/ 0 h 16573"/>
                  <a:gd name="connsiteX4" fmla="*/ 8933 w 14895"/>
                  <a:gd name="connsiteY4" fmla="*/ 286 h 16573"/>
                  <a:gd name="connsiteX5" fmla="*/ 14839 w 14895"/>
                  <a:gd name="connsiteY5" fmla="*/ 9906 h 16573"/>
                  <a:gd name="connsiteX6" fmla="*/ 7981 w 14895"/>
                  <a:gd name="connsiteY6" fmla="*/ 16478 h 16573"/>
                  <a:gd name="connsiteX7" fmla="*/ 6838 w 14895"/>
                  <a:gd name="connsiteY7" fmla="*/ 16383 h 1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95" h="16573">
                    <a:moveTo>
                      <a:pt x="6933" y="16573"/>
                    </a:moveTo>
                    <a:cubicBezTo>
                      <a:pt x="3123" y="16002"/>
                      <a:pt x="932" y="12764"/>
                      <a:pt x="170" y="10192"/>
                    </a:cubicBezTo>
                    <a:cubicBezTo>
                      <a:pt x="-116" y="8287"/>
                      <a:pt x="-306" y="4763"/>
                      <a:pt x="1885" y="2191"/>
                    </a:cubicBezTo>
                    <a:cubicBezTo>
                      <a:pt x="3123" y="762"/>
                      <a:pt x="4837" y="0"/>
                      <a:pt x="6742" y="0"/>
                    </a:cubicBezTo>
                    <a:cubicBezTo>
                      <a:pt x="7219" y="0"/>
                      <a:pt x="8552" y="191"/>
                      <a:pt x="8933" y="286"/>
                    </a:cubicBezTo>
                    <a:cubicBezTo>
                      <a:pt x="12743" y="1429"/>
                      <a:pt x="15315" y="5524"/>
                      <a:pt x="14839" y="9906"/>
                    </a:cubicBezTo>
                    <a:cubicBezTo>
                      <a:pt x="14458" y="13811"/>
                      <a:pt x="11600" y="16478"/>
                      <a:pt x="7981" y="16478"/>
                    </a:cubicBezTo>
                    <a:cubicBezTo>
                      <a:pt x="7695" y="16478"/>
                      <a:pt x="7028" y="16478"/>
                      <a:pt x="6838" y="16383"/>
                    </a:cubicBezTo>
                    <a:close/>
                  </a:path>
                </a:pathLst>
              </a:custGeom>
              <a:grpFill/>
              <a:ln w="0" cap="flat">
                <a:noFill/>
                <a:prstDash val="solid"/>
                <a:miter/>
              </a:ln>
            </p:spPr>
            <p:txBody>
              <a:bodyPr rtlCol="0" anchor="ctr"/>
              <a:lstStyle/>
              <a:p>
                <a:endParaRPr lang="en-GB"/>
              </a:p>
            </p:txBody>
          </p:sp>
          <p:sp>
            <p:nvSpPr>
              <p:cNvPr id="413" name="Free-form: Shape 412">
                <a:extLst>
                  <a:ext uri="{FF2B5EF4-FFF2-40B4-BE49-F238E27FC236}">
                    <a16:creationId xmlns:a16="http://schemas.microsoft.com/office/drawing/2014/main" id="{B978EFF9-FC7B-DCFA-91C1-CB92DEDF680E}"/>
                  </a:ext>
                </a:extLst>
              </p:cNvPr>
              <p:cNvSpPr/>
              <p:nvPr/>
            </p:nvSpPr>
            <p:spPr>
              <a:xfrm>
                <a:off x="5546387" y="1273609"/>
                <a:ext cx="24532" cy="26098"/>
              </a:xfrm>
              <a:custGeom>
                <a:avLst/>
                <a:gdLst>
                  <a:gd name="connsiteX0" fmla="*/ 11601 w 24532"/>
                  <a:gd name="connsiteY0" fmla="*/ 9525 h 26098"/>
                  <a:gd name="connsiteX1" fmla="*/ 12458 w 24532"/>
                  <a:gd name="connsiteY1" fmla="*/ 9620 h 26098"/>
                  <a:gd name="connsiteX2" fmla="*/ 15030 w 24532"/>
                  <a:gd name="connsiteY2" fmla="*/ 14192 h 26098"/>
                  <a:gd name="connsiteX3" fmla="*/ 12934 w 24532"/>
                  <a:gd name="connsiteY3" fmla="*/ 16573 h 26098"/>
                  <a:gd name="connsiteX4" fmla="*/ 12458 w 24532"/>
                  <a:gd name="connsiteY4" fmla="*/ 16573 h 26098"/>
                  <a:gd name="connsiteX5" fmla="*/ 9505 w 24532"/>
                  <a:gd name="connsiteY5" fmla="*/ 13526 h 26098"/>
                  <a:gd name="connsiteX6" fmla="*/ 11601 w 24532"/>
                  <a:gd name="connsiteY6" fmla="*/ 9525 h 26098"/>
                  <a:gd name="connsiteX7" fmla="*/ 11601 w 24532"/>
                  <a:gd name="connsiteY7" fmla="*/ 0 h 26098"/>
                  <a:gd name="connsiteX8" fmla="*/ 11601 w 24532"/>
                  <a:gd name="connsiteY8" fmla="*/ 0 h 26098"/>
                  <a:gd name="connsiteX9" fmla="*/ 3219 w 24532"/>
                  <a:gd name="connsiteY9" fmla="*/ 3715 h 26098"/>
                  <a:gd name="connsiteX10" fmla="*/ 76 w 24532"/>
                  <a:gd name="connsiteY10" fmla="*/ 14573 h 26098"/>
                  <a:gd name="connsiteX11" fmla="*/ 361 w 24532"/>
                  <a:gd name="connsiteY11" fmla="*/ 16192 h 26098"/>
                  <a:gd name="connsiteX12" fmla="*/ 10934 w 24532"/>
                  <a:gd name="connsiteY12" fmla="*/ 25908 h 26098"/>
                  <a:gd name="connsiteX13" fmla="*/ 12839 w 24532"/>
                  <a:gd name="connsiteY13" fmla="*/ 26098 h 26098"/>
                  <a:gd name="connsiteX14" fmla="*/ 24460 w 24532"/>
                  <a:gd name="connsiteY14" fmla="*/ 15145 h 26098"/>
                  <a:gd name="connsiteX15" fmla="*/ 15125 w 24532"/>
                  <a:gd name="connsiteY15" fmla="*/ 476 h 26098"/>
                  <a:gd name="connsiteX16" fmla="*/ 11601 w 24532"/>
                  <a:gd name="connsiteY16" fmla="*/ 0 h 26098"/>
                  <a:gd name="connsiteX17" fmla="*/ 11601 w 24532"/>
                  <a:gd name="connsiteY17" fmla="*/ 0 h 2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4532" h="26098">
                    <a:moveTo>
                      <a:pt x="11601" y="9525"/>
                    </a:moveTo>
                    <a:cubicBezTo>
                      <a:pt x="11601" y="9525"/>
                      <a:pt x="12172" y="9525"/>
                      <a:pt x="12458" y="9620"/>
                    </a:cubicBezTo>
                    <a:cubicBezTo>
                      <a:pt x="13982" y="10096"/>
                      <a:pt x="15220" y="12002"/>
                      <a:pt x="15030" y="14192"/>
                    </a:cubicBezTo>
                    <a:cubicBezTo>
                      <a:pt x="14935" y="15526"/>
                      <a:pt x="14173" y="16573"/>
                      <a:pt x="12934" y="16573"/>
                    </a:cubicBezTo>
                    <a:cubicBezTo>
                      <a:pt x="12839" y="16573"/>
                      <a:pt x="12649" y="16573"/>
                      <a:pt x="12458" y="16573"/>
                    </a:cubicBezTo>
                    <a:cubicBezTo>
                      <a:pt x="10363" y="16192"/>
                      <a:pt x="9505" y="13526"/>
                      <a:pt x="9505" y="13526"/>
                    </a:cubicBezTo>
                    <a:cubicBezTo>
                      <a:pt x="9505" y="13526"/>
                      <a:pt x="9029" y="9525"/>
                      <a:pt x="11601" y="9525"/>
                    </a:cubicBezTo>
                    <a:moveTo>
                      <a:pt x="11601" y="0"/>
                    </a:moveTo>
                    <a:lnTo>
                      <a:pt x="11601" y="0"/>
                    </a:lnTo>
                    <a:cubicBezTo>
                      <a:pt x="8362" y="0"/>
                      <a:pt x="5314" y="1333"/>
                      <a:pt x="3219" y="3715"/>
                    </a:cubicBezTo>
                    <a:cubicBezTo>
                      <a:pt x="-210" y="7525"/>
                      <a:pt x="-115" y="12573"/>
                      <a:pt x="76" y="14573"/>
                    </a:cubicBezTo>
                    <a:cubicBezTo>
                      <a:pt x="76" y="15145"/>
                      <a:pt x="266" y="15716"/>
                      <a:pt x="361" y="16192"/>
                    </a:cubicBezTo>
                    <a:cubicBezTo>
                      <a:pt x="1504" y="20098"/>
                      <a:pt x="4933" y="24955"/>
                      <a:pt x="10934" y="25908"/>
                    </a:cubicBezTo>
                    <a:cubicBezTo>
                      <a:pt x="11410" y="25908"/>
                      <a:pt x="12363" y="26098"/>
                      <a:pt x="12839" y="26098"/>
                    </a:cubicBezTo>
                    <a:cubicBezTo>
                      <a:pt x="18935" y="26098"/>
                      <a:pt x="23793" y="21527"/>
                      <a:pt x="24460" y="15145"/>
                    </a:cubicBezTo>
                    <a:cubicBezTo>
                      <a:pt x="25126" y="8572"/>
                      <a:pt x="21126" y="2191"/>
                      <a:pt x="15125" y="476"/>
                    </a:cubicBezTo>
                    <a:cubicBezTo>
                      <a:pt x="13982" y="95"/>
                      <a:pt x="12744" y="0"/>
                      <a:pt x="11601" y="0"/>
                    </a:cubicBezTo>
                    <a:lnTo>
                      <a:pt x="11601" y="0"/>
                    </a:lnTo>
                    <a:close/>
                  </a:path>
                </a:pathLst>
              </a:custGeom>
              <a:grpFill/>
              <a:ln w="0" cap="flat">
                <a:noFill/>
                <a:prstDash val="solid"/>
                <a:miter/>
              </a:ln>
            </p:spPr>
            <p:txBody>
              <a:bodyPr rtlCol="0" anchor="ctr"/>
              <a:lstStyle/>
              <a:p>
                <a:endParaRPr lang="en-GB"/>
              </a:p>
            </p:txBody>
          </p:sp>
        </p:grpSp>
        <p:grpSp>
          <p:nvGrpSpPr>
            <p:cNvPr id="406" name="Graphic 1544">
              <a:extLst>
                <a:ext uri="{FF2B5EF4-FFF2-40B4-BE49-F238E27FC236}">
                  <a16:creationId xmlns:a16="http://schemas.microsoft.com/office/drawing/2014/main" id="{9D78D596-427E-F3F5-D632-2B93AC2777B3}"/>
                </a:ext>
              </a:extLst>
            </p:cNvPr>
            <p:cNvGrpSpPr/>
            <p:nvPr/>
          </p:nvGrpSpPr>
          <p:grpSpPr>
            <a:xfrm>
              <a:off x="5557023" y="1172073"/>
              <a:ext cx="61997" cy="112204"/>
              <a:chOff x="5557023" y="1172073"/>
              <a:chExt cx="61997" cy="112204"/>
            </a:xfrm>
            <a:grpFill/>
          </p:grpSpPr>
          <p:sp>
            <p:nvSpPr>
              <p:cNvPr id="410" name="Free-form: Shape 409">
                <a:extLst>
                  <a:ext uri="{FF2B5EF4-FFF2-40B4-BE49-F238E27FC236}">
                    <a16:creationId xmlns:a16="http://schemas.microsoft.com/office/drawing/2014/main" id="{9087F6C5-237B-99E9-E7CC-2810D15B9029}"/>
                  </a:ext>
                </a:extLst>
              </p:cNvPr>
              <p:cNvSpPr/>
              <p:nvPr/>
            </p:nvSpPr>
            <p:spPr>
              <a:xfrm>
                <a:off x="5561914" y="1176835"/>
                <a:ext cx="52416" cy="102679"/>
              </a:xfrm>
              <a:custGeom>
                <a:avLst/>
                <a:gdLst>
                  <a:gd name="connsiteX0" fmla="*/ 8552 w 52416"/>
                  <a:gd name="connsiteY0" fmla="*/ 102584 h 102679"/>
                  <a:gd name="connsiteX1" fmla="*/ 1218 w 52416"/>
                  <a:gd name="connsiteY1" fmla="*/ 98584 h 102679"/>
                  <a:gd name="connsiteX2" fmla="*/ 1218 w 52416"/>
                  <a:gd name="connsiteY2" fmla="*/ 93631 h 102679"/>
                  <a:gd name="connsiteX3" fmla="*/ 75 w 52416"/>
                  <a:gd name="connsiteY3" fmla="*/ 86487 h 102679"/>
                  <a:gd name="connsiteX4" fmla="*/ 456 w 52416"/>
                  <a:gd name="connsiteY4" fmla="*/ 83630 h 102679"/>
                  <a:gd name="connsiteX5" fmla="*/ 38460 w 52416"/>
                  <a:gd name="connsiteY5" fmla="*/ 4763 h 102679"/>
                  <a:gd name="connsiteX6" fmla="*/ 45985 w 52416"/>
                  <a:gd name="connsiteY6" fmla="*/ 0 h 102679"/>
                  <a:gd name="connsiteX7" fmla="*/ 48652 w 52416"/>
                  <a:gd name="connsiteY7" fmla="*/ 476 h 102679"/>
                  <a:gd name="connsiteX8" fmla="*/ 51795 w 52416"/>
                  <a:gd name="connsiteY8" fmla="*/ 3143 h 102679"/>
                  <a:gd name="connsiteX9" fmla="*/ 52176 w 52416"/>
                  <a:gd name="connsiteY9" fmla="*/ 7049 h 102679"/>
                  <a:gd name="connsiteX10" fmla="*/ 13695 w 52416"/>
                  <a:gd name="connsiteY10" fmla="*/ 99346 h 102679"/>
                  <a:gd name="connsiteX11" fmla="*/ 13695 w 52416"/>
                  <a:gd name="connsiteY11" fmla="*/ 99346 h 102679"/>
                  <a:gd name="connsiteX12" fmla="*/ 8647 w 52416"/>
                  <a:gd name="connsiteY12" fmla="*/ 102680 h 102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416" h="102679">
                    <a:moveTo>
                      <a:pt x="8552" y="102584"/>
                    </a:moveTo>
                    <a:cubicBezTo>
                      <a:pt x="6456" y="102584"/>
                      <a:pt x="2646" y="101346"/>
                      <a:pt x="1218" y="98584"/>
                    </a:cubicBezTo>
                    <a:cubicBezTo>
                      <a:pt x="456" y="97155"/>
                      <a:pt x="456" y="95060"/>
                      <a:pt x="1218" y="93631"/>
                    </a:cubicBezTo>
                    <a:lnTo>
                      <a:pt x="75" y="86487"/>
                    </a:lnTo>
                    <a:cubicBezTo>
                      <a:pt x="-116" y="85535"/>
                      <a:pt x="75" y="84487"/>
                      <a:pt x="456" y="83630"/>
                    </a:cubicBezTo>
                    <a:lnTo>
                      <a:pt x="38460" y="4763"/>
                    </a:lnTo>
                    <a:cubicBezTo>
                      <a:pt x="39794" y="1905"/>
                      <a:pt x="42747" y="0"/>
                      <a:pt x="45985" y="0"/>
                    </a:cubicBezTo>
                    <a:cubicBezTo>
                      <a:pt x="46938" y="0"/>
                      <a:pt x="47795" y="191"/>
                      <a:pt x="48652" y="476"/>
                    </a:cubicBezTo>
                    <a:cubicBezTo>
                      <a:pt x="49890" y="857"/>
                      <a:pt x="51224" y="1905"/>
                      <a:pt x="51795" y="3143"/>
                    </a:cubicBezTo>
                    <a:cubicBezTo>
                      <a:pt x="52367" y="4382"/>
                      <a:pt x="52653" y="5810"/>
                      <a:pt x="52176" y="7049"/>
                    </a:cubicBezTo>
                    <a:lnTo>
                      <a:pt x="13695" y="99346"/>
                    </a:lnTo>
                    <a:lnTo>
                      <a:pt x="13695" y="99346"/>
                    </a:lnTo>
                    <a:cubicBezTo>
                      <a:pt x="12838" y="101156"/>
                      <a:pt x="10647" y="102680"/>
                      <a:pt x="8647" y="102680"/>
                    </a:cubicBezTo>
                    <a:close/>
                  </a:path>
                </a:pathLst>
              </a:custGeom>
              <a:grpFill/>
              <a:ln w="0" cap="flat">
                <a:noFill/>
                <a:prstDash val="solid"/>
                <a:miter/>
              </a:ln>
            </p:spPr>
            <p:txBody>
              <a:bodyPr rtlCol="0" anchor="ctr"/>
              <a:lstStyle/>
              <a:p>
                <a:endParaRPr lang="en-GB"/>
              </a:p>
            </p:txBody>
          </p:sp>
          <p:sp>
            <p:nvSpPr>
              <p:cNvPr id="411" name="Free-form: Shape 410">
                <a:extLst>
                  <a:ext uri="{FF2B5EF4-FFF2-40B4-BE49-F238E27FC236}">
                    <a16:creationId xmlns:a16="http://schemas.microsoft.com/office/drawing/2014/main" id="{89AA46C1-94D5-9A56-86FA-B7C4F6C4A935}"/>
                  </a:ext>
                </a:extLst>
              </p:cNvPr>
              <p:cNvSpPr/>
              <p:nvPr/>
            </p:nvSpPr>
            <p:spPr>
              <a:xfrm>
                <a:off x="5557023" y="1172073"/>
                <a:ext cx="61997" cy="112204"/>
              </a:xfrm>
              <a:custGeom>
                <a:avLst/>
                <a:gdLst>
                  <a:gd name="connsiteX0" fmla="*/ 50780 w 61997"/>
                  <a:gd name="connsiteY0" fmla="*/ 9525 h 112204"/>
                  <a:gd name="connsiteX1" fmla="*/ 51923 w 61997"/>
                  <a:gd name="connsiteY1" fmla="*/ 9716 h 112204"/>
                  <a:gd name="connsiteX2" fmla="*/ 52590 w 61997"/>
                  <a:gd name="connsiteY2" fmla="*/ 9906 h 112204"/>
                  <a:gd name="connsiteX3" fmla="*/ 14109 w 61997"/>
                  <a:gd name="connsiteY3" fmla="*/ 102203 h 112204"/>
                  <a:gd name="connsiteX4" fmla="*/ 13442 w 61997"/>
                  <a:gd name="connsiteY4" fmla="*/ 102584 h 112204"/>
                  <a:gd name="connsiteX5" fmla="*/ 10299 w 61997"/>
                  <a:gd name="connsiteY5" fmla="*/ 100584 h 112204"/>
                  <a:gd name="connsiteX6" fmla="*/ 11061 w 61997"/>
                  <a:gd name="connsiteY6" fmla="*/ 98965 h 112204"/>
                  <a:gd name="connsiteX7" fmla="*/ 9632 w 61997"/>
                  <a:gd name="connsiteY7" fmla="*/ 90392 h 112204"/>
                  <a:gd name="connsiteX8" fmla="*/ 47637 w 61997"/>
                  <a:gd name="connsiteY8" fmla="*/ 11525 h 112204"/>
                  <a:gd name="connsiteX9" fmla="*/ 50875 w 61997"/>
                  <a:gd name="connsiteY9" fmla="*/ 9525 h 112204"/>
                  <a:gd name="connsiteX10" fmla="*/ 50780 w 61997"/>
                  <a:gd name="connsiteY10" fmla="*/ 0 h 112204"/>
                  <a:gd name="connsiteX11" fmla="*/ 38969 w 61997"/>
                  <a:gd name="connsiteY11" fmla="*/ 7430 h 112204"/>
                  <a:gd name="connsiteX12" fmla="*/ 964 w 61997"/>
                  <a:gd name="connsiteY12" fmla="*/ 86297 h 112204"/>
                  <a:gd name="connsiteX13" fmla="*/ 107 w 61997"/>
                  <a:gd name="connsiteY13" fmla="*/ 92012 h 112204"/>
                  <a:gd name="connsiteX14" fmla="*/ 1060 w 61997"/>
                  <a:gd name="connsiteY14" fmla="*/ 97822 h 112204"/>
                  <a:gd name="connsiteX15" fmla="*/ 1726 w 61997"/>
                  <a:gd name="connsiteY15" fmla="*/ 105632 h 112204"/>
                  <a:gd name="connsiteX16" fmla="*/ 13347 w 61997"/>
                  <a:gd name="connsiteY16" fmla="*/ 112205 h 112204"/>
                  <a:gd name="connsiteX17" fmla="*/ 22967 w 61997"/>
                  <a:gd name="connsiteY17" fmla="*/ 105537 h 112204"/>
                  <a:gd name="connsiteX18" fmla="*/ 61258 w 61997"/>
                  <a:gd name="connsiteY18" fmla="*/ 13716 h 112204"/>
                  <a:gd name="connsiteX19" fmla="*/ 61162 w 61997"/>
                  <a:gd name="connsiteY19" fmla="*/ 6096 h 112204"/>
                  <a:gd name="connsiteX20" fmla="*/ 55543 w 61997"/>
                  <a:gd name="connsiteY20" fmla="*/ 953 h 112204"/>
                  <a:gd name="connsiteX21" fmla="*/ 54876 w 61997"/>
                  <a:gd name="connsiteY21" fmla="*/ 762 h 112204"/>
                  <a:gd name="connsiteX22" fmla="*/ 50685 w 61997"/>
                  <a:gd name="connsiteY22" fmla="*/ 95 h 112204"/>
                  <a:gd name="connsiteX23" fmla="*/ 50685 w 61997"/>
                  <a:gd name="connsiteY23" fmla="*/ 95 h 112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1997" h="112204">
                    <a:moveTo>
                      <a:pt x="50780" y="9525"/>
                    </a:moveTo>
                    <a:cubicBezTo>
                      <a:pt x="50780" y="9525"/>
                      <a:pt x="51542" y="9525"/>
                      <a:pt x="51923" y="9716"/>
                    </a:cubicBezTo>
                    <a:lnTo>
                      <a:pt x="52590" y="9906"/>
                    </a:lnTo>
                    <a:lnTo>
                      <a:pt x="14109" y="102203"/>
                    </a:lnTo>
                    <a:cubicBezTo>
                      <a:pt x="14109" y="102203"/>
                      <a:pt x="13823" y="102584"/>
                      <a:pt x="13442" y="102584"/>
                    </a:cubicBezTo>
                    <a:cubicBezTo>
                      <a:pt x="12204" y="102584"/>
                      <a:pt x="9727" y="101346"/>
                      <a:pt x="10299" y="100584"/>
                    </a:cubicBezTo>
                    <a:lnTo>
                      <a:pt x="11061" y="98965"/>
                    </a:lnTo>
                    <a:lnTo>
                      <a:pt x="9632" y="90392"/>
                    </a:lnTo>
                    <a:lnTo>
                      <a:pt x="47637" y="11525"/>
                    </a:lnTo>
                    <a:cubicBezTo>
                      <a:pt x="48208" y="10287"/>
                      <a:pt x="49542" y="9525"/>
                      <a:pt x="50875" y="9525"/>
                    </a:cubicBezTo>
                    <a:moveTo>
                      <a:pt x="50780" y="0"/>
                    </a:moveTo>
                    <a:cubicBezTo>
                      <a:pt x="45732" y="0"/>
                      <a:pt x="41160" y="2953"/>
                      <a:pt x="38969" y="7430"/>
                    </a:cubicBezTo>
                    <a:lnTo>
                      <a:pt x="964" y="86297"/>
                    </a:lnTo>
                    <a:cubicBezTo>
                      <a:pt x="107" y="88106"/>
                      <a:pt x="-179" y="90011"/>
                      <a:pt x="107" y="92012"/>
                    </a:cubicBezTo>
                    <a:lnTo>
                      <a:pt x="1060" y="97822"/>
                    </a:lnTo>
                    <a:cubicBezTo>
                      <a:pt x="202" y="100394"/>
                      <a:pt x="488" y="103156"/>
                      <a:pt x="1726" y="105632"/>
                    </a:cubicBezTo>
                    <a:cubicBezTo>
                      <a:pt x="4298" y="110490"/>
                      <a:pt x="10013" y="112205"/>
                      <a:pt x="13347" y="112205"/>
                    </a:cubicBezTo>
                    <a:cubicBezTo>
                      <a:pt x="17824" y="112205"/>
                      <a:pt x="21634" y="109538"/>
                      <a:pt x="22967" y="105537"/>
                    </a:cubicBezTo>
                    <a:lnTo>
                      <a:pt x="61258" y="13716"/>
                    </a:lnTo>
                    <a:cubicBezTo>
                      <a:pt x="62305" y="11240"/>
                      <a:pt x="62210" y="8573"/>
                      <a:pt x="61162" y="6096"/>
                    </a:cubicBezTo>
                    <a:cubicBezTo>
                      <a:pt x="60115" y="3715"/>
                      <a:pt x="58019" y="1810"/>
                      <a:pt x="55543" y="953"/>
                    </a:cubicBezTo>
                    <a:lnTo>
                      <a:pt x="54876" y="762"/>
                    </a:lnTo>
                    <a:cubicBezTo>
                      <a:pt x="53542" y="286"/>
                      <a:pt x="52114" y="95"/>
                      <a:pt x="50685" y="95"/>
                    </a:cubicBezTo>
                    <a:lnTo>
                      <a:pt x="50685" y="95"/>
                    </a:lnTo>
                    <a:close/>
                  </a:path>
                </a:pathLst>
              </a:custGeom>
              <a:grpFill/>
              <a:ln w="0" cap="flat">
                <a:noFill/>
                <a:prstDash val="solid"/>
                <a:miter/>
              </a:ln>
            </p:spPr>
            <p:txBody>
              <a:bodyPr rtlCol="0" anchor="ctr"/>
              <a:lstStyle/>
              <a:p>
                <a:endParaRPr lang="en-GB"/>
              </a:p>
            </p:txBody>
          </p:sp>
        </p:grpSp>
        <p:grpSp>
          <p:nvGrpSpPr>
            <p:cNvPr id="407" name="Graphic 1544">
              <a:extLst>
                <a:ext uri="{FF2B5EF4-FFF2-40B4-BE49-F238E27FC236}">
                  <a16:creationId xmlns:a16="http://schemas.microsoft.com/office/drawing/2014/main" id="{2123DF10-B519-EE38-8A85-C40E8C5DECD0}"/>
                </a:ext>
              </a:extLst>
            </p:cNvPr>
            <p:cNvGrpSpPr/>
            <p:nvPr/>
          </p:nvGrpSpPr>
          <p:grpSpPr>
            <a:xfrm>
              <a:off x="5476025" y="1275419"/>
              <a:ext cx="92955" cy="59531"/>
              <a:chOff x="5476025" y="1275419"/>
              <a:chExt cx="92955" cy="59531"/>
            </a:xfrm>
            <a:grpFill/>
          </p:grpSpPr>
          <p:sp>
            <p:nvSpPr>
              <p:cNvPr id="408" name="Free-form: Shape 407">
                <a:extLst>
                  <a:ext uri="{FF2B5EF4-FFF2-40B4-BE49-F238E27FC236}">
                    <a16:creationId xmlns:a16="http://schemas.microsoft.com/office/drawing/2014/main" id="{7C5292E8-0492-3D1D-ECA1-F46D5D2E0C74}"/>
                  </a:ext>
                </a:extLst>
              </p:cNvPr>
              <p:cNvSpPr/>
              <p:nvPr/>
            </p:nvSpPr>
            <p:spPr>
              <a:xfrm>
                <a:off x="5480744" y="1280086"/>
                <a:ext cx="83509" cy="50006"/>
              </a:xfrm>
              <a:custGeom>
                <a:avLst/>
                <a:gdLst>
                  <a:gd name="connsiteX0" fmla="*/ 4758 w 83509"/>
                  <a:gd name="connsiteY0" fmla="*/ 50006 h 50006"/>
                  <a:gd name="connsiteX1" fmla="*/ 567 w 83509"/>
                  <a:gd name="connsiteY1" fmla="*/ 47434 h 50006"/>
                  <a:gd name="connsiteX2" fmla="*/ 2472 w 83509"/>
                  <a:gd name="connsiteY2" fmla="*/ 41053 h 50006"/>
                  <a:gd name="connsiteX3" fmla="*/ 73719 w 83509"/>
                  <a:gd name="connsiteY3" fmla="*/ 762 h 50006"/>
                  <a:gd name="connsiteX4" fmla="*/ 76577 w 83509"/>
                  <a:gd name="connsiteY4" fmla="*/ 0 h 50006"/>
                  <a:gd name="connsiteX5" fmla="*/ 83340 w 83509"/>
                  <a:gd name="connsiteY5" fmla="*/ 5905 h 50006"/>
                  <a:gd name="connsiteX6" fmla="*/ 80006 w 83509"/>
                  <a:gd name="connsiteY6" fmla="*/ 13240 h 50006"/>
                  <a:gd name="connsiteX7" fmla="*/ 6854 w 83509"/>
                  <a:gd name="connsiteY7" fmla="*/ 49435 h 50006"/>
                  <a:gd name="connsiteX8" fmla="*/ 4758 w 83509"/>
                  <a:gd name="connsiteY8" fmla="*/ 49911 h 5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509" h="50006">
                    <a:moveTo>
                      <a:pt x="4758" y="50006"/>
                    </a:moveTo>
                    <a:cubicBezTo>
                      <a:pt x="3044" y="50006"/>
                      <a:pt x="1425" y="49054"/>
                      <a:pt x="567" y="47434"/>
                    </a:cubicBezTo>
                    <a:cubicBezTo>
                      <a:pt x="-671" y="45148"/>
                      <a:pt x="186" y="42291"/>
                      <a:pt x="2472" y="41053"/>
                    </a:cubicBezTo>
                    <a:lnTo>
                      <a:pt x="73719" y="762"/>
                    </a:lnTo>
                    <a:cubicBezTo>
                      <a:pt x="74481" y="381"/>
                      <a:pt x="75815" y="0"/>
                      <a:pt x="76577" y="0"/>
                    </a:cubicBezTo>
                    <a:cubicBezTo>
                      <a:pt x="80101" y="0"/>
                      <a:pt x="82673" y="2953"/>
                      <a:pt x="83340" y="5905"/>
                    </a:cubicBezTo>
                    <a:cubicBezTo>
                      <a:pt x="84006" y="9049"/>
                      <a:pt x="82673" y="12001"/>
                      <a:pt x="80006" y="13240"/>
                    </a:cubicBezTo>
                    <a:lnTo>
                      <a:pt x="6854" y="49435"/>
                    </a:lnTo>
                    <a:cubicBezTo>
                      <a:pt x="6187" y="49816"/>
                      <a:pt x="5425" y="49911"/>
                      <a:pt x="4758" y="49911"/>
                    </a:cubicBezTo>
                    <a:close/>
                  </a:path>
                </a:pathLst>
              </a:custGeom>
              <a:grpFill/>
              <a:ln w="0" cap="flat">
                <a:noFill/>
                <a:prstDash val="solid"/>
                <a:miter/>
              </a:ln>
            </p:spPr>
            <p:txBody>
              <a:bodyPr rtlCol="0" anchor="ctr"/>
              <a:lstStyle/>
              <a:p>
                <a:endParaRPr lang="en-GB"/>
              </a:p>
            </p:txBody>
          </p:sp>
          <p:sp>
            <p:nvSpPr>
              <p:cNvPr id="409" name="Free-form: Shape 408">
                <a:extLst>
                  <a:ext uri="{FF2B5EF4-FFF2-40B4-BE49-F238E27FC236}">
                    <a16:creationId xmlns:a16="http://schemas.microsoft.com/office/drawing/2014/main" id="{2C5691F3-B431-D7AD-76A6-02083AB3A684}"/>
                  </a:ext>
                </a:extLst>
              </p:cNvPr>
              <p:cNvSpPr/>
              <p:nvPr/>
            </p:nvSpPr>
            <p:spPr>
              <a:xfrm>
                <a:off x="5476025" y="1275419"/>
                <a:ext cx="92955" cy="59531"/>
              </a:xfrm>
              <a:custGeom>
                <a:avLst/>
                <a:gdLst>
                  <a:gd name="connsiteX0" fmla="*/ 81296 w 92955"/>
                  <a:gd name="connsiteY0" fmla="*/ 9525 h 59531"/>
                  <a:gd name="connsiteX1" fmla="*/ 82629 w 92955"/>
                  <a:gd name="connsiteY1" fmla="*/ 13811 h 59531"/>
                  <a:gd name="connsiteX2" fmla="*/ 9477 w 92955"/>
                  <a:gd name="connsiteY2" fmla="*/ 50006 h 59531"/>
                  <a:gd name="connsiteX3" fmla="*/ 80724 w 92955"/>
                  <a:gd name="connsiteY3" fmla="*/ 9716 h 59531"/>
                  <a:gd name="connsiteX4" fmla="*/ 81296 w 92955"/>
                  <a:gd name="connsiteY4" fmla="*/ 9620 h 59531"/>
                  <a:gd name="connsiteX5" fmla="*/ 81296 w 92955"/>
                  <a:gd name="connsiteY5" fmla="*/ 0 h 59531"/>
                  <a:gd name="connsiteX6" fmla="*/ 81296 w 92955"/>
                  <a:gd name="connsiteY6" fmla="*/ 0 h 59531"/>
                  <a:gd name="connsiteX7" fmla="*/ 76343 w 92955"/>
                  <a:gd name="connsiteY7" fmla="*/ 1238 h 59531"/>
                  <a:gd name="connsiteX8" fmla="*/ 4810 w 92955"/>
                  <a:gd name="connsiteY8" fmla="*/ 41720 h 59531"/>
                  <a:gd name="connsiteX9" fmla="*/ 1095 w 92955"/>
                  <a:gd name="connsiteY9" fmla="*/ 54483 h 59531"/>
                  <a:gd name="connsiteX10" fmla="*/ 9477 w 92955"/>
                  <a:gd name="connsiteY10" fmla="*/ 59531 h 59531"/>
                  <a:gd name="connsiteX11" fmla="*/ 13668 w 92955"/>
                  <a:gd name="connsiteY11" fmla="*/ 58579 h 59531"/>
                  <a:gd name="connsiteX12" fmla="*/ 86820 w 92955"/>
                  <a:gd name="connsiteY12" fmla="*/ 22384 h 59531"/>
                  <a:gd name="connsiteX13" fmla="*/ 92631 w 92955"/>
                  <a:gd name="connsiteY13" fmla="*/ 9716 h 59531"/>
                  <a:gd name="connsiteX14" fmla="*/ 81201 w 92955"/>
                  <a:gd name="connsiteY14" fmla="*/ 95 h 59531"/>
                  <a:gd name="connsiteX15" fmla="*/ 81201 w 92955"/>
                  <a:gd name="connsiteY15" fmla="*/ 95 h 59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5" h="59531">
                    <a:moveTo>
                      <a:pt x="81296" y="9525"/>
                    </a:moveTo>
                    <a:cubicBezTo>
                      <a:pt x="82915" y="9525"/>
                      <a:pt x="84439" y="12954"/>
                      <a:pt x="82629" y="13811"/>
                    </a:cubicBezTo>
                    <a:lnTo>
                      <a:pt x="9477" y="50006"/>
                    </a:lnTo>
                    <a:lnTo>
                      <a:pt x="80724" y="9716"/>
                    </a:lnTo>
                    <a:cubicBezTo>
                      <a:pt x="80724" y="9716"/>
                      <a:pt x="81105" y="9620"/>
                      <a:pt x="81296" y="9620"/>
                    </a:cubicBezTo>
                    <a:moveTo>
                      <a:pt x="81296" y="0"/>
                    </a:moveTo>
                    <a:lnTo>
                      <a:pt x="81296" y="0"/>
                    </a:lnTo>
                    <a:cubicBezTo>
                      <a:pt x="79581" y="0"/>
                      <a:pt x="77867" y="381"/>
                      <a:pt x="76343" y="1238"/>
                    </a:cubicBezTo>
                    <a:lnTo>
                      <a:pt x="4810" y="41720"/>
                    </a:lnTo>
                    <a:cubicBezTo>
                      <a:pt x="333" y="44291"/>
                      <a:pt x="-1286" y="49911"/>
                      <a:pt x="1095" y="54483"/>
                    </a:cubicBezTo>
                    <a:cubicBezTo>
                      <a:pt x="2810" y="57722"/>
                      <a:pt x="6144" y="59531"/>
                      <a:pt x="9477" y="59531"/>
                    </a:cubicBezTo>
                    <a:cubicBezTo>
                      <a:pt x="10906" y="59531"/>
                      <a:pt x="12335" y="59246"/>
                      <a:pt x="13668" y="58579"/>
                    </a:cubicBezTo>
                    <a:lnTo>
                      <a:pt x="86820" y="22384"/>
                    </a:lnTo>
                    <a:cubicBezTo>
                      <a:pt x="91488" y="20098"/>
                      <a:pt x="93869" y="15049"/>
                      <a:pt x="92631" y="9716"/>
                    </a:cubicBezTo>
                    <a:cubicBezTo>
                      <a:pt x="91392" y="4096"/>
                      <a:pt x="86535" y="95"/>
                      <a:pt x="81201" y="95"/>
                    </a:cubicBezTo>
                    <a:lnTo>
                      <a:pt x="81201" y="95"/>
                    </a:lnTo>
                    <a:close/>
                  </a:path>
                </a:pathLst>
              </a:custGeom>
              <a:grpFill/>
              <a:ln w="0" cap="flat">
                <a:noFill/>
                <a:prstDash val="solid"/>
                <a:miter/>
              </a:ln>
            </p:spPr>
            <p:txBody>
              <a:bodyPr rtlCol="0" anchor="ctr"/>
              <a:lstStyle/>
              <a:p>
                <a:endParaRPr lang="en-GB"/>
              </a:p>
            </p:txBody>
          </p:sp>
        </p:grpSp>
      </p:grpSp>
      <p:sp>
        <p:nvSpPr>
          <p:cNvPr id="433" name="object 28">
            <a:extLst>
              <a:ext uri="{FF2B5EF4-FFF2-40B4-BE49-F238E27FC236}">
                <a16:creationId xmlns:a16="http://schemas.microsoft.com/office/drawing/2014/main" id="{8AEC9030-2938-16D9-4D1E-3A6954F05848}"/>
              </a:ext>
            </a:extLst>
          </p:cNvPr>
          <p:cNvSpPr txBox="1"/>
          <p:nvPr/>
        </p:nvSpPr>
        <p:spPr>
          <a:xfrm>
            <a:off x="5402498" y="1710489"/>
            <a:ext cx="1181155"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Book" panose="020B0503020102020204" pitchFamily="34" charset="0"/>
                <a:cs typeface="Franklin Gothic ATF"/>
              </a:rPr>
              <a:t>Wind Project </a:t>
            </a:r>
            <a:br>
              <a:rPr lang="en-GB" sz="1200" spc="-10">
                <a:solidFill>
                  <a:srgbClr val="231F20"/>
                </a:solidFill>
                <a:latin typeface="Franklin Gothic Book" panose="020B0503020102020204" pitchFamily="34" charset="0"/>
                <a:cs typeface="Franklin Gothic ATF"/>
              </a:rPr>
            </a:br>
            <a:r>
              <a:rPr lang="en-GB" sz="1200" spc="-10">
                <a:solidFill>
                  <a:srgbClr val="231F20"/>
                </a:solidFill>
                <a:latin typeface="Franklin Gothic Book" panose="020B0503020102020204" pitchFamily="34" charset="0"/>
                <a:cs typeface="Franklin Gothic ATF"/>
              </a:rPr>
              <a:t>Evaluation </a:t>
            </a:r>
            <a:r>
              <a:rPr lang="en-GB" sz="1000" i="1" spc="-10">
                <a:solidFill>
                  <a:schemeClr val="bg1">
                    <a:lumMod val="50000"/>
                  </a:schemeClr>
                </a:solidFill>
                <a:latin typeface="Franklin Gothic Book" panose="020B0503020102020204" pitchFamily="34" charset="0"/>
                <a:cs typeface="Franklin Gothic ATF"/>
              </a:rPr>
              <a:t>(2024)</a:t>
            </a:r>
            <a:r>
              <a:rPr lang="en-GB" sz="1200" spc="-10">
                <a:solidFill>
                  <a:srgbClr val="231F20"/>
                </a:solidFill>
                <a:latin typeface="Franklin Gothic Book" panose="020B0503020102020204" pitchFamily="34" charset="0"/>
                <a:cs typeface="Franklin Gothic ATF"/>
              </a:rPr>
              <a:t> </a:t>
            </a:r>
            <a:endParaRPr lang="en-GB" sz="1200">
              <a:latin typeface="Franklin Gothic Book" panose="020B0503020102020204" pitchFamily="34" charset="0"/>
              <a:cs typeface="Franklin Gothic ATF"/>
            </a:endParaRPr>
          </a:p>
        </p:txBody>
      </p:sp>
      <p:grpSp>
        <p:nvGrpSpPr>
          <p:cNvPr id="4" name="Group 3">
            <a:extLst>
              <a:ext uri="{FF2B5EF4-FFF2-40B4-BE49-F238E27FC236}">
                <a16:creationId xmlns:a16="http://schemas.microsoft.com/office/drawing/2014/main" id="{B51F2CD2-CB08-E652-0DBF-2BDC7E618672}"/>
              </a:ext>
            </a:extLst>
          </p:cNvPr>
          <p:cNvGrpSpPr/>
          <p:nvPr/>
        </p:nvGrpSpPr>
        <p:grpSpPr>
          <a:xfrm>
            <a:off x="3655551" y="3577292"/>
            <a:ext cx="1123886" cy="1093987"/>
            <a:chOff x="6075119" y="1553601"/>
            <a:chExt cx="1123886" cy="1093987"/>
          </a:xfrm>
        </p:grpSpPr>
        <p:pic>
          <p:nvPicPr>
            <p:cNvPr id="434" name="Graphic 433">
              <a:extLst>
                <a:ext uri="{FF2B5EF4-FFF2-40B4-BE49-F238E27FC236}">
                  <a16:creationId xmlns:a16="http://schemas.microsoft.com/office/drawing/2014/main" id="{8652160F-3451-A0AC-B5FC-AA8816B5EB1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6138971" y="1553601"/>
              <a:ext cx="731515" cy="731515"/>
            </a:xfrm>
            <a:prstGeom prst="rect">
              <a:avLst/>
            </a:prstGeom>
          </p:spPr>
        </p:pic>
        <p:sp>
          <p:nvSpPr>
            <p:cNvPr id="435" name="object 28">
              <a:extLst>
                <a:ext uri="{FF2B5EF4-FFF2-40B4-BE49-F238E27FC236}">
                  <a16:creationId xmlns:a16="http://schemas.microsoft.com/office/drawing/2014/main" id="{23989CBB-5F14-4225-F05F-A84526C63EA2}"/>
                </a:ext>
              </a:extLst>
            </p:cNvPr>
            <p:cNvSpPr txBox="1"/>
            <p:nvPr/>
          </p:nvSpPr>
          <p:spPr>
            <a:xfrm>
              <a:off x="6075119" y="2251968"/>
              <a:ext cx="1123886" cy="395620"/>
            </a:xfrm>
            <a:prstGeom prst="rect">
              <a:avLst/>
            </a:prstGeom>
          </p:spPr>
          <p:txBody>
            <a:bodyPr vert="horz" wrap="square" lIns="0" tIns="26034" rIns="0" bIns="0" rtlCol="0">
              <a:spAutoFit/>
            </a:bodyPr>
            <a:lstStyle/>
            <a:p>
              <a:pPr marL="12700">
                <a:lnSpc>
                  <a:spcPct val="100000"/>
                </a:lnSpc>
                <a:spcBef>
                  <a:spcPts val="204"/>
                </a:spcBef>
              </a:pPr>
              <a:r>
                <a:rPr lang="en-GB" sz="1200" spc="-10">
                  <a:solidFill>
                    <a:srgbClr val="231F20"/>
                  </a:solidFill>
                  <a:latin typeface="Franklin Gothic Demi" panose="020B0703020102020204" pitchFamily="34" charset="0"/>
                  <a:cs typeface="Franklin Gothic ATF"/>
                </a:rPr>
                <a:t>Agribusiness </a:t>
              </a:r>
              <a:br>
                <a:rPr lang="en-GB" sz="1200" spc="-10">
                  <a:solidFill>
                    <a:srgbClr val="231F20"/>
                  </a:solidFill>
                  <a:latin typeface="Franklin Gothic Demi" panose="020B0703020102020204" pitchFamily="34" charset="0"/>
                  <a:cs typeface="Franklin Gothic ATF"/>
                </a:rPr>
              </a:br>
              <a:r>
                <a:rPr lang="en-GB" sz="1200" spc="-10">
                  <a:solidFill>
                    <a:srgbClr val="231F20"/>
                  </a:solidFill>
                  <a:latin typeface="Franklin Gothic Demi" panose="020B0703020102020204" pitchFamily="34" charset="0"/>
                  <a:cs typeface="Franklin Gothic ATF"/>
                </a:rPr>
                <a:t>Strategy </a:t>
              </a:r>
              <a:r>
                <a:rPr lang="en-GB" sz="1000" spc="-10">
                  <a:solidFill>
                    <a:srgbClr val="231F20"/>
                  </a:solidFill>
                  <a:latin typeface="Franklin Gothic Demi" panose="020B0703020102020204" pitchFamily="34" charset="0"/>
                  <a:cs typeface="Franklin Gothic ATF"/>
                </a:rPr>
                <a:t>(2023)</a:t>
              </a:r>
              <a:endParaRPr sz="1200">
                <a:latin typeface="Franklin Gothic Demi" panose="020B0703020102020204" pitchFamily="34" charset="0"/>
                <a:cs typeface="Franklin Gothic ATF"/>
              </a:endParaRPr>
            </a:p>
          </p:txBody>
        </p:sp>
      </p:grpSp>
      <p:sp>
        <p:nvSpPr>
          <p:cNvPr id="42" name="Rectangle 41">
            <a:extLst>
              <a:ext uri="{FF2B5EF4-FFF2-40B4-BE49-F238E27FC236}">
                <a16:creationId xmlns:a16="http://schemas.microsoft.com/office/drawing/2014/main" id="{DCE2D293-08F3-F44E-CCCB-9BEA6DF2A85F}"/>
              </a:ext>
            </a:extLst>
          </p:cNvPr>
          <p:cNvSpPr/>
          <p:nvPr/>
        </p:nvSpPr>
        <p:spPr>
          <a:xfrm>
            <a:off x="501650" y="339933"/>
            <a:ext cx="8244546" cy="498598"/>
          </a:xfrm>
          <a:prstGeom prst="rect">
            <a:avLst/>
          </a:prstGeom>
          <a:solidFill>
            <a:srgbClr val="0079C1"/>
          </a:solidFill>
          <a:ln>
            <a:solidFill>
              <a:srgbClr val="0079C1"/>
            </a:solidFill>
          </a:ln>
        </p:spPr>
        <p:txBody>
          <a:bodyPr wrap="square">
            <a:spAutoFit/>
          </a:bodyPr>
          <a:lstStyle/>
          <a:p>
            <a:pPr>
              <a:lnSpc>
                <a:spcPct val="110000"/>
              </a:lnSpc>
            </a:pPr>
            <a:r>
              <a:rPr lang="en-GB" sz="2400" b="1">
                <a:latin typeface="Bodoni MT" panose="02070603080606020203" pitchFamily="18" charset="77"/>
              </a:rPr>
              <a:t>IEVD approach to evaluate the EBRD “green agenda”</a:t>
            </a:r>
          </a:p>
        </p:txBody>
      </p:sp>
      <p:sp>
        <p:nvSpPr>
          <p:cNvPr id="2" name="Rectangle 1">
            <a:extLst>
              <a:ext uri="{FF2B5EF4-FFF2-40B4-BE49-F238E27FC236}">
                <a16:creationId xmlns:a16="http://schemas.microsoft.com/office/drawing/2014/main" id="{92AD1662-CA00-5495-4EFA-0CB18BB8AA18}"/>
              </a:ext>
            </a:extLst>
          </p:cNvPr>
          <p:cNvSpPr/>
          <p:nvPr/>
        </p:nvSpPr>
        <p:spPr>
          <a:xfrm>
            <a:off x="-1561" y="338783"/>
            <a:ext cx="500513" cy="500400"/>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pPr>
            <a:r>
              <a:rPr lang="en-GB" sz="2800"/>
              <a:t>3</a:t>
            </a:r>
          </a:p>
        </p:txBody>
      </p:sp>
    </p:spTree>
    <p:extLst>
      <p:ext uri="{BB962C8B-B14F-4D97-AF65-F5344CB8AC3E}">
        <p14:creationId xmlns:p14="http://schemas.microsoft.com/office/powerpoint/2010/main" val="1910910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2.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3.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4.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5.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6.xml><?xml version="1.0" encoding="utf-8"?>
<p:tagLst xmlns:a="http://schemas.openxmlformats.org/drawingml/2006/main" xmlns:r="http://schemas.openxmlformats.org/officeDocument/2006/relationships" xmlns:p="http://schemas.openxmlformats.org/presentationml/2006/main">
  <p:tag name="BJHEADERFOOTERLABEL" val="TRUE"/>
</p:tagLst>
</file>

<file path=ppt/theme/theme1.xml><?xml version="1.0" encoding="utf-8"?>
<a:theme xmlns:a="http://schemas.openxmlformats.org/drawingml/2006/main" name="Presentations+template">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Custom 1">
      <a:majorFont>
        <a:latin typeface="Franklin Gothic Medium"/>
        <a:ea typeface=""/>
        <a:cs typeface=""/>
      </a:majorFont>
      <a:minorFont>
        <a:latin typeface="Franklin Gothic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l">
          <a:defRPr sz="1800" dirty="0">
            <a:solidFill>
              <a:schemeClr val="accent6"/>
            </a:solidFill>
            <a:latin typeface="+mn-lt"/>
          </a:defRPr>
        </a:defPPr>
      </a:lstStyle>
    </a:txDef>
  </a:objectDefaults>
  <a:extraClrSchemeLst/>
</a:theme>
</file>

<file path=ppt/theme/theme2.xml><?xml version="1.0" encoding="utf-8"?>
<a:theme xmlns:a="http://schemas.openxmlformats.org/drawingml/2006/main" name="1_template-english-4.3">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25400">
          <a:solidFill>
            <a:schemeClr val="tx1"/>
          </a:solidFill>
          <a:tailEnd type="none"/>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3.xml><?xml version="1.0" encoding="utf-8"?>
<a:theme xmlns:a="http://schemas.openxmlformats.org/drawingml/2006/main" name="Title and section slides">
  <a:themeElements>
    <a:clrScheme name="EBRD colours">
      <a:dk1>
        <a:srgbClr val="58595B"/>
      </a:dk1>
      <a:lt1>
        <a:srgbClr val="FFFFFF"/>
      </a:lt1>
      <a:dk2>
        <a:srgbClr val="0079C1"/>
      </a:dk2>
      <a:lt2>
        <a:srgbClr val="7EA6D7"/>
      </a:lt2>
      <a:accent1>
        <a:srgbClr val="00539B"/>
      </a:accent1>
      <a:accent2>
        <a:srgbClr val="00AE9E"/>
      </a:accent2>
      <a:accent3>
        <a:srgbClr val="0079C1"/>
      </a:accent3>
      <a:accent4>
        <a:srgbClr val="7EA6D7"/>
      </a:accent4>
      <a:accent5>
        <a:srgbClr val="00747A"/>
      </a:accent5>
      <a:accent6>
        <a:srgbClr val="000000"/>
      </a:accent6>
      <a:hlink>
        <a:srgbClr val="00539B"/>
      </a:hlink>
      <a:folHlink>
        <a:srgbClr val="0079C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rtlCol="0" anchor="t"/>
      <a:lstStyle>
        <a:defPPr>
          <a:spcAft>
            <a:spcPts val="600"/>
          </a:spcAft>
          <a:defRPr dirty="0" smtClean="0"/>
        </a:defPPr>
      </a:lstStyle>
      <a:style>
        <a:lnRef idx="1">
          <a:schemeClr val="accent1"/>
        </a:lnRef>
        <a:fillRef idx="3">
          <a:schemeClr val="accent1"/>
        </a:fillRef>
        <a:effectRef idx="2">
          <a:schemeClr val="accent1"/>
        </a:effectRef>
        <a:fontRef idx="minor">
          <a:schemeClr val="lt1"/>
        </a:fontRef>
      </a:style>
    </a:spDef>
    <a:lnDef>
      <a:spPr>
        <a:ln w="6350">
          <a:solidFill>
            <a:schemeClr val="tx1"/>
          </a:solidFill>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400" dirty="0" smtClean="0">
            <a:solidFill>
              <a:schemeClr val="bg1">
                <a:lumMod val="50000"/>
              </a:schemeClr>
            </a:solidFill>
          </a:defRPr>
        </a:defPPr>
      </a:lstStyle>
    </a:txDef>
  </a:objectDefaults>
  <a:extraClrScheme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66D47FB4CFF74C9C46771490DF9B76" ma:contentTypeVersion="19" ma:contentTypeDescription="Create a new document." ma:contentTypeScope="" ma:versionID="8e5cc36193a631e9f45b142aeb0ac24e">
  <xsd:schema xmlns:xsd="http://www.w3.org/2001/XMLSchema" xmlns:xs="http://www.w3.org/2001/XMLSchema" xmlns:p="http://schemas.microsoft.com/office/2006/metadata/properties" xmlns:ns2="25e78811-d206-4c12-985f-79298629a0ab" xmlns:ns3="782978e8-6889-4a99-ae0d-73a216d7e4ab" xmlns:ns4="ac0f2cb4-908e-41c7-976c-eb68511c53aa" targetNamespace="http://schemas.microsoft.com/office/2006/metadata/properties" ma:root="true" ma:fieldsID="6adbaba78ca93811763a71344021326b" ns2:_="" ns3:_="" ns4:_="">
    <xsd:import namespace="25e78811-d206-4c12-985f-79298629a0ab"/>
    <xsd:import namespace="782978e8-6889-4a99-ae0d-73a216d7e4ab"/>
    <xsd:import namespace="ac0f2cb4-908e-41c7-976c-eb68511c53aa"/>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4:TaxCatchAll" minOccurs="0"/>
                <xsd:element ref="ns3:MediaServiceOCR" minOccurs="0"/>
                <xsd:element ref="ns3:MediaServiceLocation" minOccurs="0"/>
                <xsd:element ref="ns3:MediaServiceObjectDetectorVersions" minOccurs="0"/>
                <xsd:element ref="ns3:Link"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e78811-d206-4c12-985f-79298629a0a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82978e8-6889-4a99-ae0d-73a216d7e4a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dd5f4a5-f25a-477f-9e2f-199529010064"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Link" ma:index="25"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c0f2cb4-908e-41c7-976c-eb68511c53aa"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d106ca5f-b453-4f8d-9f60-e0f44b4a5c1a}" ma:internalName="TaxCatchAll" ma:showField="CatchAllData" ma:web="25e78811-d206-4c12-985f-79298629a0a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ink xmlns="782978e8-6889-4a99-ae0d-73a216d7e4ab">
      <Url xsi:nil="true"/>
      <Description xsi:nil="true"/>
    </Link>
    <lcf76f155ced4ddcb4097134ff3c332f xmlns="782978e8-6889-4a99-ae0d-73a216d7e4ab">
      <Terms xmlns="http://schemas.microsoft.com/office/infopath/2007/PartnerControls"/>
    </lcf76f155ced4ddcb4097134ff3c332f>
    <SharedWithUsers xmlns="25e78811-d206-4c12-985f-79298629a0ab">
      <UserInfo>
        <DisplayName>Fattorelli, Gabriele</DisplayName>
        <AccountId>31</AccountId>
        <AccountType/>
      </UserInfo>
      <UserInfo>
        <DisplayName>Dincer, Alper</DisplayName>
        <AccountId>19</AccountId>
        <AccountType/>
      </UserInfo>
      <UserInfo>
        <DisplayName>Schunk, Martin</DisplayName>
        <AccountId>1388</AccountId>
        <AccountType/>
      </UserInfo>
      <UserInfo>
        <DisplayName>Somma, Simona</DisplayName>
        <AccountId>74</AccountId>
        <AccountType/>
      </UserInfo>
      <UserInfo>
        <DisplayName>El-Wahab, Shireen</DisplayName>
        <AccountId>24</AccountId>
        <AccountType/>
      </UserInfo>
      <UserInfo>
        <DisplayName>Sands, Theo</DisplayName>
        <AccountId>17</AccountId>
        <AccountType/>
      </UserInfo>
    </SharedWithUsers>
    <TaxCatchAll xmlns="ac0f2cb4-908e-41c7-976c-eb68511c53aa" xsi:nil="true"/>
  </documentManagement>
</p:properties>
</file>

<file path=customXml/item4.xml><?xml version="1.0" encoding="utf-8"?>
<sisl xmlns:xsd="http://www.w3.org/2001/XMLSchema" xmlns:xsi="http://www.w3.org/2001/XMLSchema-instance" xmlns="http://www.boldonjames.com/2008/01/sie/internal/label" sislVersion="0" policy="1d45786f-a737-4735-8af6-df12fb6939a2" origin="userSelected">
  <element uid="id_classification_generalbusiness" value=""/>
  <element uid="214105f6-acd4-485a-afa0-a0b988f7534c" value=""/>
</sisl>
</file>

<file path=customXml/itemProps1.xml><?xml version="1.0" encoding="utf-8"?>
<ds:datastoreItem xmlns:ds="http://schemas.openxmlformats.org/officeDocument/2006/customXml" ds:itemID="{D428B0BE-6C1B-4445-88F4-E4304D91B223}">
  <ds:schemaRefs>
    <ds:schemaRef ds:uri="http://schemas.microsoft.com/sharepoint/v3/contenttype/forms"/>
  </ds:schemaRefs>
</ds:datastoreItem>
</file>

<file path=customXml/itemProps2.xml><?xml version="1.0" encoding="utf-8"?>
<ds:datastoreItem xmlns:ds="http://schemas.openxmlformats.org/officeDocument/2006/customXml" ds:itemID="{5D2ECD47-E2AA-48D2-844F-8BB40EFA82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e78811-d206-4c12-985f-79298629a0ab"/>
    <ds:schemaRef ds:uri="782978e8-6889-4a99-ae0d-73a216d7e4ab"/>
    <ds:schemaRef ds:uri="ac0f2cb4-908e-41c7-976c-eb68511c53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7ACA66-89EE-48D7-9BA2-2393E7BCA820}">
  <ds:schemaRefs>
    <ds:schemaRef ds:uri="http://schemas.microsoft.com/office/2006/documentManagement/types"/>
    <ds:schemaRef ds:uri="http://purl.org/dc/terms/"/>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ac0f2cb4-908e-41c7-976c-eb68511c53aa"/>
    <ds:schemaRef ds:uri="25e78811-d206-4c12-985f-79298629a0ab"/>
    <ds:schemaRef ds:uri="782978e8-6889-4a99-ae0d-73a216d7e4ab"/>
    <ds:schemaRef ds:uri="http://purl.org/dc/dcmitype/"/>
    <ds:schemaRef ds:uri="http://purl.org/dc/elements/1.1/"/>
  </ds:schemaRefs>
</ds:datastoreItem>
</file>

<file path=customXml/itemProps4.xml><?xml version="1.0" encoding="utf-8"?>
<ds:datastoreItem xmlns:ds="http://schemas.openxmlformats.org/officeDocument/2006/customXml" ds:itemID="{CE92BF94-F182-4F17-B79F-7D7745327CFF}">
  <ds:schemaRefs>
    <ds:schemaRef ds:uri="http://www.w3.org/2001/XMLSchema"/>
    <ds:schemaRef ds:uri="http://www.boldonjames.com/2008/01/sie/internal/label"/>
  </ds:schemaRefs>
</ds:datastoreItem>
</file>

<file path=docMetadata/LabelInfo.xml><?xml version="1.0" encoding="utf-8"?>
<clbl:labelList xmlns:clbl="http://schemas.microsoft.com/office/2020/mipLabelMetadata">
  <clbl:label id="{1cb350ab-c2fd-4b20-a9d9-41f8e7e93f2e}" enabled="1" method="Standard" siteId="{172f4752-6874-4876-bad5-e6d61f991171}" removed="0"/>
</clbl:labelList>
</file>

<file path=docProps/app.xml><?xml version="1.0" encoding="utf-8"?>
<Properties xmlns="http://schemas.openxmlformats.org/officeDocument/2006/extended-properties" xmlns:vt="http://schemas.openxmlformats.org/officeDocument/2006/docPropsVTypes">
  <Template>Presentations+template</Template>
  <TotalTime>0</TotalTime>
  <Words>1025</Words>
  <Application>Microsoft Office PowerPoint</Application>
  <PresentationFormat>Widescreen</PresentationFormat>
  <Paragraphs>147</Paragraphs>
  <Slides>13</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13</vt:i4>
      </vt:variant>
    </vt:vector>
  </HeadingPairs>
  <TitlesOfParts>
    <vt:vector size="24" baseType="lpstr">
      <vt:lpstr>Arial</vt:lpstr>
      <vt:lpstr>Bodoni MT</vt:lpstr>
      <vt:lpstr>Courier New</vt:lpstr>
      <vt:lpstr>Franklin Gothic Book</vt:lpstr>
      <vt:lpstr>Franklin Gothic Demi</vt:lpstr>
      <vt:lpstr>Franklin Gothic Medium</vt:lpstr>
      <vt:lpstr>Wingdings</vt:lpstr>
      <vt:lpstr>Presentations+template</vt:lpstr>
      <vt:lpstr>1_template-english-4.3</vt:lpstr>
      <vt:lpstr>Title and section slides</vt:lpstr>
      <vt:lpstr>Custom Design</vt:lpstr>
      <vt:lpstr>How advanced are MDBs on their path to becoming key green financiers: Evaluation perspective  ECG 2024 Spring Meeting  </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ECG 2024 Spring Meeting  </vt:lpstr>
    </vt:vector>
  </TitlesOfParts>
  <Company>EBRD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the EBRD</dc:title>
  <dc:creator>Dillon, Robert</dc:creator>
  <cp:keywords>[EBRD/OFFICIAL USE]</cp:keywords>
  <cp:lastModifiedBy>El-Wahab, Shireen</cp:lastModifiedBy>
  <cp:revision>2</cp:revision>
  <cp:lastPrinted>2022-05-19T10:22:38Z</cp:lastPrinted>
  <dcterms:created xsi:type="dcterms:W3CDTF">2017-10-12T08:50:33Z</dcterms:created>
  <dcterms:modified xsi:type="dcterms:W3CDTF">2024-03-05T09:14:19Z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f7cc1d30-f75e-4348-a7f0-772be943f325</vt:lpwstr>
  </property>
  <property fmtid="{D5CDD505-2E9C-101B-9397-08002B2CF9AE}" pid="3" name="bjSaver">
    <vt:lpwstr>+VyEgiTPZD3qRfLBjwXeeDHgZGrKM6Ez</vt:lpwstr>
  </property>
  <property fmtid="{D5CDD505-2E9C-101B-9397-08002B2CF9AE}" pid="4" name="bjDocumentSecurityLabel">
    <vt:lpwstr>OFFICIAL USE</vt:lpwstr>
  </property>
  <property fmtid="{D5CDD505-2E9C-101B-9397-08002B2CF9AE}" pid="5" name="ContentTypeId">
    <vt:lpwstr>0x0101009A66D47FB4CFF74C9C46771490DF9B76</vt:lpwstr>
  </property>
  <property fmtid="{D5CDD505-2E9C-101B-9397-08002B2CF9AE}" pid="6" name="Order">
    <vt:r8>734200</vt:r8>
  </property>
  <property fmtid="{D5CDD505-2E9C-101B-9397-08002B2CF9AE}" pid="7" name="MediaServiceImageTags">
    <vt:lpwstr/>
  </property>
  <property fmtid="{D5CDD505-2E9C-101B-9397-08002B2CF9AE}" pid="8" name="MSIP_Label_1cb350ab-c2fd-4b20-a9d9-41f8e7e93f2e_Enabled">
    <vt:lpwstr>true</vt:lpwstr>
  </property>
  <property fmtid="{D5CDD505-2E9C-101B-9397-08002B2CF9AE}" pid="9" name="MSIP_Label_1cb350ab-c2fd-4b20-a9d9-41f8e7e93f2e_SetDate">
    <vt:lpwstr>2023-03-02T14:32:59Z</vt:lpwstr>
  </property>
  <property fmtid="{D5CDD505-2E9C-101B-9397-08002B2CF9AE}" pid="10" name="MSIP_Label_1cb350ab-c2fd-4b20-a9d9-41f8e7e93f2e_Method">
    <vt:lpwstr>Standard</vt:lpwstr>
  </property>
  <property fmtid="{D5CDD505-2E9C-101B-9397-08002B2CF9AE}" pid="11" name="MSIP_Label_1cb350ab-c2fd-4b20-a9d9-41f8e7e93f2e_Name">
    <vt:lpwstr>OFFICIAL USE</vt:lpwstr>
  </property>
  <property fmtid="{D5CDD505-2E9C-101B-9397-08002B2CF9AE}" pid="12" name="MSIP_Label_1cb350ab-c2fd-4b20-a9d9-41f8e7e93f2e_SiteId">
    <vt:lpwstr>172f4752-6874-4876-bad5-e6d61f991171</vt:lpwstr>
  </property>
  <property fmtid="{D5CDD505-2E9C-101B-9397-08002B2CF9AE}" pid="13" name="MSIP_Label_1cb350ab-c2fd-4b20-a9d9-41f8e7e93f2e_ActionId">
    <vt:lpwstr>21163fcd-85ea-4131-a24c-815eb533a738</vt:lpwstr>
  </property>
  <property fmtid="{D5CDD505-2E9C-101B-9397-08002B2CF9AE}" pid="14" name="MSIP_Label_1cb350ab-c2fd-4b20-a9d9-41f8e7e93f2e_ContentBits">
    <vt:lpwstr>0</vt:lpwstr>
  </property>
  <property fmtid="{D5CDD505-2E9C-101B-9397-08002B2CF9AE}" pid="15" name="bjClsUserRVM">
    <vt:lpwstr>[]</vt:lpwstr>
  </property>
  <property fmtid="{D5CDD505-2E9C-101B-9397-08002B2CF9AE}" pid="16" name="bjDocumentLabelXML">
    <vt:lpwstr>&lt;?xml version="1.0" encoding="us-ascii"?&gt;&lt;sisl xmlns:xsd="http://www.w3.org/2001/XMLSchema" xmlns:xsi="http://www.w3.org/2001/XMLSchema-instance" sislVersion="0" policy="1d45786f-a737-4735-8af6-df12fb6939a2" origin="userSelected" xmlns="http://www.boldonj</vt:lpwstr>
  </property>
  <property fmtid="{D5CDD505-2E9C-101B-9397-08002B2CF9AE}" pid="17" name="bjDocumentLabelXML-0">
    <vt:lpwstr>ames.com/2008/01/sie/internal/label"&gt;&lt;element uid="id_classification_generalbusiness" value="" /&gt;&lt;element uid="214105f6-acd4-485a-afa0-a0b988f7534c" value="" /&gt;&lt;/sisl&gt;</vt:lpwstr>
  </property>
  <property fmtid="{D5CDD505-2E9C-101B-9397-08002B2CF9AE}" pid="18" name="Record Status">
    <vt:lpwstr/>
  </property>
  <property fmtid="{D5CDD505-2E9C-101B-9397-08002B2CF9AE}" pid="19" name="j58bd6c1a5e04739961ec993afce87a7">
    <vt:lpwstr/>
  </property>
  <property fmtid="{D5CDD505-2E9C-101B-9397-08002B2CF9AE}" pid="20" name="Record_x0020_Status">
    <vt:lpwstr/>
  </property>
</Properties>
</file>