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sldIdLst>
    <p:sldId id="291" r:id="rId5"/>
    <p:sldId id="298" r:id="rId6"/>
    <p:sldId id="279" r:id="rId7"/>
    <p:sldId id="295" r:id="rId8"/>
    <p:sldId id="294" r:id="rId9"/>
    <p:sldId id="299" r:id="rId10"/>
    <p:sldId id="278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3C2"/>
    <a:srgbClr val="7AC3D6"/>
    <a:srgbClr val="231F20"/>
    <a:srgbClr val="E46B0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E1E610-5369-403C-8AE0-A1B0459089B1}" v="4" dt="2024-03-08T02:48:08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13" autoAdjust="0"/>
  </p:normalViewPr>
  <p:slideViewPr>
    <p:cSldViewPr snapToGrid="0">
      <p:cViewPr varScale="1">
        <p:scale>
          <a:sx n="120" d="100"/>
          <a:sy n="120" d="100"/>
        </p:scale>
        <p:origin x="51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oria Paniagua" userId="56ec555e-c1ca-45eb-9dff-91180fcec6fd" providerId="ADAL" clId="{34E1E610-5369-403C-8AE0-A1B0459089B1}"/>
    <pc:docChg chg="modMainMaster">
      <pc:chgData name="Gloria Paniagua" userId="56ec555e-c1ca-45eb-9dff-91180fcec6fd" providerId="ADAL" clId="{34E1E610-5369-403C-8AE0-A1B0459089B1}" dt="2024-03-08T02:48:08.609" v="2" actId="113"/>
      <pc:docMkLst>
        <pc:docMk/>
      </pc:docMkLst>
      <pc:sldMasterChg chg="modSldLayout">
        <pc:chgData name="Gloria Paniagua" userId="56ec555e-c1ca-45eb-9dff-91180fcec6fd" providerId="ADAL" clId="{34E1E610-5369-403C-8AE0-A1B0459089B1}" dt="2024-03-08T02:48:08.609" v="2" actId="113"/>
        <pc:sldMasterMkLst>
          <pc:docMk/>
          <pc:sldMasterMk cId="2743115199" sldId="2147483648"/>
        </pc:sldMasterMkLst>
        <pc:sldLayoutChg chg="modSp">
          <pc:chgData name="Gloria Paniagua" userId="56ec555e-c1ca-45eb-9dff-91180fcec6fd" providerId="ADAL" clId="{34E1E610-5369-403C-8AE0-A1B0459089B1}" dt="2024-03-08T02:48:08.609" v="2" actId="113"/>
          <pc:sldLayoutMkLst>
            <pc:docMk/>
            <pc:sldMasterMk cId="2743115199" sldId="2147483648"/>
            <pc:sldLayoutMk cId="1006577796" sldId="2147483650"/>
          </pc:sldLayoutMkLst>
          <pc:spChg chg="mod">
            <ac:chgData name="Gloria Paniagua" userId="56ec555e-c1ca-45eb-9dff-91180fcec6fd" providerId="ADAL" clId="{34E1E610-5369-403C-8AE0-A1B0459089B1}" dt="2024-03-08T02:48:08.609" v="2" actId="113"/>
            <ac:spMkLst>
              <pc:docMk/>
              <pc:sldMasterMk cId="2743115199" sldId="2147483648"/>
              <pc:sldLayoutMk cId="1006577796" sldId="2147483650"/>
              <ac:spMk id="5" creationId="{6D3868B8-1903-0BF8-C80B-59587469EFC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CBAEDF-D226-DB45-A9AF-7A46CACB6088}" type="datetimeFigureOut">
              <a:rPr lang="en-US" smtClean="0"/>
              <a:t>03/07/2024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71E08F-A202-FD4D-ABCF-A06849CB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8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1E08F-A202-FD4D-ABCF-A06849CB20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56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1E08F-A202-FD4D-ABCF-A06849CB20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37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1E08F-A202-FD4D-ABCF-A06849CB20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88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1E08F-A202-FD4D-ABCF-A06849CB20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72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1E08F-A202-FD4D-ABCF-A06849CB20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74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B3944-1ECB-250D-B132-2182E6FBE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5E3FF5-AC80-045D-782A-A247886C06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A265A2-F3F7-F2FC-4C80-723FF70E1C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149EA-28DF-6878-6806-E606AB060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1E08F-A202-FD4D-ABCF-A06849CB20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88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1E08F-A202-FD4D-ABCF-A06849CB20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8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BA738D-4D38-5512-D67F-0E9190CF6D35}"/>
              </a:ext>
            </a:extLst>
          </p:cNvPr>
          <p:cNvSpPr/>
          <p:nvPr userDrawn="1"/>
        </p:nvSpPr>
        <p:spPr>
          <a:xfrm>
            <a:off x="0" y="-70338"/>
            <a:ext cx="12339376" cy="7033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A9A7C584-326D-107F-3BA2-26BF177B9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70338"/>
            <a:ext cx="12504615" cy="70338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17B268-36E3-13A7-AE2E-DA5E039A4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88123"/>
            <a:ext cx="9144000" cy="2387600"/>
          </a:xfrm>
        </p:spPr>
        <p:txBody>
          <a:bodyPr anchor="b"/>
          <a:lstStyle>
            <a:lvl1pPr algn="ctr">
              <a:lnSpc>
                <a:spcPct val="100000"/>
              </a:lnSpc>
              <a:defRPr sz="6000">
                <a:solidFill>
                  <a:srgbClr val="231F20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7325E-9212-A2C6-BCF9-A40AA2CFE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68838"/>
            <a:ext cx="9144000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rgbClr val="231F2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</a:t>
            </a:r>
          </a:p>
          <a:p>
            <a:r>
              <a:rPr lang="en-US"/>
              <a:t>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1D714-7174-05A4-9BD8-DC688F7D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5E44C-BB68-47BF-60E2-4914457D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CONFIDENTIAL. This information is accessible to specific named ADB Management and/or staff. It may not be shared with other ADB staff or external parties without appropriate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B62D6-9026-06FA-2A85-999BC5B9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061A-C540-3E46-8F2D-E5EDA43B652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F4CFE1-CCED-C882-F8FA-D688C816144C}"/>
              </a:ext>
            </a:extLst>
          </p:cNvPr>
          <p:cNvGrpSpPr/>
          <p:nvPr userDrawn="1"/>
        </p:nvGrpSpPr>
        <p:grpSpPr>
          <a:xfrm>
            <a:off x="10312066" y="6209952"/>
            <a:ext cx="1694899" cy="492719"/>
            <a:chOff x="10312066" y="6209952"/>
            <a:chExt cx="1694899" cy="4927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714004-07B3-5E6F-1D40-6AA746833C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12066" y="6209952"/>
              <a:ext cx="1694899" cy="4927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CBF44B-5012-BAB5-47A5-CA5DC1A746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14321" y="6210027"/>
              <a:ext cx="492644" cy="492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22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7007-5660-CFF8-E7CD-19BDD0E1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5335F-7A25-73FD-87A4-31C90E612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A719F-1C62-0D07-BC99-06611AB94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6729E-871F-27C9-8690-E9AF291BC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1281E-F7A0-7124-D399-DFD35D40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CONFIDENTIAL. This information is accessible to specific named ADB Management and/or staff. It may not be shared with other ADB staff or external parties without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30195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5A6A-3615-4798-16BC-19FE57FD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E8831-5FD1-D2AC-5C0E-FE30DE695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AB000-ABF2-41BD-5371-3B1787C6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DCAB1-5DBA-5091-DFFB-EDD89628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CONFIDENTIAL. This information is accessible to specific named ADB Management and/or staff. It may not be shared with other ADB staff or external parties without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815657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A26360-3AFB-52B9-6B6F-7807A099A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C128A-F93E-8376-61BB-BA32F8F8E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DF062-7836-2912-FA32-21215658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B5155-A143-3E7A-9DD9-48F8DCCB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CONFIDENTIAL. This information is accessible to specific named ADB Management and/or staff. It may not be shared with other ADB staff or external parties without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32148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17EB-BC6C-C070-9D13-E25CC9C4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782955"/>
          </a:xfrm>
        </p:spPr>
        <p:txBody>
          <a:bodyPr/>
          <a:lstStyle>
            <a:lvl1pPr>
              <a:defRPr>
                <a:solidFill>
                  <a:srgbClr val="231F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1CB4-8A0E-4281-BC85-8AE71DF7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651"/>
            <a:ext cx="10515600" cy="4351338"/>
          </a:xfrm>
        </p:spPr>
        <p:txBody>
          <a:bodyPr/>
          <a:lstStyle>
            <a:lvl1pPr>
              <a:lnSpc>
                <a:spcPct val="150000"/>
              </a:lnSpc>
              <a:defRPr sz="26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68B8-1903-0BF8-C80B-59587469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1904" y="6153309"/>
            <a:ext cx="5297424" cy="365125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US"/>
              <a:t>CONFIDENTIAL. This information is accessible to specific named ADB Management and/or staff. It may not be shared with other ADB staff or external parties without appropriate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57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17EB-BC6C-C070-9D13-E25CC9C4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782955"/>
          </a:xfrm>
        </p:spPr>
        <p:txBody>
          <a:bodyPr/>
          <a:lstStyle>
            <a:lvl1pPr>
              <a:defRPr>
                <a:solidFill>
                  <a:srgbClr val="231F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1CB4-8A0E-4281-BC85-8AE71DF7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651"/>
            <a:ext cx="5257800" cy="4351338"/>
          </a:xfrm>
        </p:spPr>
        <p:txBody>
          <a:bodyPr/>
          <a:lstStyle>
            <a:lvl1pPr>
              <a:lnSpc>
                <a:spcPct val="150000"/>
              </a:lnSpc>
              <a:defRPr sz="26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68B8-1903-0BF8-C80B-59587469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CONFIDENTIAL. This information is accessible to specific named ADB Management and/or staff. It may not be shared with other ADB staff or external parties without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71230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17EB-BC6C-C070-9D13-E25CC9C4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782955"/>
          </a:xfrm>
        </p:spPr>
        <p:txBody>
          <a:bodyPr/>
          <a:lstStyle>
            <a:lvl1pPr>
              <a:defRPr>
                <a:solidFill>
                  <a:srgbClr val="231F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1CB4-8A0E-4281-BC85-8AE71DF7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651"/>
            <a:ext cx="5257800" cy="4351338"/>
          </a:xfrm>
        </p:spPr>
        <p:txBody>
          <a:bodyPr/>
          <a:lstStyle>
            <a:lvl1pPr>
              <a:lnSpc>
                <a:spcPct val="150000"/>
              </a:lnSpc>
              <a:defRPr sz="26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68B8-1903-0BF8-C80B-59587469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CONFIDENTIAL. This information is accessible to specific named ADB Management and/or staff. It may not be shared with other ADB staff or external parties without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85555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317D-EAC0-D1FA-93FF-1E17DE05A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DE54D-A1DF-7474-E23E-7C4F24933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09F1B-509D-B56D-A2F1-05774E08A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A18EC-9A8B-4CAB-F33E-B1ED6CEB7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D1981-6A08-4B9B-B501-13F74161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CONFIDENTIAL. This information is accessible to specific named ADB Management and/or staff. It may not be shared with other ADB staff or external parties without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95979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81CC-6AD8-342A-3293-A54C452AE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F399E-C9D2-617E-5EF5-7AEE3B717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187C8-41E0-E79F-4C43-542801968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3CBC91-6584-839B-2020-A703BC09C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D7278-1433-4D25-4696-569C8C576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9D7A98-08D3-A68E-33A1-1F1FC5B7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0ABA1-AC84-0A59-D833-DF6E1E4E4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CONFIDENTIAL. This information is accessible to specific named ADB Management and/or staff. It may not be shared with other ADB staff or external parties without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149754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06E3-35E5-9676-6435-E4AF0434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32455F-6771-C7FD-EFF4-A95B8672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1DF53-4F4C-49E6-7136-C19864C5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CONFIDENTIAL. This information is accessible to specific named ADB Management and/or staff. It may not be shared with other ADB staff or external parties without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132621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37A5-AF92-9E91-58F3-0389F43B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2E1FD-E16C-E245-2314-3EAEDC7E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CONFIDENTIAL. This information is accessible to specific named ADB Management and/or staff. It may not be shared with other ADB staff or external parties without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88738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E9DDC-21DB-EAFC-7A02-ADE8B6738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F7C72-11E4-6C5E-CCC9-370F90D0C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1A7CA-1E50-6A0F-4085-EC5B68DDB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8BD5B-8B80-8CC3-DC33-8F5E7E597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37192-4B2B-49E6-E722-DE33DC9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CONFIDENTIAL. This information is accessible to specific named ADB Management and/or staff. It may not be shared with other ADB staff or external parties without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41178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361552-519A-BE46-9064-10940668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43C7B-9F9A-6EC2-3F73-84F768712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2D3C8-7A81-799C-5B3B-08191B67F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B1EB7-257C-DFE4-61B5-E16E9212E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CONFIDENTIAL. This information is accessible to specific named ADB Management and/or staff. It may not be shared with other ADB staff or external parties without appropriate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554DD-8CEF-AB7C-5984-44F84BE6F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3061A-C540-3E46-8F2D-E5EDA43B65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CB9D3D-0E79-46F3-F5A5-4510AFEBAF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0" t="87280"/>
          <a:stretch/>
        </p:blipFill>
        <p:spPr>
          <a:xfrm>
            <a:off x="0" y="5992965"/>
            <a:ext cx="12192000" cy="87232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4A89022-3DDF-7C2C-974F-1D8249AC28F3}"/>
              </a:ext>
            </a:extLst>
          </p:cNvPr>
          <p:cNvGrpSpPr/>
          <p:nvPr userDrawn="1"/>
        </p:nvGrpSpPr>
        <p:grpSpPr>
          <a:xfrm>
            <a:off x="10312066" y="6209952"/>
            <a:ext cx="1694899" cy="492719"/>
            <a:chOff x="10312066" y="6209952"/>
            <a:chExt cx="1694899" cy="49271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874844-C3FC-433B-CFE6-C6E30DE97E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10312066" y="6209952"/>
              <a:ext cx="1694899" cy="4927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1084B9-D83A-D9B5-3646-9279E5BE29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14321" y="6210027"/>
              <a:ext cx="492644" cy="492644"/>
            </a:xfrm>
            <a:prstGeom prst="rect">
              <a:avLst/>
            </a:prstGeom>
          </p:spPr>
        </p:pic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3833255-1490-A8FA-6882-7F4184C82BC6}"/>
              </a:ext>
            </a:extLst>
          </p:cNvPr>
          <p:cNvSpPr txBox="1">
            <a:spLocks/>
          </p:cNvSpPr>
          <p:nvPr userDrawn="1"/>
        </p:nvSpPr>
        <p:spPr>
          <a:xfrm>
            <a:off x="187960" y="6488430"/>
            <a:ext cx="11912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43061A-C540-3E46-8F2D-E5EDA43B6524}" type="slidenum">
              <a:rPr lang="en-US" sz="1000" b="0" i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 i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63A529-84AD-17F9-7128-F47CBCD8C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0"/>
          <a:stretch/>
        </p:blipFill>
        <p:spPr>
          <a:xfrm>
            <a:off x="588431" y="6093864"/>
            <a:ext cx="712049" cy="62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1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60" r:id="rId3"/>
    <p:sldLayoutId id="2147483662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231F20"/>
          </a:solidFill>
          <a:latin typeface="Ideal Sans Medium" pitchFamily="2" charset="0"/>
          <a:ea typeface="+mj-ea"/>
          <a:cs typeface="Ideal Sans Medium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hyperlink" Target="https://www.facebook.com/adbevaluation" TargetMode="External"/><Relationship Id="rId7" Type="http://schemas.openxmlformats.org/officeDocument/2006/relationships/hyperlink" Target="https://twitter.com/adbevaluation" TargetMode="External"/><Relationship Id="rId12" Type="http://schemas.openxmlformats.org/officeDocument/2006/relationships/hyperlink" Target="https://www.adb.org/site/evaluation/main" TargetMode="External"/><Relationship Id="rId17" Type="http://schemas.openxmlformats.org/officeDocument/2006/relationships/hyperlink" Target="https://apc01.safelinks.protection.outlook.com/?url=https%3A%2F%2Fadb.us2.list-manage.com%2Ftrack%2Fclick%3Fu%3D5be3ed7e1c0dd5fbd05375bec%26id%3D570d2a7402%26e%3Dac58312d33&amp;data=05%7C01%7Cgmorzal%40adb.org%7C20cd6d53898945911bc608da8c841d47%7C9495d6bb41c24c58848f92e52cf3d640%7C0%7C0%7C637976796302634473%7CUnknown%7CTWFpbGZsb3d8eyJWIjoiMC4wLjAwMDAiLCJQIjoiV2luMzIiLCJBTiI6Ik1haWwiLCJXVCI6Mn0%3D%7C3000%7C%7C%7C&amp;sdata=KXze%2FmJlf5LBiJHS6i1%2F5bL6GtB%2BOlVSqAUwLfTDj1E%3D&amp;reserved=0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s://apc01.safelinks.protection.outlook.com/?url=https%3A%2F%2Fadb.us2.list-manage.com%2Ftrack%2Fclick%3Fu%3D5be3ed7e1c0dd5fbd05375bec%26id%3D03bd77579a%26e%3Dac58312d33&amp;data=05%7C01%7Cgmorzal%40adb.org%7C20cd6d53898945911bc608da8c841d47%7C9495d6bb41c24c58848f92e52cf3d640%7C0%7C0%7C637976796302634473%7CUnknown%7CTWFpbGZsb3d8eyJWIjoiMC4wLjAwMDAiLCJQIjoiV2luMzIiLCJBTiI6Ik1haWwiLCJXVCI6Mn0%3D%7C3000%7C%7C%7C&amp;sdata=OL%2FWwmM1dsSNqFHJkYbzFRxWqJEQUSnI4t7%2FYH%2B3PSo%3D&amp;reserved=0" TargetMode="External"/><Relationship Id="rId5" Type="http://schemas.openxmlformats.org/officeDocument/2006/relationships/hyperlink" Target="https://www.linkedin.com/showcase/independent-evaluation-at-the-asian-development-bank-/" TargetMode="External"/><Relationship Id="rId15" Type="http://schemas.openxmlformats.org/officeDocument/2006/relationships/hyperlink" Target="mailto:evaluation@adb.org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https://www.youtube.com/adbevaluation" TargetMode="External"/><Relationship Id="rId14" Type="http://schemas.openxmlformats.org/officeDocument/2006/relationships/hyperlink" Target="https://apc01.safelinks.protection.outlook.com/?url=https%3A%2F%2Fadb.us2.list-manage.com%2Ftrack%2Fclick%3Fu%3D5be3ed7e1c0dd5fbd05375bec%26id%3Decfaee11cc%26e%3Dac58312d33&amp;data=05%7C01%7Cgmorzal%40adb.org%7C20cd6d53898945911bc608da8c841d47%7C9495d6bb41c24c58848f92e52cf3d640%7C0%7C0%7C637976796302790716%7CUnknown%7CTWFpbGZsb3d8eyJWIjoiMC4wLjAwMDAiLCJQIjoiV2luMzIiLCJBTiI6Ik1haWwiLCJXVCI6Mn0%3D%7C3000%7C%7C%7C&amp;sdata=c7%2FDJR2uY9%2BbvpeoJHQYxqi%2F3bfjkMtCQjmgb1cQ1M0%3D&amp;reserve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F356C-CF86-F797-DFE0-72D0B663E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10" y="525982"/>
            <a:ext cx="6885491" cy="3243092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Corporate Evaluation – </a:t>
            </a:r>
            <a:b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ADB’s Investment and Credit Risk Management of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Nonsovereign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Operations, 2009‒2021 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chemeClr val="accent1">
                  <a:lumMod val="75000"/>
                </a:schemeClr>
              </a:solidFill>
              <a:latin typeface="Ideal Sans Light" pitchFamily="50" charset="0"/>
              <a:cs typeface="Ideal Sans Light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AE232F-6634-6A4B-9160-793397D65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64" y="330890"/>
            <a:ext cx="4799503" cy="61962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68CA62-F7F1-5276-2D6C-3B9F57D46DA2}"/>
              </a:ext>
            </a:extLst>
          </p:cNvPr>
          <p:cNvSpPr/>
          <p:nvPr/>
        </p:nvSpPr>
        <p:spPr>
          <a:xfrm>
            <a:off x="5552268" y="4126459"/>
            <a:ext cx="64918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deal Sans Book" pitchFamily="50" charset="0"/>
                <a:cs typeface="Ideal Sans Book" pitchFamily="50" charset="0"/>
              </a:rPr>
              <a:t>ECG Spring Meeting </a:t>
            </a:r>
          </a:p>
          <a:p>
            <a:pPr marL="0" indent="0" algn="ctr">
              <a:buNone/>
            </a:pP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deal Sans Book" pitchFamily="50" charset="0"/>
                <a:cs typeface="Ideal Sans Book" pitchFamily="50" charset="0"/>
              </a:rPr>
              <a:t>Theme 1: Evaluations of Private Sector Operations </a:t>
            </a:r>
          </a:p>
          <a:p>
            <a:pPr marL="0" indent="0" algn="ctr">
              <a:buNone/>
            </a:pP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deal Sans Book" pitchFamily="50" charset="0"/>
                <a:cs typeface="Ideal Sans Book" pitchFamily="50" charset="0"/>
              </a:rPr>
              <a:t>12 March 2024, London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685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43203-5EBE-63AC-4533-3610E50B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141"/>
            <a:ext cx="10515600" cy="782955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Motivation and 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CA594-4B75-9710-1E98-7E3220948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15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/>
              <a:t>Identifying, managing and mitigating </a:t>
            </a:r>
            <a:r>
              <a:rPr lang="en-US" sz="2200" dirty="0"/>
              <a:t>investment and credit risk has become much more important at ADB in recent years given the expected increase of its private sector operations in </a:t>
            </a:r>
            <a:r>
              <a:rPr lang="en-US" sz="2200" b="1" dirty="0"/>
              <a:t>newer sectors and riskier markets</a:t>
            </a:r>
            <a:r>
              <a:rPr lang="en-US" sz="22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Managing risk will enable ADB to </a:t>
            </a:r>
            <a:r>
              <a:rPr lang="en-US" sz="2200" b="1" dirty="0"/>
              <a:t>meet its’ dual mandate of ensuring ADB’s profitability and commercial sustainability while pursuing development impact </a:t>
            </a:r>
            <a:r>
              <a:rPr lang="en-US" sz="2200" dirty="0"/>
              <a:t>in its developing member countries.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Investment and credit risk management is even more relevant now given that </a:t>
            </a:r>
            <a:r>
              <a:rPr lang="en-US" sz="2200" b="1" dirty="0"/>
              <a:t>ADB has increased its lending headroom.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07457-F725-AD0C-312F-49548824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325" y="6112556"/>
            <a:ext cx="5222876" cy="365125"/>
          </a:xfrm>
        </p:spPr>
        <p:txBody>
          <a:bodyPr/>
          <a:lstStyle/>
          <a:p>
            <a:r>
              <a:rPr lang="en-US" sz="1000" b="1" dirty="0"/>
              <a:t>CONFIDENTIAL. This information is accessible to specific named ADB Management and/or staff. It may not be shared with other ADB staff or external parties without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24121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3617-82C4-5EB3-8A9A-686BDA37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83" y="234041"/>
            <a:ext cx="10515600" cy="78295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Scope and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F5D-F16C-2451-5526-6DBC1CE67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84" y="1114431"/>
            <a:ext cx="11379160" cy="51814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Arial"/>
                <a:ea typeface="Calibri" panose="020F0502020204030204" pitchFamily="34" charset="0"/>
                <a:cs typeface="Arial"/>
              </a:rPr>
              <a:t>The evaluation focused on assessing the relevance and effectiveness of ADB’s investment and credit risk management of </a:t>
            </a:r>
            <a:r>
              <a:rPr lang="en-US" sz="2200" b="1" dirty="0" err="1">
                <a:latin typeface="Arial"/>
                <a:ea typeface="Calibri" panose="020F0502020204030204" pitchFamily="34" charset="0"/>
                <a:cs typeface="Arial"/>
              </a:rPr>
              <a:t>nonsovereign</a:t>
            </a:r>
            <a:r>
              <a:rPr lang="en-US" sz="2200" b="1" dirty="0">
                <a:latin typeface="Arial"/>
                <a:ea typeface="Calibri" panose="020F0502020204030204" pitchFamily="34" charset="0"/>
                <a:cs typeface="Arial"/>
              </a:rPr>
              <a:t> operations (NSO) only </a:t>
            </a:r>
            <a:r>
              <a:rPr lang="en-US" sz="2200" dirty="0">
                <a:latin typeface="Arial"/>
                <a:ea typeface="Calibri" panose="020F0502020204030204" pitchFamily="34" charset="0"/>
                <a:cs typeface="Arial"/>
              </a:rPr>
              <a:t>and how it has progressed.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212121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212121"/>
                </a:solidFill>
                <a:latin typeface="Arial"/>
                <a:ea typeface="Calibri" panose="020F0502020204030204" pitchFamily="34" charset="0"/>
                <a:cs typeface="Arial"/>
              </a:rPr>
              <a:t>It covered </a:t>
            </a:r>
            <a:r>
              <a:rPr lang="en-US" sz="2200" b="1" dirty="0">
                <a:solidFill>
                  <a:srgbClr val="212121"/>
                </a:solidFill>
                <a:latin typeface="Arial"/>
                <a:ea typeface="Calibri" panose="020F0502020204030204" pitchFamily="34" charset="0"/>
                <a:cs typeface="Arial"/>
              </a:rPr>
              <a:t>290 committed projects between 2009-2021 across all sectors </a:t>
            </a:r>
            <a:r>
              <a:rPr lang="en-US" sz="2200" dirty="0">
                <a:solidFill>
                  <a:srgbClr val="212121"/>
                </a:solidFill>
                <a:latin typeface="Arial"/>
                <a:ea typeface="Calibri" panose="020F0502020204030204" pitchFamily="34" charset="0"/>
                <a:cs typeface="Arial"/>
              </a:rPr>
              <a:t>(infrastructure, financial institutions, agribusiness, and social sectors), </a:t>
            </a:r>
            <a:r>
              <a:rPr lang="en-US" sz="2200" b="1" dirty="0">
                <a:solidFill>
                  <a:srgbClr val="212121"/>
                </a:solidFill>
                <a:latin typeface="Arial"/>
                <a:ea typeface="Calibri" panose="020F0502020204030204" pitchFamily="34" charset="0"/>
                <a:cs typeface="Arial"/>
              </a:rPr>
              <a:t>and</a:t>
            </a:r>
            <a:r>
              <a:rPr lang="en-US" sz="2200" dirty="0">
                <a:solidFill>
                  <a:srgbClr val="212121"/>
                </a:solidFill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lang="en-US" sz="2200" b="1" dirty="0">
                <a:solidFill>
                  <a:srgbClr val="212121"/>
                </a:solidFill>
                <a:latin typeface="Arial"/>
                <a:ea typeface="Calibri" panose="020F0502020204030204" pitchFamily="34" charset="0"/>
                <a:cs typeface="Arial"/>
              </a:rPr>
              <a:t>modalities </a:t>
            </a:r>
            <a:r>
              <a:rPr lang="en-US" sz="2200" dirty="0">
                <a:solidFill>
                  <a:srgbClr val="212121"/>
                </a:solidFill>
                <a:latin typeface="Arial"/>
                <a:ea typeface="Calibri" panose="020F0502020204030204" pitchFamily="34" charset="0"/>
                <a:cs typeface="Arial"/>
              </a:rPr>
              <a:t>(loan, equities, and guarantees).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212121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212121"/>
                </a:solidFill>
                <a:latin typeface="Arial"/>
                <a:ea typeface="Calibri" panose="020F0502020204030204" pitchFamily="34" charset="0"/>
                <a:cs typeface="Arial"/>
              </a:rPr>
              <a:t>It reviewed the </a:t>
            </a:r>
            <a:r>
              <a:rPr lang="en-US" sz="2200" b="1" dirty="0">
                <a:solidFill>
                  <a:srgbClr val="212121"/>
                </a:solidFill>
                <a:latin typeface="Arial"/>
                <a:ea typeface="Calibri" panose="020F0502020204030204" pitchFamily="34" charset="0"/>
                <a:cs typeface="Arial"/>
              </a:rPr>
              <a:t>evolution of credit risk </a:t>
            </a:r>
            <a:r>
              <a:rPr lang="en-US" sz="2200" dirty="0">
                <a:solidFill>
                  <a:srgbClr val="212121"/>
                </a:solidFill>
                <a:latin typeface="Arial"/>
                <a:ea typeface="Calibri" panose="020F0502020204030204" pitchFamily="34" charset="0"/>
                <a:cs typeface="Arial"/>
              </a:rPr>
              <a:t>over the evaluation period and incorporated the various changes over time (organizational, policies, processes, and systems).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2200" dirty="0">
              <a:solidFill>
                <a:srgbClr val="212121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Arial"/>
                <a:ea typeface="Calibri" panose="020F0502020204030204" pitchFamily="34" charset="0"/>
                <a:cs typeface="Arial"/>
              </a:rPr>
              <a:t>It conducted </a:t>
            </a:r>
            <a:r>
              <a:rPr lang="en-US" sz="2200" b="1" dirty="0">
                <a:latin typeface="Arial"/>
                <a:ea typeface="Calibri" panose="020F0502020204030204" pitchFamily="34" charset="0"/>
                <a:cs typeface="Arial"/>
              </a:rPr>
              <a:t>over 100 stakeholder consultations </a:t>
            </a:r>
            <a:r>
              <a:rPr lang="en-US" sz="2200" dirty="0">
                <a:latin typeface="Arial"/>
                <a:ea typeface="Calibri" panose="020F0502020204030204" pitchFamily="34" charset="0"/>
                <a:cs typeface="Arial"/>
              </a:rPr>
              <a:t>(with staff and clients), </a:t>
            </a:r>
            <a:r>
              <a:rPr lang="en-US" sz="2200" b="1" dirty="0">
                <a:latin typeface="Arial"/>
                <a:ea typeface="Calibri" panose="020F0502020204030204" pitchFamily="34" charset="0"/>
                <a:cs typeface="Arial"/>
              </a:rPr>
              <a:t>three</a:t>
            </a:r>
            <a:r>
              <a:rPr lang="en-US" sz="2200" dirty="0"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lang="en-US" sz="2200" b="1" dirty="0">
                <a:latin typeface="Arial"/>
                <a:ea typeface="Calibri" panose="020F0502020204030204" pitchFamily="34" charset="0"/>
                <a:cs typeface="Arial"/>
              </a:rPr>
              <a:t>country missions</a:t>
            </a:r>
            <a:r>
              <a:rPr lang="en-US" sz="2200" dirty="0">
                <a:latin typeface="Arial"/>
                <a:ea typeface="Calibri" panose="020F0502020204030204" pitchFamily="34" charset="0"/>
                <a:cs typeface="Arial"/>
              </a:rPr>
              <a:t>, </a:t>
            </a:r>
            <a:r>
              <a:rPr lang="en-US" sz="2200" b="1" dirty="0">
                <a:latin typeface="Arial"/>
                <a:ea typeface="Calibri" panose="020F0502020204030204" pitchFamily="34" charset="0"/>
                <a:cs typeface="Arial"/>
              </a:rPr>
              <a:t>two</a:t>
            </a:r>
            <a:r>
              <a:rPr lang="en-US" sz="2200" dirty="0"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lang="en-US" sz="2200" b="1" dirty="0">
                <a:latin typeface="Arial"/>
                <a:ea typeface="Calibri" panose="020F0502020204030204" pitchFamily="34" charset="0"/>
                <a:cs typeface="Arial"/>
              </a:rPr>
              <a:t>staff surveys,</a:t>
            </a:r>
            <a:r>
              <a:rPr lang="en-US" sz="2200" dirty="0">
                <a:latin typeface="Arial"/>
                <a:ea typeface="Calibri" panose="020F0502020204030204" pitchFamily="34" charset="0"/>
                <a:cs typeface="Arial"/>
              </a:rPr>
              <a:t> and </a:t>
            </a:r>
            <a:r>
              <a:rPr lang="en-US" sz="2200" b="1" dirty="0">
                <a:latin typeface="Arial"/>
                <a:ea typeface="Calibri" panose="020F0502020204030204" pitchFamily="34" charset="0"/>
                <a:cs typeface="Arial"/>
              </a:rPr>
              <a:t>a comparison with MDB peers and commercial entities.</a:t>
            </a:r>
            <a:endParaRPr lang="en-US" sz="2200" b="1" dirty="0">
              <a:effectLst/>
              <a:highlight>
                <a:srgbClr val="FFFF00"/>
              </a:highlight>
              <a:ea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C0464-4BE5-8E5E-1360-2AF590D22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9971" y="6113306"/>
            <a:ext cx="5297424" cy="365125"/>
          </a:xfrm>
        </p:spPr>
        <p:txBody>
          <a:bodyPr/>
          <a:lstStyle/>
          <a:p>
            <a:r>
              <a:rPr lang="en-US" dirty="0"/>
              <a:t>CONFIDENTIAL. This information is accessible to specific named ADB Management and/or staff. It may not be shared with other ADB staff or external parties without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07130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BBE83B-87E2-F796-6ABC-BE5B9473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87" y="295557"/>
            <a:ext cx="10515600" cy="701731"/>
          </a:xfrm>
        </p:spPr>
        <p:txBody>
          <a:bodyPr anchor="t" anchorCtr="0">
            <a:spAutoFit/>
          </a:bodyPr>
          <a:lstStyle/>
          <a:p>
            <a:r>
              <a:rPr lang="en-US" b="1">
                <a:latin typeface="Arial"/>
                <a:cs typeface="Arial"/>
              </a:rPr>
              <a:t>Key Findings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115748-6C27-49E9-40A5-EA3A6A8F4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87" y="1241091"/>
            <a:ext cx="11265201" cy="3816429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PH" sz="2200" b="1" dirty="0">
                <a:latin typeface="Arial"/>
                <a:cs typeface="Arial"/>
              </a:rPr>
              <a:t>ADB’s key objectives for investment and credit risk management for NSO were largely achieved during the evaluation period.</a:t>
            </a:r>
            <a:r>
              <a:rPr lang="en-PH" sz="2200" dirty="0">
                <a:latin typeface="Arial"/>
                <a:cs typeface="Arial"/>
              </a:rPr>
              <a:t> The AAA credit rating has been maintained. Non-performing loan (NPL) indicators are comparable to MDB peers. </a:t>
            </a:r>
            <a:endParaRPr lang="en-US" sz="22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PH" sz="22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PH" sz="2200" b="1" dirty="0">
                <a:latin typeface="Arial"/>
                <a:cs typeface="Arial"/>
              </a:rPr>
              <a:t>The risks that ADB is willing to take in NSO can be better defined. </a:t>
            </a:r>
            <a:r>
              <a:rPr lang="en-PH" sz="2200" dirty="0">
                <a:latin typeface="Arial"/>
                <a:cs typeface="Arial"/>
              </a:rPr>
              <a:t>Clear operational guidance is needed, especially when it comes to fulfilling ADB’s development mandate.</a:t>
            </a:r>
            <a:endParaRPr lang="en-PH" sz="22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PH" sz="22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PH" sz="2200" b="1" dirty="0">
                <a:latin typeface="Arial"/>
                <a:cs typeface="Arial"/>
              </a:rPr>
              <a:t>ADB does not sufficiently utilize key quantifiable indicators to better assess and align NSO risk and investment performance. </a:t>
            </a:r>
            <a:r>
              <a:rPr lang="en-PH" sz="2200" dirty="0">
                <a:latin typeface="Arial"/>
                <a:cs typeface="Arial"/>
              </a:rPr>
              <a:t>There are indicators being tracked by other MDBs and commercial lenders that could be adopted.</a:t>
            </a:r>
            <a:endParaRPr lang="en-PH" sz="2200" i="1" dirty="0">
              <a:latin typeface="Arial"/>
              <a:cs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959870-6EB7-967F-F7F7-F72FF700F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CONFIDENTIAL. This information is accessible to specific named ADB Management and/or staff. It may not be shared with other ADB staff or external parties without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195018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BBE83B-87E2-F796-6ABC-BE5B9473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5" y="193937"/>
            <a:ext cx="10515600" cy="701731"/>
          </a:xfrm>
        </p:spPr>
        <p:txBody>
          <a:bodyPr anchor="t" anchorCtr="0">
            <a:spAutoFit/>
          </a:bodyPr>
          <a:lstStyle/>
          <a:p>
            <a:r>
              <a:rPr lang="en-US" b="1">
                <a:latin typeface="Arial"/>
                <a:cs typeface="Arial"/>
              </a:rPr>
              <a:t>Key Findings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115748-6C27-49E9-40A5-EA3A6A8F4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45" y="1248321"/>
            <a:ext cx="10737296" cy="4431983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PH" sz="2200" b="1" dirty="0">
                <a:latin typeface="Arial"/>
                <a:cs typeface="Arial"/>
              </a:rPr>
              <a:t>Processing times have improved but are still long. </a:t>
            </a:r>
            <a:r>
              <a:rPr lang="en-US" sz="2200" dirty="0">
                <a:latin typeface="Arial"/>
                <a:cs typeface="Arial"/>
              </a:rPr>
              <a:t>Due to lack of data and appropriate tracking system, the evaluation was not able to identify the leading processing bottlenecks for delays.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PH" sz="2000" b="1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PH" sz="2200" b="1" dirty="0">
                <a:latin typeface="Arial"/>
                <a:cs typeface="Arial"/>
              </a:rPr>
              <a:t>Although agreement on market pricing among relevant ADB teams has improved, clear guidance for NSO transaction pricing is not available in a comprehensive document.</a:t>
            </a:r>
            <a:r>
              <a:rPr lang="en-PH" sz="2200" dirty="0">
                <a:latin typeface="Arial"/>
                <a:cs typeface="Arial"/>
              </a:rPr>
              <a:t> Clarity on expected pricing for debt transactions is limited.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PH" sz="20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PH" sz="2200" b="1" dirty="0">
                <a:latin typeface="Arial"/>
                <a:cs typeface="Arial"/>
              </a:rPr>
              <a:t>Improvements and mainstreaming of ADB’s Management Information &amp; IT systems have been considerably delayed. </a:t>
            </a:r>
            <a:r>
              <a:rPr lang="en-PH" sz="2200" dirty="0">
                <a:latin typeface="Arial"/>
                <a:cs typeface="Arial"/>
              </a:rPr>
              <a:t>Discussions have been underway for over 10 years. ADB has yet to implement a fully integrated end-to-end online risk management system.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CAF14D-A922-1BB2-BBF6-3A3FC431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CONFIDENTIAL. This information is accessible to specific named ADB Management and/or staff. It may not be shared with other ADB staff or external parties without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178319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AF265-43DB-990C-4D85-91A3AC907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25D35-B146-FC7A-6264-6894BD9F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6" y="216345"/>
            <a:ext cx="10515600" cy="78295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Usefulness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6516C-2EC6-270F-32F1-6287B76C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56" y="1061717"/>
            <a:ext cx="11191358" cy="513904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</a:rPr>
              <a:t>IED provided the following six recommendations to Management to address each of the findings (all but one were accepted).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500" dirty="0">
              <a:ea typeface="Calibri" panose="020F0502020204030204" pitchFamily="34" charset="0"/>
            </a:endParaRPr>
          </a:p>
          <a:p>
            <a:pPr marL="971550" lvl="1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150" b="1" dirty="0">
                <a:effectLst/>
                <a:ea typeface="Calibri" panose="020F0502020204030204" pitchFamily="34" charset="0"/>
              </a:rPr>
              <a:t>Clarify ADB’s willingness to take on more risks</a:t>
            </a:r>
            <a:r>
              <a:rPr lang="en-US" sz="2150" dirty="0">
                <a:effectLst/>
                <a:ea typeface="Calibri" panose="020F0502020204030204" pitchFamily="34" charset="0"/>
              </a:rPr>
              <a:t> in NSO </a:t>
            </a:r>
            <a:r>
              <a:rPr lang="en-US" sz="2150" dirty="0">
                <a:ea typeface="Calibri" panose="020F0502020204030204" pitchFamily="34" charset="0"/>
              </a:rPr>
              <a:t>through the dissemination of </a:t>
            </a:r>
            <a:r>
              <a:rPr lang="en-US" sz="2150" b="1" dirty="0">
                <a:ea typeface="Calibri" panose="020F0502020204030204" pitchFamily="34" charset="0"/>
              </a:rPr>
              <a:t>differentiated risk guidance frameworks.</a:t>
            </a:r>
          </a:p>
          <a:p>
            <a:pPr marL="971550" lvl="1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150" b="1" dirty="0">
                <a:ea typeface="Calibri" panose="020F0502020204030204" pitchFamily="34" charset="0"/>
              </a:rPr>
              <a:t>Introduce</a:t>
            </a:r>
            <a:r>
              <a:rPr lang="en-US" sz="2150" dirty="0">
                <a:ea typeface="Calibri" panose="020F0502020204030204" pitchFamily="34" charset="0"/>
              </a:rPr>
              <a:t> </a:t>
            </a:r>
            <a:r>
              <a:rPr lang="en-US" sz="2150" b="1" dirty="0">
                <a:ea typeface="Calibri" panose="020F0502020204030204" pitchFamily="34" charset="0"/>
              </a:rPr>
              <a:t>new and shared quantifiable key performance indicators </a:t>
            </a:r>
            <a:r>
              <a:rPr lang="en-US" sz="2150" dirty="0">
                <a:ea typeface="Calibri" panose="020F0502020204030204" pitchFamily="34" charset="0"/>
              </a:rPr>
              <a:t>to align incentives for its operations and risk teams.</a:t>
            </a:r>
          </a:p>
          <a:p>
            <a:pPr marL="971550" lvl="1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150" b="1" dirty="0">
                <a:ea typeface="Calibri" panose="020F0502020204030204" pitchFamily="34" charset="0"/>
              </a:rPr>
              <a:t>Improve its processes and identify the key bottlenecks</a:t>
            </a:r>
            <a:r>
              <a:rPr lang="en-US" sz="2150" dirty="0">
                <a:ea typeface="Calibri" panose="020F0502020204030204" pitchFamily="34" charset="0"/>
              </a:rPr>
              <a:t> </a:t>
            </a:r>
            <a:r>
              <a:rPr lang="en-US" sz="2150" b="1" dirty="0">
                <a:ea typeface="Calibri" panose="020F0502020204030204" pitchFamily="34" charset="0"/>
              </a:rPr>
              <a:t>for transaction approval delay</a:t>
            </a:r>
            <a:r>
              <a:rPr lang="en-US" sz="2150" dirty="0">
                <a:ea typeface="Calibri" panose="020F0502020204030204" pitchFamily="34" charset="0"/>
              </a:rPr>
              <a:t> and deal mortality.</a:t>
            </a:r>
          </a:p>
          <a:p>
            <a:pPr marL="971550" lvl="1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150" b="1" dirty="0">
                <a:ea typeface="Calibri" panose="020F0502020204030204" pitchFamily="34" charset="0"/>
              </a:rPr>
              <a:t>Set clear guidelines </a:t>
            </a:r>
            <a:r>
              <a:rPr lang="en-US" sz="2150" dirty="0">
                <a:ea typeface="Calibri" panose="020F0502020204030204" pitchFamily="34" charset="0"/>
              </a:rPr>
              <a:t>for operations teams </a:t>
            </a:r>
            <a:r>
              <a:rPr lang="en-US" sz="2150" b="1" dirty="0">
                <a:ea typeface="Calibri" panose="020F0502020204030204" pitchFamily="34" charset="0"/>
              </a:rPr>
              <a:t>for pricing </a:t>
            </a:r>
            <a:r>
              <a:rPr lang="en-US" sz="2150" b="1" dirty="0" err="1">
                <a:ea typeface="Calibri" panose="020F0502020204030204" pitchFamily="34" charset="0"/>
              </a:rPr>
              <a:t>nonsovereign</a:t>
            </a:r>
            <a:r>
              <a:rPr lang="en-US" sz="2150" b="1" dirty="0">
                <a:ea typeface="Calibri" panose="020F0502020204030204" pitchFamily="34" charset="0"/>
              </a:rPr>
              <a:t> transactions. </a:t>
            </a:r>
            <a:endParaRPr lang="en-US" sz="2150" b="1" dirty="0"/>
          </a:p>
          <a:p>
            <a:pPr marL="971550" lvl="1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150" b="1" dirty="0">
                <a:solidFill>
                  <a:srgbClr val="323130"/>
                </a:solidFill>
                <a:ea typeface="Segoe UI" panose="020B0502040204020203" pitchFamily="34" charset="0"/>
              </a:rPr>
              <a:t>Update, agree upon and operationalize ADB cost recovery pricing model </a:t>
            </a:r>
            <a:r>
              <a:rPr lang="en-US" sz="2150" dirty="0">
                <a:solidFill>
                  <a:srgbClr val="323130"/>
                </a:solidFill>
                <a:ea typeface="Segoe UI" panose="020B0502040204020203" pitchFamily="34" charset="0"/>
              </a:rPr>
              <a:t>for NSO</a:t>
            </a:r>
            <a:r>
              <a:rPr lang="en-US" sz="2150" b="1" dirty="0">
                <a:solidFill>
                  <a:srgbClr val="323130"/>
                </a:solidFill>
                <a:ea typeface="Segoe UI" panose="020B0502040204020203" pitchFamily="34" charset="0"/>
              </a:rPr>
              <a:t>.</a:t>
            </a:r>
          </a:p>
          <a:p>
            <a:pPr marL="971550" lvl="1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150" b="1" dirty="0">
                <a:solidFill>
                  <a:srgbClr val="323130"/>
                </a:solidFill>
                <a:ea typeface="Segoe UI" panose="020B0502040204020203" pitchFamily="34" charset="0"/>
              </a:rPr>
              <a:t>Fully implement and mainstream its management information and IT systems.</a:t>
            </a:r>
          </a:p>
          <a:p>
            <a:pPr marL="971550" lvl="1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endParaRPr lang="en-US" sz="2200" dirty="0">
              <a:ea typeface="Calibri" panose="020F0502020204030204" pitchFamily="34" charset="0"/>
            </a:endParaRPr>
          </a:p>
          <a:p>
            <a:pPr marL="971550" lvl="1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endParaRPr lang="en-US" sz="2200" dirty="0">
              <a:ea typeface="Calibri" panose="020F0502020204030204" pitchFamily="34" charset="0"/>
            </a:endParaRPr>
          </a:p>
          <a:p>
            <a:pPr marL="971550" lvl="1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endParaRPr lang="en-US" sz="2200" dirty="0">
              <a:ea typeface="Calibri" panose="020F0502020204030204" pitchFamily="34" charset="0"/>
            </a:endParaRPr>
          </a:p>
          <a:p>
            <a:pPr marL="971550" lvl="1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endParaRPr lang="en-US" sz="2200" dirty="0">
              <a:ea typeface="Calibri" panose="020F0502020204030204" pitchFamily="34" charset="0"/>
            </a:endParaRPr>
          </a:p>
          <a:p>
            <a:pPr marL="971550" lvl="1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endParaRPr lang="en-US" sz="2200" b="1" dirty="0">
              <a:ea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200" b="1" dirty="0">
              <a:ea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2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688DC-D864-CFD4-868F-1D54C4B4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4568" y="6200760"/>
            <a:ext cx="5256382" cy="365125"/>
          </a:xfrm>
        </p:spPr>
        <p:txBody>
          <a:bodyPr/>
          <a:lstStyle/>
          <a:p>
            <a:r>
              <a:rPr lang="en-US" dirty="0"/>
              <a:t>CONFIDENTIAL. This information is accessible to specific named ADB Management and/or staff. It may not be shared with other ADB staff or external parties without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1410812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BBE83B-87E2-F796-6ABC-BE5B9473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0505"/>
            <a:ext cx="10515600" cy="757130"/>
          </a:xfrm>
        </p:spPr>
        <p:txBody>
          <a:bodyPr anchor="t" anchorCtr="0">
            <a:sp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0C5D3305-B91D-BA35-ACAA-3775C8B51E51}"/>
              </a:ext>
            </a:extLst>
          </p:cNvPr>
          <p:cNvSpPr txBox="1">
            <a:spLocks/>
          </p:cNvSpPr>
          <p:nvPr/>
        </p:nvSpPr>
        <p:spPr>
          <a:xfrm>
            <a:off x="909550" y="2271121"/>
            <a:ext cx="9144000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Independent Evaluation at ADB</a:t>
            </a:r>
          </a:p>
        </p:txBody>
      </p:sp>
      <p:pic>
        <p:nvPicPr>
          <p:cNvPr id="1035" name="Picture 11" descr="Facebook">
            <a:hlinkClick r:id="rId3"/>
            <a:extLst>
              <a:ext uri="{FF2B5EF4-FFF2-40B4-BE49-F238E27FC236}">
                <a16:creationId xmlns:a16="http://schemas.microsoft.com/office/drawing/2014/main" id="{9055EACE-0CF8-A43C-DE18-A46CC34B5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51" y="3366335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LinkedIn">
            <a:hlinkClick r:id="rId5"/>
            <a:extLst>
              <a:ext uri="{FF2B5EF4-FFF2-40B4-BE49-F238E27FC236}">
                <a16:creationId xmlns:a16="http://schemas.microsoft.com/office/drawing/2014/main" id="{06B9FD46-1AD6-A919-FC46-D48B836E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109" y="3386321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6">
            <a:extLst>
              <a:ext uri="{FF2B5EF4-FFF2-40B4-BE49-F238E27FC236}">
                <a16:creationId xmlns:a16="http://schemas.microsoft.com/office/drawing/2014/main" id="{811327BB-0EDE-FFF4-52A9-6AF6B062A794}"/>
              </a:ext>
            </a:extLst>
          </p:cNvPr>
          <p:cNvSpPr txBox="1">
            <a:spLocks/>
          </p:cNvSpPr>
          <p:nvPr/>
        </p:nvSpPr>
        <p:spPr>
          <a:xfrm>
            <a:off x="2224109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PH" sz="1800">
                <a:solidFill>
                  <a:srgbClr val="020000"/>
                </a:solidFill>
                <a:effectLst/>
                <a:latin typeface="Arial" panose="020B0604020202020204" pitchFamily="34" charset="0"/>
                <a:hlinkClick r:id="rId5"/>
              </a:rPr>
              <a:t>LinkedIn</a:t>
            </a:r>
            <a:endParaRPr lang="en-US"/>
          </a:p>
        </p:txBody>
      </p:sp>
      <p:pic>
        <p:nvPicPr>
          <p:cNvPr id="1039" name="Picture 15" descr="Twitter">
            <a:hlinkClick r:id="rId7"/>
            <a:extLst>
              <a:ext uri="{FF2B5EF4-FFF2-40B4-BE49-F238E27FC236}">
                <a16:creationId xmlns:a16="http://schemas.microsoft.com/office/drawing/2014/main" id="{09919BCB-6147-4663-F833-A47D75B18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67" y="3366335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6">
            <a:extLst>
              <a:ext uri="{FF2B5EF4-FFF2-40B4-BE49-F238E27FC236}">
                <a16:creationId xmlns:a16="http://schemas.microsoft.com/office/drawing/2014/main" id="{F27605FF-8E55-5CA0-7E24-D65B792A176F}"/>
              </a:ext>
            </a:extLst>
          </p:cNvPr>
          <p:cNvSpPr txBox="1">
            <a:spLocks/>
          </p:cNvSpPr>
          <p:nvPr/>
        </p:nvSpPr>
        <p:spPr>
          <a:xfrm>
            <a:off x="3538666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PH" sz="1800">
                <a:solidFill>
                  <a:srgbClr val="020000"/>
                </a:solidFill>
                <a:effectLst/>
                <a:latin typeface="Arial" panose="020B0604020202020204" pitchFamily="34" charset="0"/>
                <a:hlinkClick r:id="rId7"/>
              </a:rPr>
              <a:t>Twitter</a:t>
            </a:r>
            <a:endParaRPr lang="en-US"/>
          </a:p>
        </p:txBody>
      </p:sp>
      <p:pic>
        <p:nvPicPr>
          <p:cNvPr id="1041" name="Picture 17" descr="YouTube">
            <a:hlinkClick r:id="rId9"/>
            <a:extLst>
              <a:ext uri="{FF2B5EF4-FFF2-40B4-BE49-F238E27FC236}">
                <a16:creationId xmlns:a16="http://schemas.microsoft.com/office/drawing/2014/main" id="{BC669490-428C-7438-2726-F80C9BA6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25" y="3366334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6">
            <a:hlinkClick r:id="rId9"/>
            <a:extLst>
              <a:ext uri="{FF2B5EF4-FFF2-40B4-BE49-F238E27FC236}">
                <a16:creationId xmlns:a16="http://schemas.microsoft.com/office/drawing/2014/main" id="{8571946D-75B9-547B-E65B-D66D9C52BB8F}"/>
              </a:ext>
            </a:extLst>
          </p:cNvPr>
          <p:cNvSpPr txBox="1">
            <a:spLocks/>
          </p:cNvSpPr>
          <p:nvPr/>
        </p:nvSpPr>
        <p:spPr>
          <a:xfrm>
            <a:off x="4853223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PH" sz="1800">
                <a:solidFill>
                  <a:srgbClr val="020000"/>
                </a:solidFill>
                <a:effectLst/>
                <a:latin typeface="Arial" panose="020B0604020202020204" pitchFamily="34" charset="0"/>
                <a:hlinkClick r:id="rId11"/>
              </a:rPr>
              <a:t>YouTube</a:t>
            </a:r>
            <a:endParaRPr lang="en-US"/>
          </a:p>
        </p:txBody>
      </p:sp>
      <p:pic>
        <p:nvPicPr>
          <p:cNvPr id="1043" name="Picture 19" descr="Website">
            <a:hlinkClick r:id="rId12"/>
            <a:extLst>
              <a:ext uri="{FF2B5EF4-FFF2-40B4-BE49-F238E27FC236}">
                <a16:creationId xmlns:a16="http://schemas.microsoft.com/office/drawing/2014/main" id="{6299E7B4-E921-40CE-8230-1D925E45F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783" y="3386321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6">
            <a:hlinkClick r:id="rId12"/>
            <a:extLst>
              <a:ext uri="{FF2B5EF4-FFF2-40B4-BE49-F238E27FC236}">
                <a16:creationId xmlns:a16="http://schemas.microsoft.com/office/drawing/2014/main" id="{2AF864F6-3D48-A114-90A2-3BDFD8CA7358}"/>
              </a:ext>
            </a:extLst>
          </p:cNvPr>
          <p:cNvSpPr txBox="1">
            <a:spLocks/>
          </p:cNvSpPr>
          <p:nvPr/>
        </p:nvSpPr>
        <p:spPr>
          <a:xfrm>
            <a:off x="6167780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PH" sz="1800">
                <a:solidFill>
                  <a:srgbClr val="020000"/>
                </a:solidFill>
                <a:effectLst/>
                <a:latin typeface="Arial" panose="020B0604020202020204" pitchFamily="34" charset="0"/>
                <a:hlinkClick r:id="rId14"/>
              </a:rPr>
              <a:t>Website</a:t>
            </a:r>
            <a:endParaRPr lang="en-US"/>
          </a:p>
        </p:txBody>
      </p:sp>
      <p:pic>
        <p:nvPicPr>
          <p:cNvPr id="1045" name="Picture 21" descr="Email">
            <a:hlinkClick r:id="rId15"/>
            <a:extLst>
              <a:ext uri="{FF2B5EF4-FFF2-40B4-BE49-F238E27FC236}">
                <a16:creationId xmlns:a16="http://schemas.microsoft.com/office/drawing/2014/main" id="{4E1613A4-A77F-ADC1-D48E-AC5B1D1A2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341" y="3366333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6">
            <a:extLst>
              <a:ext uri="{FF2B5EF4-FFF2-40B4-BE49-F238E27FC236}">
                <a16:creationId xmlns:a16="http://schemas.microsoft.com/office/drawing/2014/main" id="{E05F6366-27A8-9105-E377-B954197A06D3}"/>
              </a:ext>
            </a:extLst>
          </p:cNvPr>
          <p:cNvSpPr txBox="1">
            <a:spLocks/>
          </p:cNvSpPr>
          <p:nvPr/>
        </p:nvSpPr>
        <p:spPr>
          <a:xfrm>
            <a:off x="7482337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PH" sz="1800">
                <a:solidFill>
                  <a:srgbClr val="020000"/>
                </a:solidFill>
                <a:effectLst/>
                <a:latin typeface="Arial" panose="020B0604020202020204" pitchFamily="34" charset="0"/>
                <a:hlinkClick r:id="rId15"/>
              </a:rPr>
              <a:t>Email</a:t>
            </a:r>
            <a:endParaRPr lang="en-US"/>
          </a:p>
        </p:txBody>
      </p:sp>
      <p:sp>
        <p:nvSpPr>
          <p:cNvPr id="3" name="Subtitle 6">
            <a:hlinkClick r:id="rId3"/>
            <a:extLst>
              <a:ext uri="{FF2B5EF4-FFF2-40B4-BE49-F238E27FC236}">
                <a16:creationId xmlns:a16="http://schemas.microsoft.com/office/drawing/2014/main" id="{1CBF35C1-04ED-4C31-26B5-175AD3B324D2}"/>
              </a:ext>
            </a:extLst>
          </p:cNvPr>
          <p:cNvSpPr txBox="1">
            <a:spLocks/>
          </p:cNvSpPr>
          <p:nvPr/>
        </p:nvSpPr>
        <p:spPr>
          <a:xfrm>
            <a:off x="909550" y="4453494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PH" sz="1800">
                <a:solidFill>
                  <a:srgbClr val="020000"/>
                </a:solidFill>
                <a:effectLst/>
                <a:latin typeface="Arial" panose="020B0604020202020204" pitchFamily="34" charset="0"/>
                <a:hlinkClick r:id="rId17"/>
              </a:rPr>
              <a:t>Facebook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50032A-4AC9-659F-659C-6E6B7FD7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CONFIDENTIAL. This information is accessible to specific named ADB Management and/or staff. It may not be shared with other ADB staff or external parties without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63860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37303EDE7E294B8A28AFCAFDC734F4" ma:contentTypeVersion="37" ma:contentTypeDescription="Create a new document." ma:contentTypeScope="" ma:versionID="2264282ae56194dd38bfff990f4c9853">
  <xsd:schema xmlns:xsd="http://www.w3.org/2001/XMLSchema" xmlns:xs="http://www.w3.org/2001/XMLSchema" xmlns:p="http://schemas.microsoft.com/office/2006/metadata/properties" xmlns:ns2="c1fdd505-2570-46c2-bd04-3e0f2d874cf5" xmlns:ns3="88c5ecda-26b0-435f-998c-37f219b7f23a" xmlns:ns4="2d9db032-c3b9-4a30-bfce-c3fda014af17" targetNamespace="http://schemas.microsoft.com/office/2006/metadata/properties" ma:root="true" ma:fieldsID="adc310d4bac24a8f71a67b499ccf466f" ns2:_="" ns3:_="" ns4:_="">
    <xsd:import namespace="c1fdd505-2570-46c2-bd04-3e0f2d874cf5"/>
    <xsd:import namespace="88c5ecda-26b0-435f-998c-37f219b7f23a"/>
    <xsd:import namespace="2d9db032-c3b9-4a30-bfce-c3fda014af17"/>
    <xsd:element name="properties">
      <xsd:complexType>
        <xsd:sequence>
          <xsd:element name="documentManagement">
            <xsd:complexType>
              <xsd:all>
                <xsd:element ref="ns2:j78542b1fffc4a1c84659474212e3133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Update_x0020_ADB_x0020_Document_x0020_Type" minOccurs="0"/>
                <xsd:element ref="ns3:Update_x0020_ADB_x0020_Country_x0020_Document_x0020_Type" minOccurs="0"/>
                <xsd:element ref="ns3:Update_x0020_ADB_x0020_Project_x0020_Document_x0020_Type" minOccurs="0"/>
                <xsd:element ref="ns4:SharedWithUsers" minOccurs="0"/>
                <xsd:element ref="ns4:SharedWithDetails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DateofIssue" minOccurs="0"/>
                <xsd:element ref="ns3:Category2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Thumbnai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j78542b1fffc4a1c84659474212e3133" ma:index="9" nillable="true" ma:taxonomy="true" ma:internalName="j78542b1fffc4a1c84659474212e3133" ma:taxonomyFieldName="ADBContentGroup" ma:displayName="Content Group" ma:default="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5ecda-26b0-435f-998c-37f219b7f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Update_x0020_ADB_x0020_Document_x0020_Type" ma:index="16" nillable="true" ma:displayName="Update ADB Document Type" ma:internalName="Update_x0020_ADB_x0020_Document_x0020_Typ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pdate_x0020_ADB_x0020_Country_x0020_Document_x0020_Type" ma:index="17" nillable="true" ma:displayName="Update ADB Country Document Type" ma:internalName="Update_x0020_ADB_x0020_Country_x0020_Document_x0020_Typ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pdate_x0020_ADB_x0020_Project_x0020_Document_x0020_Type" ma:index="18" nillable="true" ma:displayName="Update ADB Project Document Type" ma:internalName="Update_x0020_ADB_x0020_Project_x0020_Document_x0020_Typ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ofIssue" ma:index="27" nillable="true" ma:displayName="Date of Issue" ma:description="Date when the file or document was shared within ADB or IED" ma:format="DateTime" ma:internalName="DateofIssue">
      <xsd:simpleType>
        <xsd:restriction base="dms:DateTime"/>
      </xsd:simpleType>
    </xsd:element>
    <xsd:element name="Category2" ma:index="28" nillable="true" ma:displayName="Category" ma:description="Which Working Group, IED or external to ADB that was circulated" ma:format="Dropdown" ma:internalName="Category2">
      <xsd:simpleType>
        <xsd:restriction base="dms:Choice">
          <xsd:enumeration value="WG1"/>
          <xsd:enumeration value="WG2"/>
          <xsd:enumeration value="WG3"/>
          <xsd:enumeration value="WG4"/>
          <xsd:enumeration value="IED"/>
          <xsd:enumeration value="ADBE"/>
          <xsd:enumeration value="EXT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humbnail" ma:index="33" nillable="true" ma:displayName="Thumbnail" ma:format="Thumbnail" ma:internalName="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9db032-c3b9-4a30-bfce-c3fda014af1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78542b1fffc4a1c84659474212e3133 xmlns="c1fdd505-2570-46c2-bd04-3e0f2d874cf5">
      <Terms xmlns="http://schemas.microsoft.com/office/infopath/2007/PartnerControls"/>
    </j78542b1fffc4a1c84659474212e3133>
    <lcf76f155ced4ddcb4097134ff3c332f xmlns="88c5ecda-26b0-435f-998c-37f219b7f23a">
      <Terms xmlns="http://schemas.microsoft.com/office/infopath/2007/PartnerControls"/>
    </lcf76f155ced4ddcb4097134ff3c332f>
    <SharedWithUsers xmlns="2d9db032-c3b9-4a30-bfce-c3fda014af17">
      <UserInfo>
        <DisplayName>AvePoint54</DisplayName>
        <AccountId>182</AccountId>
        <AccountType/>
      </UserInfo>
    </SharedWithUsers>
    <MediaServiceMetadata xmlns="88c5ecda-26b0-435f-998c-37f219b7f23a" xsi:nil="true"/>
    <MediaServiceFastMetadata xmlns="88c5ecda-26b0-435f-998c-37f219b7f23a" xsi:nil="true"/>
    <DateofIssue xmlns="88c5ecda-26b0-435f-998c-37f219b7f23a" xsi:nil="true"/>
    <Update_x0020_ADB_x0020_Document_x0020_Type xmlns="88c5ecda-26b0-435f-998c-37f219b7f23a">
      <Url xsi:nil="true"/>
      <Description xsi:nil="true"/>
    </Update_x0020_ADB_x0020_Document_x0020_Type>
    <Category2 xmlns="88c5ecda-26b0-435f-998c-37f219b7f23a" xsi:nil="true"/>
    <Update_x0020_ADB_x0020_Country_x0020_Document_x0020_Type xmlns="88c5ecda-26b0-435f-998c-37f219b7f23a">
      <Url xsi:nil="true"/>
      <Description xsi:nil="true"/>
    </Update_x0020_ADB_x0020_Country_x0020_Document_x0020_Type>
    <Update_x0020_ADB_x0020_Project_x0020_Document_x0020_Type xmlns="88c5ecda-26b0-435f-998c-37f219b7f23a">
      <Url xsi:nil="true"/>
      <Description xsi:nil="true"/>
    </Update_x0020_ADB_x0020_Project_x0020_Document_x0020_Type>
    <Thumbnail xmlns="88c5ecda-26b0-435f-998c-37f219b7f23a" xsi:nil="true"/>
    <MediaLengthInSeconds xmlns="88c5ecda-26b0-435f-998c-37f219b7f23a" xsi:nil="true"/>
  </documentManagement>
</p:properties>
</file>

<file path=customXml/itemProps1.xml><?xml version="1.0" encoding="utf-8"?>
<ds:datastoreItem xmlns:ds="http://schemas.openxmlformats.org/officeDocument/2006/customXml" ds:itemID="{AC528B27-B673-4277-A205-3C6B8F0FDD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dd505-2570-46c2-bd04-3e0f2d874cf5"/>
    <ds:schemaRef ds:uri="88c5ecda-26b0-435f-998c-37f219b7f23a"/>
    <ds:schemaRef ds:uri="2d9db032-c3b9-4a30-bfce-c3fda014af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0A0015-1DAD-44B0-8C1F-39B40D1818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C90ACE-AD54-4444-ACDF-12AF1B2AC57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1fdd505-2570-46c2-bd04-3e0f2d874cf5"/>
    <ds:schemaRef ds:uri="http://purl.org/dc/elements/1.1/"/>
    <ds:schemaRef ds:uri="http://schemas.microsoft.com/office/2006/metadata/properties"/>
    <ds:schemaRef ds:uri="http://schemas.microsoft.com/office/infopath/2007/PartnerControls"/>
    <ds:schemaRef ds:uri="2d9db032-c3b9-4a30-bfce-c3fda014af17"/>
    <ds:schemaRef ds:uri="88c5ecda-26b0-435f-998c-37f219b7f23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5441</TotalTime>
  <Words>778</Words>
  <Application>Microsoft Office PowerPoint</Application>
  <PresentationFormat>Widescreen</PresentationFormat>
  <Paragraphs>66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-apple-system</vt:lpstr>
      <vt:lpstr>Arial</vt:lpstr>
      <vt:lpstr>Calibri</vt:lpstr>
      <vt:lpstr>Ideal Sans Book</vt:lpstr>
      <vt:lpstr>Ideal Sans Light</vt:lpstr>
      <vt:lpstr>Ideal Sans Medium</vt:lpstr>
      <vt:lpstr>Segoe UI</vt:lpstr>
      <vt:lpstr>Wingdings</vt:lpstr>
      <vt:lpstr>Office Theme</vt:lpstr>
      <vt:lpstr>Corporate Evaluation –  ADB’s Investment and Credit Risk Management of Nonsovereign Operations, 2009‒2021  </vt:lpstr>
      <vt:lpstr>Motivation and Rationale</vt:lpstr>
      <vt:lpstr>Scope and Coverage</vt:lpstr>
      <vt:lpstr>Key Findings</vt:lpstr>
      <vt:lpstr>Key Findings</vt:lpstr>
      <vt:lpstr>Usefulness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Herbert Navasca</dc:creator>
  <cp:lastModifiedBy>Gloria Paniagua</cp:lastModifiedBy>
  <cp:revision>38</cp:revision>
  <cp:lastPrinted>2024-03-08T02:57:42Z</cp:lastPrinted>
  <dcterms:created xsi:type="dcterms:W3CDTF">2022-12-01T11:39:16Z</dcterms:created>
  <dcterms:modified xsi:type="dcterms:W3CDTF">2024-03-08T03:04:33Z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BCountry">
    <vt:lpwstr/>
  </property>
  <property fmtid="{D5CDD505-2E9C-101B-9397-08002B2CF9AE}" pid="3" name="MediaServiceImageTags">
    <vt:lpwstr/>
  </property>
  <property fmtid="{D5CDD505-2E9C-101B-9397-08002B2CF9AE}" pid="4" name="ContentTypeId">
    <vt:lpwstr>0x0101007537303EDE7E294B8A28AFCAFDC734F4</vt:lpwstr>
  </property>
  <property fmtid="{D5CDD505-2E9C-101B-9397-08002B2CF9AE}" pid="5" name="d61536b25a8a4fedb48bb564279be82a">
    <vt:lpwstr/>
  </property>
  <property fmtid="{D5CDD505-2E9C-101B-9397-08002B2CF9AE}" pid="6" name="ADBCountryDocumentType">
    <vt:lpwstr/>
  </property>
  <property fmtid="{D5CDD505-2E9C-101B-9397-08002B2CF9AE}" pid="7" name="TaxCatchAll">
    <vt:lpwstr>1;#English|16ac8743-31bb-43f8-9a73-533a041667d6</vt:lpwstr>
  </property>
  <property fmtid="{D5CDD505-2E9C-101B-9397-08002B2CF9AE}" pid="8" name="ADBProjectDocumentType">
    <vt:lpwstr/>
  </property>
  <property fmtid="{D5CDD505-2E9C-101B-9397-08002B2CF9AE}" pid="9" name="ADBProject">
    <vt:lpwstr/>
  </property>
  <property fmtid="{D5CDD505-2E9C-101B-9397-08002B2CF9AE}" pid="10" name="a0d1b14b197747dfafc19f70ff45d4f6">
    <vt:lpwstr/>
  </property>
  <property fmtid="{D5CDD505-2E9C-101B-9397-08002B2CF9AE}" pid="11" name="ADBSector">
    <vt:lpwstr/>
  </property>
  <property fmtid="{D5CDD505-2E9C-101B-9397-08002B2CF9AE}" pid="12" name="ADBContentGroup">
    <vt:lpwstr/>
  </property>
  <property fmtid="{D5CDD505-2E9C-101B-9397-08002B2CF9AE}" pid="13" name="h00e4aaaf4624e24a7df7f06faa038c6">
    <vt:lpwstr>English|16ac8743-31bb-43f8-9a73-533a041667d6</vt:lpwstr>
  </property>
  <property fmtid="{D5CDD505-2E9C-101B-9397-08002B2CF9AE}" pid="14" name="de77c5b4d20d4bdeb0b6d09350193e53">
    <vt:lpwstr/>
  </property>
  <property fmtid="{D5CDD505-2E9C-101B-9397-08002B2CF9AE}" pid="15" name="d01a0ce1b141461dbfb235a3ab729a2c">
    <vt:lpwstr/>
  </property>
  <property fmtid="{D5CDD505-2E9C-101B-9397-08002B2CF9AE}" pid="16" name="ADBDocumentSecurity">
    <vt:lpwstr/>
  </property>
  <property fmtid="{D5CDD505-2E9C-101B-9397-08002B2CF9AE}" pid="17" name="ADBDocumentLanguage">
    <vt:lpwstr>1;#English|16ac8743-31bb-43f8-9a73-533a041667d6</vt:lpwstr>
  </property>
  <property fmtid="{D5CDD505-2E9C-101B-9397-08002B2CF9AE}" pid="18" name="ADBDocumentType">
    <vt:lpwstr/>
  </property>
  <property fmtid="{D5CDD505-2E9C-101B-9397-08002B2CF9AE}" pid="19" name="hca2169e3b0945318411f30479ba40c8">
    <vt:lpwstr/>
  </property>
  <property fmtid="{D5CDD505-2E9C-101B-9397-08002B2CF9AE}" pid="20" name="ADBDepartmentOwner">
    <vt:lpwstr/>
  </property>
  <property fmtid="{D5CDD505-2E9C-101B-9397-08002B2CF9AE}" pid="21" name="p030e467f78f45b4ae8f7e2c17ea4d82">
    <vt:lpwstr/>
  </property>
  <property fmtid="{D5CDD505-2E9C-101B-9397-08002B2CF9AE}" pid="22" name="a37ff23a602146d4934a49238d370ca5">
    <vt:lpwstr/>
  </property>
  <property fmtid="{D5CDD505-2E9C-101B-9397-08002B2CF9AE}" pid="23" name="k985dbdc596c44d7acaf8184f33920f0">
    <vt:lpwstr/>
  </property>
  <property fmtid="{D5CDD505-2E9C-101B-9397-08002B2CF9AE}" pid="24" name="ADBSourceLink">
    <vt:lpwstr/>
  </property>
  <property fmtid="{D5CDD505-2E9C-101B-9397-08002B2CF9AE}" pid="25" name="Order">
    <vt:r8>521400</vt:r8>
  </property>
  <property fmtid="{D5CDD505-2E9C-101B-9397-08002B2CF9AE}" pid="26" name="ADBDocumentTypeValue">
    <vt:lpwstr/>
  </property>
  <property fmtid="{D5CDD505-2E9C-101B-9397-08002B2CF9AE}" pid="27" name="xd_ProgID">
    <vt:lpwstr/>
  </property>
  <property fmtid="{D5CDD505-2E9C-101B-9397-08002B2CF9AE}" pid="28" name="ADBCirculatedLink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ADBAuthors">
    <vt:lpwstr/>
  </property>
  <property fmtid="{D5CDD505-2E9C-101B-9397-08002B2CF9AE}" pid="32" name="_ExtendedDescription">
    <vt:lpwstr/>
  </property>
  <property fmtid="{D5CDD505-2E9C-101B-9397-08002B2CF9AE}" pid="33" name="TriggerFlowInfo">
    <vt:lpwstr/>
  </property>
  <property fmtid="{D5CDD505-2E9C-101B-9397-08002B2CF9AE}" pid="34" name="xd_Signature">
    <vt:bool>false</vt:bool>
  </property>
  <property fmtid="{D5CDD505-2E9C-101B-9397-08002B2CF9AE}" pid="35" name="ADBMonth">
    <vt:lpwstr/>
  </property>
  <property fmtid="{D5CDD505-2E9C-101B-9397-08002B2CF9AE}" pid="36" name="ADBYear">
    <vt:lpwstr/>
  </property>
  <property fmtid="{D5CDD505-2E9C-101B-9397-08002B2CF9AE}" pid="37" name="ClassificationContentMarkingFooterLocations">
    <vt:lpwstr>Office Theme:26</vt:lpwstr>
  </property>
  <property fmtid="{D5CDD505-2E9C-101B-9397-08002B2CF9AE}" pid="38" name="ClassificationContentMarkingFooterText">
    <vt:lpwstr>INTERNAL. This information is accessible to ADB Management and staff. It may be shared outside ADB with appropriate permission.</vt:lpwstr>
  </property>
</Properties>
</file>