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256" r:id="rId2"/>
    <p:sldId id="318" r:id="rId3"/>
    <p:sldId id="317" r:id="rId4"/>
    <p:sldId id="319" r:id="rId5"/>
    <p:sldId id="320" r:id="rId6"/>
    <p:sldId id="321" r:id="rId7"/>
    <p:sldId id="32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59A"/>
    <a:srgbClr val="17274B"/>
    <a:srgbClr val="315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9857" autoAdjust="0"/>
  </p:normalViewPr>
  <p:slideViewPr>
    <p:cSldViewPr snapToGrid="0">
      <p:cViewPr varScale="1">
        <p:scale>
          <a:sx n="92" d="100"/>
          <a:sy n="92" d="100"/>
        </p:scale>
        <p:origin x="7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F97B0-920A-4227-AE2A-9DEECC46AFB1}" type="datetimeFigureOut">
              <a:rPr lang="fr-BE" smtClean="0"/>
              <a:t>8/03/24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382C-8E4C-4C67-9B89-FF8935FA5A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70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NOTA: title slide background image replaceable</a:t>
            </a:r>
            <a:r>
              <a:rPr lang="en-US" baseline="0" dirty="0"/>
              <a:t> according to topic: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Move aside the gradient picture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Delete/replace the underlying picture, and move back the gradient, which needs to be on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03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69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357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976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834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001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030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050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118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412196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06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389631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4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357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2843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3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240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223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69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9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024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575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41306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1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 dirty="0"/>
              <a:t>TITLE FIRST LEVEL</a:t>
            </a:r>
            <a:endParaRPr lang="en-US" dirty="0"/>
          </a:p>
          <a:p>
            <a:pPr lvl="1"/>
            <a:r>
              <a:rPr lang="en-US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 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n-US" dirty="0"/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26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9AD-502B-4789-9C00-98BFB65BE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05644-316A-49A8-AEBC-9692A0B096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63106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B784-6DA7-4CEF-A4D8-6343AC329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da-DK" dirty="0"/>
              <a:t>LOREM IPSUM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8D25B6-7EE8-4C02-AE60-63CB2A78260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7BF5-BD7A-4DDF-BB48-AC21C168A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TITLE LOREM IPSUM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B950-BF74-4424-94D8-F065D59E72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LOREM IPSUM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15F65-F1B3-416F-AFBC-58C684179B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</a:p>
          <a:p>
            <a:pPr lvl="3"/>
            <a:r>
              <a:rPr lang="da-DK" dirty="0"/>
              <a:t>Lorem ipsum dolor sit ameta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A1653-22EC-4937-84FE-280CA275A01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 dirty="0"/>
              <a:t>TITLE FIRST LEVEL</a:t>
            </a:r>
          </a:p>
          <a:p>
            <a:pPr lvl="1"/>
            <a:r>
              <a:rPr lang="en-US" dirty="0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C0DB0-9323-4052-84E7-EBBED802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7DCC9-80B3-4A32-B3AB-F4AB87F8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40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TITLE FIRST LEVEL</a:t>
            </a:r>
          </a:p>
          <a:p>
            <a:pPr lvl="1"/>
            <a:r>
              <a:rPr lang="en-GB" noProof="0" dirty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 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  <a:p>
            <a:pPr lvl="3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ameta</a:t>
            </a:r>
            <a:endParaRPr lang="en-GB" noProof="0" dirty="0"/>
          </a:p>
        </p:txBody>
      </p:sp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A15DDE37-8070-457F-B38F-BF8ACCCCCEC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95" y="6362834"/>
            <a:ext cx="1840105" cy="365125"/>
          </a:xfrm>
          <a:prstGeom prst="rect">
            <a:avLst/>
          </a:prstGeom>
        </p:spPr>
      </p:pic>
      <p:pic>
        <p:nvPicPr>
          <p:cNvPr id="9" name="Picture 8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DE13DBC4-7D99-491E-8BE6-C2C2926E1A4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" y="61109"/>
            <a:ext cx="865090" cy="865090"/>
          </a:xfrm>
          <a:prstGeom prst="rect">
            <a:avLst/>
          </a:prstGeom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id="{DD792B66-7FDA-454A-9D71-44609C20427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690354" y="6094141"/>
            <a:ext cx="2667463" cy="7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49" r:id="rId16"/>
    <p:sldLayoutId id="2147483663" r:id="rId17"/>
    <p:sldLayoutId id="2147483650" r:id="rId18"/>
    <p:sldLayoutId id="2147483662" r:id="rId19"/>
    <p:sldLayoutId id="2147483654" r:id="rId20"/>
    <p:sldLayoutId id="2147483658" r:id="rId21"/>
    <p:sldLayoutId id="2147483659" r:id="rId22"/>
    <p:sldLayoutId id="2147483656" r:id="rId23"/>
    <p:sldLayoutId id="2147483661" r:id="rId24"/>
    <p:sldLayoutId id="214748366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152A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rgbClr val="3152A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0"/>
        </a:buBlip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0"/>
        </a:buBlip>
        <a:defRPr sz="1800" kern="1200">
          <a:solidFill>
            <a:srgbClr val="1727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fif"/><Relationship Id="rId7" Type="http://schemas.openxmlformats.org/officeDocument/2006/relationships/image" Target="../media/image1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10" Type="http://schemas.openxmlformats.org/officeDocument/2006/relationships/image" Target="../media/image13.png"/><Relationship Id="rId4" Type="http://schemas.openxmlformats.org/officeDocument/2006/relationships/image" Target="../media/image7.jfi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.gereben@eib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eib.org/en/about/accountability/evaluation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F8405-5B9B-9B54-D5D6-DA81FE5F3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12" y="71672"/>
            <a:ext cx="3276816" cy="32768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AEDA6-7BF6-CCC2-27FF-BA3E3290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07" y="71672"/>
            <a:ext cx="3276816" cy="32768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B44E3-AECE-8B91-8D33-28D6EAFE9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97" y="3509512"/>
            <a:ext cx="3276815" cy="327681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E2B43-82BF-6ABD-CAE0-2244E2E08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07" y="3509511"/>
            <a:ext cx="3276816" cy="32768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7A8E9-6685-D4C9-105A-E74A89297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97" y="71672"/>
            <a:ext cx="3276815" cy="327681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DF85E19-BB4E-4408-BE7A-94297D1F79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936"/>
          <a:stretch/>
        </p:blipFill>
        <p:spPr>
          <a:xfrm>
            <a:off x="-2" y="-26232"/>
            <a:ext cx="12192002" cy="68842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6558DEA-908F-4B28-A5B9-9A74FD333539}"/>
              </a:ext>
            </a:extLst>
          </p:cNvPr>
          <p:cNvSpPr txBox="1">
            <a:spLocks/>
          </p:cNvSpPr>
          <p:nvPr/>
        </p:nvSpPr>
        <p:spPr>
          <a:xfrm>
            <a:off x="9859" y="1542764"/>
            <a:ext cx="11933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152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Counterfactual impact assessment – some lessons from the evaluations of EIB’s intermediated support to SMEs</a:t>
            </a:r>
            <a:endParaRPr lang="fr-BE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7861B04-8FEA-44E1-A484-6B4EF36B5D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59" y="336863"/>
            <a:ext cx="2737079" cy="54310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7E8F7-AC86-4219-B480-9C3E8EE37D3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251873" y="3642627"/>
            <a:ext cx="5807348" cy="59734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3200" dirty="0">
                <a:solidFill>
                  <a:schemeClr val="accent1"/>
                </a:solidFill>
              </a:rPr>
              <a:t>12 March 2024</a:t>
            </a:r>
          </a:p>
          <a:p>
            <a:pPr algn="ctr">
              <a:lnSpc>
                <a:spcPct val="150000"/>
              </a:lnSpc>
            </a:pPr>
            <a:r>
              <a:rPr lang="en-GB" sz="3200" b="1" dirty="0" err="1">
                <a:solidFill>
                  <a:schemeClr val="accent1"/>
                </a:solidFill>
              </a:rPr>
              <a:t>Áron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Gereben</a:t>
            </a:r>
            <a:r>
              <a:rPr lang="en-GB" sz="3200" b="1" dirty="0">
                <a:solidFill>
                  <a:schemeClr val="accent1"/>
                </a:solidFill>
              </a:rPr>
              <a:t> – EIB IG/EV</a:t>
            </a:r>
          </a:p>
        </p:txBody>
      </p:sp>
      <p:pic>
        <p:nvPicPr>
          <p:cNvPr id="12" name="Image 7">
            <a:extLst>
              <a:ext uri="{FF2B5EF4-FFF2-40B4-BE49-F238E27FC236}">
                <a16:creationId xmlns:a16="http://schemas.microsoft.com/office/drawing/2014/main" id="{DAB52EA1-FB52-47F7-8461-BEDD7A1BFA7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25" y="36186"/>
            <a:ext cx="4060888" cy="1144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B1C16-817E-9468-1046-4EE4B53FBCC4}"/>
              </a:ext>
            </a:extLst>
          </p:cNvPr>
          <p:cNvSpPr txBox="1"/>
          <p:nvPr/>
        </p:nvSpPr>
        <p:spPr>
          <a:xfrm>
            <a:off x="399562" y="5842967"/>
            <a:ext cx="1115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ECG Spring Meeting 2024 - Theme 1: Evaluation of private sector operations / </a:t>
            </a:r>
            <a:r>
              <a:rPr lang="en-US" dirty="0" err="1"/>
              <a:t>programmes</a:t>
            </a:r>
            <a:r>
              <a:rPr lang="en-US" dirty="0"/>
              <a:t> with an impact lens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37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57061B-3775-B4C5-677E-6200FFFC056B}"/>
              </a:ext>
            </a:extLst>
          </p:cNvPr>
          <p:cNvSpPr/>
          <p:nvPr/>
        </p:nvSpPr>
        <p:spPr>
          <a:xfrm>
            <a:off x="3780140" y="3111176"/>
            <a:ext cx="172012" cy="228600"/>
          </a:xfrm>
          <a:custGeom>
            <a:avLst/>
            <a:gdLst>
              <a:gd name="connsiteX0" fmla="*/ 0 w 172012"/>
              <a:gd name="connsiteY0" fmla="*/ 0 h 228600"/>
              <a:gd name="connsiteX1" fmla="*/ 19050 w 172012"/>
              <a:gd name="connsiteY1" fmla="*/ 47625 h 228600"/>
              <a:gd name="connsiteX2" fmla="*/ 28575 w 172012"/>
              <a:gd name="connsiteY2" fmla="*/ 76200 h 228600"/>
              <a:gd name="connsiteX3" fmla="*/ 152400 w 172012"/>
              <a:gd name="connsiteY3" fmla="*/ 152400 h 228600"/>
              <a:gd name="connsiteX4" fmla="*/ 171450 w 172012"/>
              <a:gd name="connsiteY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12" h="228600">
                <a:moveTo>
                  <a:pt x="0" y="0"/>
                </a:moveTo>
                <a:cubicBezTo>
                  <a:pt x="6350" y="15875"/>
                  <a:pt x="13047" y="31616"/>
                  <a:pt x="19050" y="47625"/>
                </a:cubicBezTo>
                <a:cubicBezTo>
                  <a:pt x="22575" y="57026"/>
                  <a:pt x="21112" y="69483"/>
                  <a:pt x="28575" y="76200"/>
                </a:cubicBezTo>
                <a:cubicBezTo>
                  <a:pt x="69216" y="112777"/>
                  <a:pt x="107107" y="129754"/>
                  <a:pt x="152400" y="152400"/>
                </a:cubicBezTo>
                <a:cubicBezTo>
                  <a:pt x="177130" y="201859"/>
                  <a:pt x="171450" y="176301"/>
                  <a:pt x="171450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88C6FA-FE16-23F2-683F-DD787A7C14BC}"/>
              </a:ext>
            </a:extLst>
          </p:cNvPr>
          <p:cNvSpPr/>
          <p:nvPr/>
        </p:nvSpPr>
        <p:spPr>
          <a:xfrm flipH="1">
            <a:off x="4359625" y="2826708"/>
            <a:ext cx="97351" cy="513068"/>
          </a:xfrm>
          <a:custGeom>
            <a:avLst/>
            <a:gdLst>
              <a:gd name="connsiteX0" fmla="*/ 0 w 172012"/>
              <a:gd name="connsiteY0" fmla="*/ 0 h 228600"/>
              <a:gd name="connsiteX1" fmla="*/ 19050 w 172012"/>
              <a:gd name="connsiteY1" fmla="*/ 47625 h 228600"/>
              <a:gd name="connsiteX2" fmla="*/ 28575 w 172012"/>
              <a:gd name="connsiteY2" fmla="*/ 76200 h 228600"/>
              <a:gd name="connsiteX3" fmla="*/ 152400 w 172012"/>
              <a:gd name="connsiteY3" fmla="*/ 152400 h 228600"/>
              <a:gd name="connsiteX4" fmla="*/ 171450 w 172012"/>
              <a:gd name="connsiteY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12" h="228600">
                <a:moveTo>
                  <a:pt x="0" y="0"/>
                </a:moveTo>
                <a:cubicBezTo>
                  <a:pt x="6350" y="15875"/>
                  <a:pt x="13047" y="31616"/>
                  <a:pt x="19050" y="47625"/>
                </a:cubicBezTo>
                <a:cubicBezTo>
                  <a:pt x="22575" y="57026"/>
                  <a:pt x="21112" y="69483"/>
                  <a:pt x="28575" y="76200"/>
                </a:cubicBezTo>
                <a:cubicBezTo>
                  <a:pt x="69216" y="112777"/>
                  <a:pt x="107107" y="129754"/>
                  <a:pt x="152400" y="152400"/>
                </a:cubicBezTo>
                <a:cubicBezTo>
                  <a:pt x="177130" y="201859"/>
                  <a:pt x="171450" y="176301"/>
                  <a:pt x="171450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latin typeface="+mj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67B574-70E1-A839-FCBF-7ECE0F514AEC}"/>
              </a:ext>
            </a:extLst>
          </p:cNvPr>
          <p:cNvSpPr/>
          <p:nvPr/>
        </p:nvSpPr>
        <p:spPr>
          <a:xfrm>
            <a:off x="3103864" y="3025451"/>
            <a:ext cx="405584" cy="326048"/>
          </a:xfrm>
          <a:custGeom>
            <a:avLst/>
            <a:gdLst>
              <a:gd name="connsiteX0" fmla="*/ 0 w 172012"/>
              <a:gd name="connsiteY0" fmla="*/ 0 h 228600"/>
              <a:gd name="connsiteX1" fmla="*/ 19050 w 172012"/>
              <a:gd name="connsiteY1" fmla="*/ 47625 h 228600"/>
              <a:gd name="connsiteX2" fmla="*/ 28575 w 172012"/>
              <a:gd name="connsiteY2" fmla="*/ 76200 h 228600"/>
              <a:gd name="connsiteX3" fmla="*/ 152400 w 172012"/>
              <a:gd name="connsiteY3" fmla="*/ 152400 h 228600"/>
              <a:gd name="connsiteX4" fmla="*/ 171450 w 172012"/>
              <a:gd name="connsiteY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12" h="228600">
                <a:moveTo>
                  <a:pt x="0" y="0"/>
                </a:moveTo>
                <a:cubicBezTo>
                  <a:pt x="6350" y="15875"/>
                  <a:pt x="13047" y="31616"/>
                  <a:pt x="19050" y="47625"/>
                </a:cubicBezTo>
                <a:cubicBezTo>
                  <a:pt x="22575" y="57026"/>
                  <a:pt x="21112" y="69483"/>
                  <a:pt x="28575" y="76200"/>
                </a:cubicBezTo>
                <a:cubicBezTo>
                  <a:pt x="69216" y="112777"/>
                  <a:pt x="107107" y="129754"/>
                  <a:pt x="152400" y="152400"/>
                </a:cubicBezTo>
                <a:cubicBezTo>
                  <a:pt x="177130" y="201859"/>
                  <a:pt x="171450" y="176301"/>
                  <a:pt x="171450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latin typeface="+mj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31FDAA-A0AD-6431-BB23-89E60E5ACDAC}"/>
              </a:ext>
            </a:extLst>
          </p:cNvPr>
          <p:cNvSpPr/>
          <p:nvPr/>
        </p:nvSpPr>
        <p:spPr>
          <a:xfrm>
            <a:off x="5220619" y="3111175"/>
            <a:ext cx="114757" cy="240323"/>
          </a:xfrm>
          <a:custGeom>
            <a:avLst/>
            <a:gdLst>
              <a:gd name="connsiteX0" fmla="*/ 0 w 172012"/>
              <a:gd name="connsiteY0" fmla="*/ 0 h 228600"/>
              <a:gd name="connsiteX1" fmla="*/ 19050 w 172012"/>
              <a:gd name="connsiteY1" fmla="*/ 47625 h 228600"/>
              <a:gd name="connsiteX2" fmla="*/ 28575 w 172012"/>
              <a:gd name="connsiteY2" fmla="*/ 76200 h 228600"/>
              <a:gd name="connsiteX3" fmla="*/ 152400 w 172012"/>
              <a:gd name="connsiteY3" fmla="*/ 152400 h 228600"/>
              <a:gd name="connsiteX4" fmla="*/ 171450 w 172012"/>
              <a:gd name="connsiteY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12" h="228600">
                <a:moveTo>
                  <a:pt x="0" y="0"/>
                </a:moveTo>
                <a:cubicBezTo>
                  <a:pt x="6350" y="15875"/>
                  <a:pt x="13047" y="31616"/>
                  <a:pt x="19050" y="47625"/>
                </a:cubicBezTo>
                <a:cubicBezTo>
                  <a:pt x="22575" y="57026"/>
                  <a:pt x="21112" y="69483"/>
                  <a:pt x="28575" y="76200"/>
                </a:cubicBezTo>
                <a:cubicBezTo>
                  <a:pt x="69216" y="112777"/>
                  <a:pt x="107107" y="129754"/>
                  <a:pt x="152400" y="152400"/>
                </a:cubicBezTo>
                <a:cubicBezTo>
                  <a:pt x="177130" y="201859"/>
                  <a:pt x="171450" y="176301"/>
                  <a:pt x="171450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43E261-D096-41D6-99E6-44FBF0AF105C}"/>
              </a:ext>
            </a:extLst>
          </p:cNvPr>
          <p:cNvSpPr/>
          <p:nvPr/>
        </p:nvSpPr>
        <p:spPr>
          <a:xfrm>
            <a:off x="1735982" y="2845574"/>
            <a:ext cx="724019" cy="452438"/>
          </a:xfrm>
          <a:custGeom>
            <a:avLst/>
            <a:gdLst>
              <a:gd name="connsiteX0" fmla="*/ 0 w 172012"/>
              <a:gd name="connsiteY0" fmla="*/ 0 h 228600"/>
              <a:gd name="connsiteX1" fmla="*/ 19050 w 172012"/>
              <a:gd name="connsiteY1" fmla="*/ 47625 h 228600"/>
              <a:gd name="connsiteX2" fmla="*/ 28575 w 172012"/>
              <a:gd name="connsiteY2" fmla="*/ 76200 h 228600"/>
              <a:gd name="connsiteX3" fmla="*/ 152400 w 172012"/>
              <a:gd name="connsiteY3" fmla="*/ 152400 h 228600"/>
              <a:gd name="connsiteX4" fmla="*/ 171450 w 172012"/>
              <a:gd name="connsiteY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12" h="228600">
                <a:moveTo>
                  <a:pt x="0" y="0"/>
                </a:moveTo>
                <a:cubicBezTo>
                  <a:pt x="6350" y="15875"/>
                  <a:pt x="13047" y="31616"/>
                  <a:pt x="19050" y="47625"/>
                </a:cubicBezTo>
                <a:cubicBezTo>
                  <a:pt x="22575" y="57026"/>
                  <a:pt x="21112" y="69483"/>
                  <a:pt x="28575" y="76200"/>
                </a:cubicBezTo>
                <a:cubicBezTo>
                  <a:pt x="69216" y="112777"/>
                  <a:pt x="107107" y="129754"/>
                  <a:pt x="152400" y="152400"/>
                </a:cubicBezTo>
                <a:cubicBezTo>
                  <a:pt x="177130" y="201859"/>
                  <a:pt x="171450" y="176301"/>
                  <a:pt x="171450" y="228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latin typeface="+mj-lt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2420B3A-5AB4-4025-9674-DC5FB324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Two </a:t>
            </a:r>
            <a:r>
              <a:rPr lang="en-GB" sz="2400" dirty="0">
                <a:latin typeface="+mj-lt"/>
              </a:rPr>
              <a:t>evaluations on the EIB Group’s SME and mid-cap support within the EU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A19328-5E86-DC0D-77FC-BDC2E7764ADD}"/>
              </a:ext>
            </a:extLst>
          </p:cNvPr>
          <p:cNvSpPr/>
          <p:nvPr/>
        </p:nvSpPr>
        <p:spPr>
          <a:xfrm>
            <a:off x="344590" y="3308450"/>
            <a:ext cx="5751410" cy="256174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776538" algn="ctr"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Equity support</a:t>
            </a:r>
          </a:p>
          <a:p>
            <a:pPr marL="2776538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Targets chiefly innovative, young SMEs/mid-caps.</a:t>
            </a:r>
          </a:p>
          <a:p>
            <a:pPr marL="2776538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Intermediated through funds (except venture debt)</a:t>
            </a:r>
          </a:p>
          <a:p>
            <a:pPr marL="2776538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Group level (EIB &amp; EIF)</a:t>
            </a:r>
          </a:p>
          <a:p>
            <a:pPr marL="2776538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Within the EU, from 2010 </a:t>
            </a:r>
          </a:p>
          <a:p>
            <a:pPr marL="2776538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Signed volume: </a:t>
            </a:r>
            <a:r>
              <a:rPr lang="en-GB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€33 billion 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37DB63-9960-C1F8-E23A-83265D4F2305}"/>
              </a:ext>
            </a:extLst>
          </p:cNvPr>
          <p:cNvSpPr/>
          <p:nvPr/>
        </p:nvSpPr>
        <p:spPr>
          <a:xfrm>
            <a:off x="2621209" y="2120576"/>
            <a:ext cx="965445" cy="904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Venture capital</a:t>
            </a:r>
          </a:p>
          <a:p>
            <a:pPr algn="ctr"/>
            <a:r>
              <a:rPr lang="en-US" sz="1050" dirty="0">
                <a:latin typeface="+mj-lt"/>
              </a:rPr>
              <a:t>funds</a:t>
            </a:r>
            <a:endParaRPr lang="en-GB" sz="105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B0173D-DF87-17F9-D718-EC6FE7A5F547}"/>
              </a:ext>
            </a:extLst>
          </p:cNvPr>
          <p:cNvSpPr/>
          <p:nvPr/>
        </p:nvSpPr>
        <p:spPr>
          <a:xfrm>
            <a:off x="3367780" y="2200439"/>
            <a:ext cx="878639" cy="904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Growth capital funds</a:t>
            </a:r>
            <a:endParaRPr lang="en-GB" sz="1050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1923B7-E0DD-F4C9-2071-6ED98FEB80F4}"/>
              </a:ext>
            </a:extLst>
          </p:cNvPr>
          <p:cNvSpPr/>
          <p:nvPr/>
        </p:nvSpPr>
        <p:spPr>
          <a:xfrm>
            <a:off x="4055308" y="1971793"/>
            <a:ext cx="878639" cy="904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Private equity funds</a:t>
            </a:r>
            <a:endParaRPr lang="en-GB" sz="1050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DEB9B1-CBE9-A03F-37F1-144F71B04067}"/>
              </a:ext>
            </a:extLst>
          </p:cNvPr>
          <p:cNvSpPr/>
          <p:nvPr/>
        </p:nvSpPr>
        <p:spPr>
          <a:xfrm>
            <a:off x="4661202" y="2247881"/>
            <a:ext cx="989832" cy="904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Selective debt funds</a:t>
            </a:r>
            <a:endParaRPr lang="en-GB" sz="1050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8755F4-DFEE-3987-E43C-02F88C2DE666}"/>
              </a:ext>
            </a:extLst>
          </p:cNvPr>
          <p:cNvSpPr/>
          <p:nvPr/>
        </p:nvSpPr>
        <p:spPr>
          <a:xfrm>
            <a:off x="1127860" y="2081376"/>
            <a:ext cx="989832" cy="904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 Direct venture debt</a:t>
            </a:r>
            <a:endParaRPr lang="en-GB" sz="1050" dirty="0"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5713701-89AD-197B-FE91-E4A72E15514B}"/>
              </a:ext>
            </a:extLst>
          </p:cNvPr>
          <p:cNvSpPr/>
          <p:nvPr/>
        </p:nvSpPr>
        <p:spPr>
          <a:xfrm>
            <a:off x="6231466" y="3294926"/>
            <a:ext cx="5689600" cy="25752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239963" indent="-171450" algn="ctr"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</a:rPr>
              <a:t>Debt support</a:t>
            </a:r>
            <a:endParaRPr lang="en-US" sz="1200" dirty="0">
              <a:solidFill>
                <a:schemeClr val="accent1"/>
              </a:solidFill>
            </a:endParaRPr>
          </a:p>
          <a:p>
            <a:pPr marL="2239963" indent="-171450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Targets the entirety of SME (and mid-cap) population.</a:t>
            </a:r>
          </a:p>
          <a:p>
            <a:pPr marL="2239963" indent="-171450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Intermediated via financial institutions (except direct loans)</a:t>
            </a:r>
          </a:p>
          <a:p>
            <a:pPr marL="2239963" indent="-171450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Group level (EIB &amp; EIF)</a:t>
            </a:r>
          </a:p>
          <a:p>
            <a:pPr marL="2239963" indent="-171450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Within the EU, from 2010</a:t>
            </a:r>
          </a:p>
          <a:p>
            <a:pPr marL="2239963" indent="-171450" algn="ctr">
              <a:spcAft>
                <a:spcPts val="600"/>
              </a:spcAft>
              <a:buFontTx/>
              <a:buChar char="-"/>
            </a:pPr>
            <a:r>
              <a:rPr lang="en-US" sz="1100" dirty="0">
                <a:solidFill>
                  <a:schemeClr val="accent1"/>
                </a:solidFill>
                <a:latin typeface="+mj-lt"/>
              </a:rPr>
              <a:t>Signed volume: </a:t>
            </a:r>
            <a:r>
              <a:rPr lang="en-GB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€270 billion </a:t>
            </a:r>
            <a:endParaRPr lang="en-US" sz="11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8C5D00-11B4-F175-ADB7-433E9CA2147D}"/>
              </a:ext>
            </a:extLst>
          </p:cNvPr>
          <p:cNvGrpSpPr/>
          <p:nvPr/>
        </p:nvGrpSpPr>
        <p:grpSpPr>
          <a:xfrm>
            <a:off x="6419533" y="1605280"/>
            <a:ext cx="4540258" cy="1689646"/>
            <a:chOff x="6419533" y="1405164"/>
            <a:chExt cx="4540258" cy="211593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AF833E-676E-272C-8FA2-C94D24FC8CD5}"/>
                </a:ext>
              </a:extLst>
            </p:cNvPr>
            <p:cNvSpPr/>
            <p:nvPr/>
          </p:nvSpPr>
          <p:spPr>
            <a:xfrm flipH="1">
              <a:off x="8291004" y="3221848"/>
              <a:ext cx="466153" cy="299250"/>
            </a:xfrm>
            <a:custGeom>
              <a:avLst/>
              <a:gdLst>
                <a:gd name="connsiteX0" fmla="*/ 0 w 172012"/>
                <a:gd name="connsiteY0" fmla="*/ 0 h 228600"/>
                <a:gd name="connsiteX1" fmla="*/ 19050 w 172012"/>
                <a:gd name="connsiteY1" fmla="*/ 47625 h 228600"/>
                <a:gd name="connsiteX2" fmla="*/ 28575 w 172012"/>
                <a:gd name="connsiteY2" fmla="*/ 76200 h 228600"/>
                <a:gd name="connsiteX3" fmla="*/ 152400 w 172012"/>
                <a:gd name="connsiteY3" fmla="*/ 152400 h 228600"/>
                <a:gd name="connsiteX4" fmla="*/ 171450 w 172012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12" h="228600">
                  <a:moveTo>
                    <a:pt x="0" y="0"/>
                  </a:moveTo>
                  <a:cubicBezTo>
                    <a:pt x="6350" y="15875"/>
                    <a:pt x="13047" y="31616"/>
                    <a:pt x="19050" y="47625"/>
                  </a:cubicBezTo>
                  <a:cubicBezTo>
                    <a:pt x="22575" y="57026"/>
                    <a:pt x="21112" y="69483"/>
                    <a:pt x="28575" y="76200"/>
                  </a:cubicBezTo>
                  <a:cubicBezTo>
                    <a:pt x="69216" y="112777"/>
                    <a:pt x="107107" y="129754"/>
                    <a:pt x="152400" y="152400"/>
                  </a:cubicBezTo>
                  <a:cubicBezTo>
                    <a:pt x="177130" y="201859"/>
                    <a:pt x="171450" y="176301"/>
                    <a:pt x="171450" y="228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EE1331-E6B0-9CCF-B439-30EF546BC9AB}"/>
                </a:ext>
              </a:extLst>
            </p:cNvPr>
            <p:cNvSpPr/>
            <p:nvPr/>
          </p:nvSpPr>
          <p:spPr>
            <a:xfrm flipH="1">
              <a:off x="7741929" y="2614357"/>
              <a:ext cx="148369" cy="906740"/>
            </a:xfrm>
            <a:custGeom>
              <a:avLst/>
              <a:gdLst>
                <a:gd name="connsiteX0" fmla="*/ 0 w 172012"/>
                <a:gd name="connsiteY0" fmla="*/ 0 h 228600"/>
                <a:gd name="connsiteX1" fmla="*/ 19050 w 172012"/>
                <a:gd name="connsiteY1" fmla="*/ 47625 h 228600"/>
                <a:gd name="connsiteX2" fmla="*/ 28575 w 172012"/>
                <a:gd name="connsiteY2" fmla="*/ 76200 h 228600"/>
                <a:gd name="connsiteX3" fmla="*/ 152400 w 172012"/>
                <a:gd name="connsiteY3" fmla="*/ 152400 h 228600"/>
                <a:gd name="connsiteX4" fmla="*/ 171450 w 172012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12" h="228600">
                  <a:moveTo>
                    <a:pt x="0" y="0"/>
                  </a:moveTo>
                  <a:cubicBezTo>
                    <a:pt x="6350" y="15875"/>
                    <a:pt x="13047" y="31616"/>
                    <a:pt x="19050" y="47625"/>
                  </a:cubicBezTo>
                  <a:cubicBezTo>
                    <a:pt x="22575" y="57026"/>
                    <a:pt x="21112" y="69483"/>
                    <a:pt x="28575" y="76200"/>
                  </a:cubicBezTo>
                  <a:cubicBezTo>
                    <a:pt x="69216" y="112777"/>
                    <a:pt x="107107" y="129754"/>
                    <a:pt x="152400" y="152400"/>
                  </a:cubicBezTo>
                  <a:cubicBezTo>
                    <a:pt x="177130" y="201859"/>
                    <a:pt x="171450" y="176301"/>
                    <a:pt x="171450" y="228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+mj-lt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837320-941D-510C-A98D-34D0A1EC1D9B}"/>
                </a:ext>
              </a:extLst>
            </p:cNvPr>
            <p:cNvSpPr/>
            <p:nvPr/>
          </p:nvSpPr>
          <p:spPr>
            <a:xfrm flipH="1">
              <a:off x="10207412" y="2708352"/>
              <a:ext cx="146484" cy="812745"/>
            </a:xfrm>
            <a:custGeom>
              <a:avLst/>
              <a:gdLst>
                <a:gd name="connsiteX0" fmla="*/ 0 w 172012"/>
                <a:gd name="connsiteY0" fmla="*/ 0 h 228600"/>
                <a:gd name="connsiteX1" fmla="*/ 19050 w 172012"/>
                <a:gd name="connsiteY1" fmla="*/ 47625 h 228600"/>
                <a:gd name="connsiteX2" fmla="*/ 28575 w 172012"/>
                <a:gd name="connsiteY2" fmla="*/ 76200 h 228600"/>
                <a:gd name="connsiteX3" fmla="*/ 152400 w 172012"/>
                <a:gd name="connsiteY3" fmla="*/ 152400 h 228600"/>
                <a:gd name="connsiteX4" fmla="*/ 171450 w 172012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12" h="228600">
                  <a:moveTo>
                    <a:pt x="0" y="0"/>
                  </a:moveTo>
                  <a:cubicBezTo>
                    <a:pt x="6350" y="15875"/>
                    <a:pt x="13047" y="31616"/>
                    <a:pt x="19050" y="47625"/>
                  </a:cubicBezTo>
                  <a:cubicBezTo>
                    <a:pt x="22575" y="57026"/>
                    <a:pt x="21112" y="69483"/>
                    <a:pt x="28575" y="76200"/>
                  </a:cubicBezTo>
                  <a:cubicBezTo>
                    <a:pt x="69216" y="112777"/>
                    <a:pt x="107107" y="129754"/>
                    <a:pt x="152400" y="152400"/>
                  </a:cubicBezTo>
                  <a:cubicBezTo>
                    <a:pt x="177130" y="201859"/>
                    <a:pt x="171450" y="176301"/>
                    <a:pt x="171450" y="228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9366127-BB16-499B-8FE9-AE4CD43823B0}"/>
                </a:ext>
              </a:extLst>
            </p:cNvPr>
            <p:cNvSpPr/>
            <p:nvPr/>
          </p:nvSpPr>
          <p:spPr>
            <a:xfrm>
              <a:off x="6865857" y="3109613"/>
              <a:ext cx="431352" cy="411486"/>
            </a:xfrm>
            <a:custGeom>
              <a:avLst/>
              <a:gdLst>
                <a:gd name="connsiteX0" fmla="*/ 0 w 172012"/>
                <a:gd name="connsiteY0" fmla="*/ 0 h 228600"/>
                <a:gd name="connsiteX1" fmla="*/ 19050 w 172012"/>
                <a:gd name="connsiteY1" fmla="*/ 47625 h 228600"/>
                <a:gd name="connsiteX2" fmla="*/ 28575 w 172012"/>
                <a:gd name="connsiteY2" fmla="*/ 76200 h 228600"/>
                <a:gd name="connsiteX3" fmla="*/ 152400 w 172012"/>
                <a:gd name="connsiteY3" fmla="*/ 152400 h 228600"/>
                <a:gd name="connsiteX4" fmla="*/ 171450 w 172012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12" h="228600">
                  <a:moveTo>
                    <a:pt x="0" y="0"/>
                  </a:moveTo>
                  <a:cubicBezTo>
                    <a:pt x="6350" y="15875"/>
                    <a:pt x="13047" y="31616"/>
                    <a:pt x="19050" y="47625"/>
                  </a:cubicBezTo>
                  <a:cubicBezTo>
                    <a:pt x="22575" y="57026"/>
                    <a:pt x="21112" y="69483"/>
                    <a:pt x="28575" y="76200"/>
                  </a:cubicBezTo>
                  <a:cubicBezTo>
                    <a:pt x="69216" y="112777"/>
                    <a:pt x="107107" y="129754"/>
                    <a:pt x="152400" y="152400"/>
                  </a:cubicBezTo>
                  <a:cubicBezTo>
                    <a:pt x="177130" y="201859"/>
                    <a:pt x="171450" y="176301"/>
                    <a:pt x="171450" y="228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ABB8F2-C5C8-161A-FA39-73B0503065C9}"/>
                </a:ext>
              </a:extLst>
            </p:cNvPr>
            <p:cNvSpPr/>
            <p:nvPr/>
          </p:nvSpPr>
          <p:spPr>
            <a:xfrm>
              <a:off x="7131350" y="1405164"/>
              <a:ext cx="1443592" cy="120919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ABS subscriptions</a:t>
              </a:r>
              <a:endParaRPr lang="en-GB" sz="105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F25FD8-20A5-EA34-1402-3E04F37C052B}"/>
                </a:ext>
              </a:extLst>
            </p:cNvPr>
            <p:cNvSpPr/>
            <p:nvPr/>
          </p:nvSpPr>
          <p:spPr>
            <a:xfrm>
              <a:off x="6419533" y="1920707"/>
              <a:ext cx="1052718" cy="120919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Lending products</a:t>
              </a:r>
              <a:endParaRPr lang="en-GB" sz="105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DE9F60-CBB7-E69C-81E5-8BC857B761BF}"/>
                </a:ext>
              </a:extLst>
            </p:cNvPr>
            <p:cNvSpPr/>
            <p:nvPr/>
          </p:nvSpPr>
          <p:spPr>
            <a:xfrm>
              <a:off x="9656755" y="1683488"/>
              <a:ext cx="1303036" cy="120919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Direct loans to mid-caps</a:t>
              </a:r>
              <a:endParaRPr lang="en-GB" sz="105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34D313-4212-DAA6-C666-FD1786A3309C}"/>
                </a:ext>
              </a:extLst>
            </p:cNvPr>
            <p:cNvSpPr/>
            <p:nvPr/>
          </p:nvSpPr>
          <p:spPr>
            <a:xfrm>
              <a:off x="8322362" y="2226173"/>
              <a:ext cx="1303036" cy="120919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Credit guarantees</a:t>
              </a:r>
              <a:endParaRPr lang="en-GB" sz="1050" dirty="0"/>
            </a:p>
          </p:txBody>
        </p:sp>
      </p:grp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945B08A-754A-F14D-88F1-208028750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9" b="1569"/>
          <a:stretch/>
        </p:blipFill>
        <p:spPr>
          <a:xfrm>
            <a:off x="690985" y="3597416"/>
            <a:ext cx="2323149" cy="20699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">
            <a:extLst>
              <a:ext uri="{FF2B5EF4-FFF2-40B4-BE49-F238E27FC236}">
                <a16:creationId xmlns:a16="http://schemas.microsoft.com/office/drawing/2014/main" id="{BF03D9CF-E2A5-B425-892E-3E4F328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33" y="3597416"/>
            <a:ext cx="2204600" cy="2069906"/>
          </a:xfrm>
          <a:prstGeom prst="rect">
            <a:avLst/>
          </a:prstGeom>
          <a:solidFill>
            <a:schemeClr val="bg2"/>
          </a:solidFill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6778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2420B3A-5AB4-4025-9674-DC5FB324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How did we look at impact?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48D858-76FB-2531-B078-2D3D66A4B551}"/>
              </a:ext>
            </a:extLst>
          </p:cNvPr>
          <p:cNvSpPr/>
          <p:nvPr/>
        </p:nvSpPr>
        <p:spPr>
          <a:xfrm>
            <a:off x="838200" y="1478496"/>
            <a:ext cx="6341534" cy="445494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Existing EIB Group counterfactual studies</a:t>
            </a:r>
          </a:p>
          <a:p>
            <a:pPr algn="ctr">
              <a:spcAft>
                <a:spcPts val="600"/>
              </a:spcAft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yriad Pro"/>
            </a:endParaRP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/>
              </a:rPr>
              <a:t>Earlier counterfactual analyses by EIF Research and Market Analysis, and EIB</a:t>
            </a:r>
            <a:r>
              <a:rPr lang="en-US" sz="1200" dirty="0">
                <a:solidFill>
                  <a:schemeClr val="accent1"/>
                </a:solidFill>
                <a:latin typeface="Myriad Pro"/>
              </a:rPr>
              <a:t> Econ.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accent1"/>
                </a:solidFill>
                <a:latin typeface="Myriad Pro"/>
              </a:rPr>
              <a:t>Covered equity, venture debt, lending, guarantees.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yriad Pro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/>
              </a:rPr>
              <a:t>Quasi-experimental (typically propensity score matching with diff-in-diff</a:t>
            </a:r>
            <a:r>
              <a:rPr lang="en-US" sz="1200" dirty="0">
                <a:solidFill>
                  <a:schemeClr val="accent1"/>
                </a:solidFill>
                <a:latin typeface="Myriad Pro"/>
              </a:rPr>
              <a:t>.)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yriad Pro"/>
            </a:endParaRP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accent1"/>
                </a:solidFill>
                <a:latin typeface="Myriad Pro"/>
              </a:rPr>
              <a:t>P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/>
              </a:rPr>
              <a:t>ositive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/>
              </a:rPr>
              <a:t> effects on employment, investment, turnover, survival etc., m</a:t>
            </a:r>
            <a:r>
              <a:rPr lang="en-US" sz="1200" dirty="0">
                <a:solidFill>
                  <a:schemeClr val="accent1"/>
                </a:solidFill>
                <a:latin typeface="Myriad Pro"/>
              </a:rPr>
              <a:t>ixed results on returns.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 Pro"/>
              </a:rPr>
              <a:t>Impact is heterogeneous across SME types, geographies, across the cycle and products</a:t>
            </a:r>
            <a:r>
              <a:rPr lang="en-US" sz="1200" dirty="0">
                <a:solidFill>
                  <a:schemeClr val="accent1"/>
                </a:solidFill>
                <a:latin typeface="Myriad Pro"/>
              </a:rPr>
              <a:t>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CFEA1C9-E6A1-BB8E-D085-6AE4A6667AF8}"/>
              </a:ext>
            </a:extLst>
          </p:cNvPr>
          <p:cNvSpPr/>
          <p:nvPr/>
        </p:nvSpPr>
        <p:spPr>
          <a:xfrm>
            <a:off x="7606453" y="1478496"/>
            <a:ext cx="3747347" cy="2748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A new counterfactual analysis for (indirect) equity</a:t>
            </a: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1"/>
                </a:solidFill>
              </a:rPr>
              <a:t>New analysis to complement EIF studies .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1"/>
                </a:solidFill>
              </a:rPr>
              <a:t>Similar methodology, but a different counterfactual compared to earlier studies.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1"/>
                </a:solidFill>
              </a:rPr>
              <a:t>EIF equity (VC/PE) support has similar impact to fully private equity investors.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1"/>
                </a:solidFill>
              </a:rPr>
              <a:t>Stronger impact for early-stage private equity (venture capital, growth capital).</a:t>
            </a:r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EF231-EBB8-C9A2-1ADB-3CBB503C5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87" y="4155545"/>
            <a:ext cx="5760720" cy="1689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DE14D-20A8-7979-D585-F72457993901}"/>
              </a:ext>
            </a:extLst>
          </p:cNvPr>
          <p:cNvSpPr txBox="1"/>
          <p:nvPr/>
        </p:nvSpPr>
        <p:spPr>
          <a:xfrm>
            <a:off x="2448254" y="3951969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The scale of peak impact on employment and investment</a:t>
            </a:r>
            <a:endParaRPr lang="en-GB" sz="9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2AA729-66B6-C3E8-5182-8A98D3394548}"/>
              </a:ext>
            </a:extLst>
          </p:cNvPr>
          <p:cNvSpPr/>
          <p:nvPr/>
        </p:nvSpPr>
        <p:spPr>
          <a:xfrm>
            <a:off x="7606454" y="4558452"/>
            <a:ext cx="3747346" cy="13749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Other data sources</a:t>
            </a:r>
          </a:p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1"/>
                </a:solidFill>
              </a:rPr>
              <a:t>Survey of final beneficiaries (for equity operations).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endParaRPr lang="en-GB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0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2420B3A-5AB4-4025-9674-DC5FB324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What counterfactual?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B4B2-2CEB-794B-0B2E-4BA44A1F3474}"/>
              </a:ext>
            </a:extLst>
          </p:cNvPr>
          <p:cNvSpPr txBox="1"/>
          <p:nvPr/>
        </p:nvSpPr>
        <p:spPr>
          <a:xfrm>
            <a:off x="1253067" y="1825876"/>
            <a:ext cx="947589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It is often ambiguous what is the relevant counterfactual </a:t>
            </a:r>
            <a:endParaRPr lang="en-US" b="1" dirty="0">
              <a:solidFill>
                <a:schemeClr val="accent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For debt operations: no loan, a loan with different conditions etc.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For equity operations: no private equity, fully private equity.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The relevant counterfactual is </a:t>
            </a:r>
            <a:r>
              <a:rPr lang="en-US" sz="1400" u="sng" dirty="0">
                <a:solidFill>
                  <a:schemeClr val="accent1"/>
                </a:solidFill>
              </a:rPr>
              <a:t>not always clearly defined from the objectives/intervention logic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0" lvl="1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We usually know very little about the control group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Control group typically selected from corporate datasets like Orbis, based on financial/corporate metrics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Did the firm in the control group </a:t>
            </a:r>
            <a:r>
              <a:rPr lang="en-US" sz="1400" u="sng" dirty="0">
                <a:solidFill>
                  <a:schemeClr val="accent1"/>
                </a:solidFill>
              </a:rPr>
              <a:t>have a viable project </a:t>
            </a:r>
            <a:r>
              <a:rPr lang="en-US" sz="1400" dirty="0">
                <a:solidFill>
                  <a:schemeClr val="accent1"/>
                </a:solidFill>
              </a:rPr>
              <a:t>to </a:t>
            </a:r>
            <a:r>
              <a:rPr lang="en-US" sz="1400" dirty="0" err="1">
                <a:solidFill>
                  <a:schemeClr val="accent1"/>
                </a:solidFill>
              </a:rPr>
              <a:t>financeat</a:t>
            </a:r>
            <a:r>
              <a:rPr lang="en-US" sz="1400" dirty="0">
                <a:solidFill>
                  <a:schemeClr val="accent1"/>
                </a:solidFill>
              </a:rPr>
              <a:t> all?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Did the firm </a:t>
            </a:r>
            <a:r>
              <a:rPr lang="en-US" sz="1400" u="sng" dirty="0">
                <a:solidFill>
                  <a:schemeClr val="accent1"/>
                </a:solidFill>
              </a:rPr>
              <a:t>apply for a loan elsewhere</a:t>
            </a:r>
            <a:r>
              <a:rPr lang="en-US" sz="1400" dirty="0">
                <a:solidFill>
                  <a:schemeClr val="accent1"/>
                </a:solidFill>
              </a:rPr>
              <a:t>?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Did the firm </a:t>
            </a:r>
            <a:r>
              <a:rPr lang="en-US" sz="1400" u="sng" dirty="0">
                <a:solidFill>
                  <a:schemeClr val="accent1"/>
                </a:solidFill>
              </a:rPr>
              <a:t>have loan applications rejected </a:t>
            </a:r>
            <a:r>
              <a:rPr lang="en-US" sz="1400" dirty="0">
                <a:solidFill>
                  <a:schemeClr val="accent1"/>
                </a:solidFill>
              </a:rPr>
              <a:t>before?</a:t>
            </a:r>
          </a:p>
          <a:p>
            <a:pPr marL="0" lvl="1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Central credit registry information could be useful for a more thorough analysis of impact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Could help establish if beneficiaries were financially constrained.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Improves the selection of the right control group</a:t>
            </a:r>
          </a:p>
        </p:txBody>
      </p:sp>
    </p:spTree>
    <p:extLst>
      <p:ext uri="{BB962C8B-B14F-4D97-AF65-F5344CB8AC3E}">
        <p14:creationId xmlns:p14="http://schemas.microsoft.com/office/powerpoint/2010/main" val="261518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2420B3A-5AB4-4025-9674-DC5FB324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Can no result be a good result?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B4B2-2CEB-794B-0B2E-4BA44A1F3474}"/>
              </a:ext>
            </a:extLst>
          </p:cNvPr>
          <p:cNvSpPr txBox="1"/>
          <p:nvPr/>
        </p:nvSpPr>
        <p:spPr>
          <a:xfrm>
            <a:off x="1295456" y="1690688"/>
            <a:ext cx="9475893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Doing better, or doing more?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Private sector operations often address financing gaps, and the </a:t>
            </a:r>
            <a:r>
              <a:rPr lang="en-GB" sz="1400" dirty="0">
                <a:solidFill>
                  <a:schemeClr val="accent1"/>
                </a:solidFill>
              </a:rPr>
              <a:t>often to </a:t>
            </a:r>
            <a:r>
              <a:rPr lang="en-GB" sz="1400" u="sng" dirty="0">
                <a:solidFill>
                  <a:schemeClr val="accent1"/>
                </a:solidFill>
              </a:rPr>
              <a:t>scale up the limited supply of private funding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At the same time, </a:t>
            </a:r>
            <a:r>
              <a:rPr lang="en-US" sz="1400" u="sng" dirty="0">
                <a:solidFill>
                  <a:schemeClr val="accent1"/>
                </a:solidFill>
              </a:rPr>
              <a:t>agency problems associated with public support </a:t>
            </a:r>
            <a:r>
              <a:rPr lang="en-US" sz="1400" dirty="0">
                <a:solidFill>
                  <a:schemeClr val="accent1"/>
                </a:solidFill>
              </a:rPr>
              <a:t>may result in such interventions less impactful than fully private financing.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Delivering the </a:t>
            </a:r>
            <a:r>
              <a:rPr lang="en-US" sz="1400" u="sng" dirty="0">
                <a:solidFill>
                  <a:schemeClr val="accent1"/>
                </a:solidFill>
              </a:rPr>
              <a:t>same impact as fully private funding </a:t>
            </a:r>
            <a:r>
              <a:rPr lang="en-US" sz="1400" dirty="0">
                <a:solidFill>
                  <a:schemeClr val="accent1"/>
                </a:solidFill>
              </a:rPr>
              <a:t>is a good result.</a:t>
            </a:r>
          </a:p>
          <a:p>
            <a:pPr marL="0" lvl="1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Example: Evaluating the impact EIF interventions on the venture capital market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EIF is one of the major suppliers of venture capital (VC) funding in the EU – co-investing alongside private partners.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Existing counterfactual studies of EIF interventions used </a:t>
            </a:r>
            <a:r>
              <a:rPr lang="en-US" sz="1400" u="sng" dirty="0">
                <a:solidFill>
                  <a:schemeClr val="accent1"/>
                </a:solidFill>
              </a:rPr>
              <a:t>‘no VC funding’ as counterfactual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Our evaluation aimed at testing the suitability of the EIF intervention model in delivering impact, therefore we used an </a:t>
            </a:r>
            <a:r>
              <a:rPr lang="en-US" sz="1400" u="sng" dirty="0">
                <a:solidFill>
                  <a:schemeClr val="accent1"/>
                </a:solidFill>
              </a:rPr>
              <a:t>alternative counterfactual: ‘fully private VC funding’.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We found </a:t>
            </a:r>
            <a:r>
              <a:rPr lang="en-US" sz="1400" u="sng" dirty="0">
                <a:solidFill>
                  <a:schemeClr val="accent1"/>
                </a:solidFill>
              </a:rPr>
              <a:t>no significant difference </a:t>
            </a:r>
            <a:r>
              <a:rPr lang="en-US" sz="1400" dirty="0">
                <a:solidFill>
                  <a:schemeClr val="accent1"/>
                </a:solidFill>
              </a:rPr>
              <a:t>between the economic impact (employment, innovation, investment) of EIF-funded VC and fully private VC.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This </a:t>
            </a:r>
            <a:r>
              <a:rPr lang="en-US" sz="1400" u="sng" dirty="0">
                <a:solidFill>
                  <a:schemeClr val="accent1"/>
                </a:solidFill>
              </a:rPr>
              <a:t>confirmed the suitability of the EIF model </a:t>
            </a:r>
            <a:r>
              <a:rPr lang="en-US" sz="1400" dirty="0">
                <a:solidFill>
                  <a:schemeClr val="accent1"/>
                </a:solidFill>
              </a:rPr>
              <a:t>to mitigate the agency problems associated with public intervention on the venture capital market, and to be able to scale up VC funding without mitigating its impact.</a:t>
            </a:r>
          </a:p>
        </p:txBody>
      </p:sp>
    </p:spTree>
    <p:extLst>
      <p:ext uri="{BB962C8B-B14F-4D97-AF65-F5344CB8AC3E}">
        <p14:creationId xmlns:p14="http://schemas.microsoft.com/office/powerpoint/2010/main" val="188544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2420B3A-5AB4-4025-9674-DC5FB324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Impact… so what?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B4B2-2CEB-794B-0B2E-4BA44A1F3474}"/>
              </a:ext>
            </a:extLst>
          </p:cNvPr>
          <p:cNvSpPr txBox="1"/>
          <p:nvPr/>
        </p:nvSpPr>
        <p:spPr>
          <a:xfrm>
            <a:off x="1253067" y="1825876"/>
            <a:ext cx="9475893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Quantitative impact studies are useful to confirm the beneficial effects of an intervention, but often cannot shed light on how to fine tune them.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While counterfactual methods can </a:t>
            </a:r>
            <a:r>
              <a:rPr lang="en-US" sz="1400" u="sng" dirty="0">
                <a:solidFill>
                  <a:schemeClr val="accent1"/>
                </a:solidFill>
              </a:rPr>
              <a:t>confirm or reject the impact </a:t>
            </a:r>
            <a:r>
              <a:rPr lang="en-US" sz="1400" dirty="0">
                <a:solidFill>
                  <a:schemeClr val="accent1"/>
                </a:solidFill>
              </a:rPr>
              <a:t>of an intervention, evaluations are generally  expected to </a:t>
            </a:r>
            <a:r>
              <a:rPr lang="en-US" sz="1400" u="sng" dirty="0">
                <a:solidFill>
                  <a:schemeClr val="accent1"/>
                </a:solidFill>
              </a:rPr>
              <a:t>deliver constructive feedback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Often </a:t>
            </a:r>
            <a:r>
              <a:rPr lang="en-US" sz="1400" u="sng" dirty="0">
                <a:solidFill>
                  <a:schemeClr val="accent1"/>
                </a:solidFill>
              </a:rPr>
              <a:t>data is not available at the necessary level of granularity </a:t>
            </a:r>
            <a:r>
              <a:rPr lang="en-US" sz="1400" dirty="0">
                <a:solidFill>
                  <a:schemeClr val="accent1"/>
                </a:solidFill>
              </a:rPr>
              <a:t>to compare the impact of different product varieties.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In addition, the </a:t>
            </a:r>
            <a:r>
              <a:rPr lang="en-US" sz="1400" u="sng" dirty="0">
                <a:solidFill>
                  <a:schemeClr val="accent1"/>
                </a:solidFill>
              </a:rPr>
              <a:t>selection into treatment is not necessarily random </a:t>
            </a:r>
            <a:r>
              <a:rPr lang="en-US" sz="1400" dirty="0">
                <a:solidFill>
                  <a:schemeClr val="accent1"/>
                </a:solidFill>
              </a:rPr>
              <a:t>when comparing the effects of two product types/varieties, which limits the causal interpretation of the results.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Complementary information are often necessary to provide insight into how to improve the </a:t>
            </a:r>
            <a:r>
              <a:rPr lang="en-US" sz="1800" b="1" dirty="0" err="1">
                <a:solidFill>
                  <a:schemeClr val="accent1"/>
                </a:solidFill>
              </a:rPr>
              <a:t>programme</a:t>
            </a:r>
            <a:r>
              <a:rPr lang="en-US" sz="1800" b="1" dirty="0">
                <a:solidFill>
                  <a:schemeClr val="accent1"/>
                </a:solidFill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accent1"/>
                </a:solidFill>
              </a:rPr>
              <a:t>Triangulation</a:t>
            </a:r>
            <a:r>
              <a:rPr lang="en-US" sz="1400" dirty="0">
                <a:solidFill>
                  <a:schemeClr val="accent1"/>
                </a:solidFill>
              </a:rPr>
              <a:t> is necessary.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In particular, </a:t>
            </a:r>
            <a:r>
              <a:rPr lang="en-US" sz="1400" u="sng" dirty="0">
                <a:solidFill>
                  <a:schemeClr val="accent1"/>
                </a:solidFill>
              </a:rPr>
              <a:t>survey of final beneficiaries </a:t>
            </a:r>
            <a:r>
              <a:rPr lang="en-US" sz="1400" dirty="0">
                <a:solidFill>
                  <a:schemeClr val="accent1"/>
                </a:solidFill>
              </a:rPr>
              <a:t>have been useful in assessing the impact – yet the causality question also arise for them, too.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9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4FB4B2-2CEB-794B-0B2E-4BA44A1F3474}"/>
              </a:ext>
            </a:extLst>
          </p:cNvPr>
          <p:cNvSpPr txBox="1"/>
          <p:nvPr/>
        </p:nvSpPr>
        <p:spPr>
          <a:xfrm>
            <a:off x="4720163" y="2243328"/>
            <a:ext cx="684793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Thank you for your attention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  <a:hlinkClick r:id="rId3"/>
              </a:rPr>
              <a:t>a.gereben@eib.org</a:t>
            </a:r>
            <a:endParaRPr lang="en-US" sz="14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US" sz="14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  <a:hlinkClick r:id="rId4"/>
              </a:rPr>
              <a:t>https://www.eib.org/en/about/accountability/evaluation/index.htm</a:t>
            </a:r>
            <a:endParaRPr lang="en-US" sz="14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B9D0B-45A8-04FC-E0A5-C1E10223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22" y="2243328"/>
            <a:ext cx="26860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420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V palette MS Office">
      <a:dk1>
        <a:srgbClr val="17274B"/>
      </a:dk1>
      <a:lt1>
        <a:sysClr val="window" lastClr="FFFFFF"/>
      </a:lt1>
      <a:dk2>
        <a:srgbClr val="17274B"/>
      </a:dk2>
      <a:lt2>
        <a:srgbClr val="FFFFFF"/>
      </a:lt2>
      <a:accent1>
        <a:srgbClr val="3152A4"/>
      </a:accent1>
      <a:accent2>
        <a:srgbClr val="45A59A"/>
      </a:accent2>
      <a:accent3>
        <a:srgbClr val="6584D1"/>
      </a:accent3>
      <a:accent4>
        <a:srgbClr val="774B6F"/>
      </a:accent4>
      <a:accent5>
        <a:srgbClr val="EB5F5E"/>
      </a:accent5>
      <a:accent6>
        <a:srgbClr val="B3B3B2"/>
      </a:accent6>
      <a:hlink>
        <a:srgbClr val="3152A4"/>
      </a:hlink>
      <a:folHlink>
        <a:srgbClr val="3152A4"/>
      </a:folHlink>
    </a:clrScheme>
    <a:fontScheme name="Custom 1">
      <a:majorFont>
        <a:latin typeface="Myriad Pro"/>
        <a:ea typeface="DejaVu Sans"/>
        <a:cs typeface="DejaVu Sans"/>
      </a:majorFont>
      <a:minorFont>
        <a:latin typeface="Myriad Pro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B Evaluation presentation template.potx" id="{FBAB83C5-BDCB-4CC1-8BE9-A960270E1737}" vid="{604072A8-AA78-45B3-A228-10E8ED7F5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[Template file] EV - PowerPoint template</Template>
  <TotalTime>484</TotalTime>
  <Words>894</Words>
  <Application>Microsoft Macintosh PowerPoint</Application>
  <PresentationFormat>Widescreen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</vt:lpstr>
      <vt:lpstr>1_Office Theme</vt:lpstr>
      <vt:lpstr>PowerPoint Presentation</vt:lpstr>
      <vt:lpstr>Two evaluations on the EIB Group’s SME and mid-cap support within the EU</vt:lpstr>
      <vt:lpstr>How did we look at impact?</vt:lpstr>
      <vt:lpstr>What counterfactual?</vt:lpstr>
      <vt:lpstr>Can no result be a good result?</vt:lpstr>
      <vt:lpstr>Impact… so what?</vt:lpstr>
      <vt:lpstr>PowerPoint Presentation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GEREBEN Aron</dc:creator>
  <cp:lastModifiedBy>Bo Weston</cp:lastModifiedBy>
  <cp:revision>16</cp:revision>
  <dcterms:created xsi:type="dcterms:W3CDTF">2024-03-05T11:09:50Z</dcterms:created>
  <dcterms:modified xsi:type="dcterms:W3CDTF">2024-03-08T14:44:19Z</dcterms:modified>
</cp:coreProperties>
</file>