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
  </p:notesMasterIdLst>
  <p:sldIdLst>
    <p:sldId id="256" r:id="rId5"/>
    <p:sldId id="2404" r:id="rId6"/>
    <p:sldId id="324" r:id="rId7"/>
    <p:sldId id="348" r:id="rId8"/>
    <p:sldId id="4196" r:id="rId9"/>
    <p:sldId id="2396" r:id="rId10"/>
    <p:sldId id="4195" r:id="rId11"/>
    <p:sldId id="497" r:id="rId12"/>
    <p:sldId id="499" r:id="rId13"/>
    <p:sldId id="4193" r:id="rId14"/>
    <p:sldId id="2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C9655C-E215-9525-E78E-EB904F314012}" name="ROT-MUNSTERMANN, KAREN" initials="RMK" userId="S::K.ROT@AFDB.ORG::43ace2e7-d101-40a9-a99d-bd78ce05c0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MARA, LATEFA CONE" initials="CLC" lastIdx="1" clrIdx="0">
    <p:extLst>
      <p:ext uri="{19B8F6BF-5375-455C-9EA6-DF929625EA0E}">
        <p15:presenceInfo xmlns:p15="http://schemas.microsoft.com/office/powerpoint/2012/main" userId="S::L.CAMARA@afdb.org::32ff887f-208c-4d8b-9816-ae20495338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BE17"/>
    <a:srgbClr val="FFCC00"/>
    <a:srgbClr val="E1CC00"/>
    <a:srgbClr val="006EB6"/>
    <a:srgbClr val="CD162B"/>
    <a:srgbClr val="2E247A"/>
    <a:srgbClr val="EB6608"/>
    <a:srgbClr val="D39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47" autoAdjust="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dk1"/>
                </a:solidFill>
                <a:latin typeface="+mn-lt"/>
                <a:ea typeface="+mn-ea"/>
                <a:cs typeface="+mn-cs"/>
              </a:defRPr>
            </a:pPr>
            <a:r>
              <a:rPr lang="en-US" sz="1400" cap="none" dirty="0">
                <a:latin typeface="Arial" panose="020B0604020202020204" pitchFamily="34" charset="0"/>
                <a:cs typeface="Arial" panose="020B0604020202020204" pitchFamily="34" charset="0"/>
              </a:rPr>
              <a:t>Private Sector Operations </a:t>
            </a:r>
            <a:r>
              <a:rPr lang="en-US" sz="1400" dirty="0">
                <a:latin typeface="Arial" panose="020B0604020202020204" pitchFamily="34" charset="0"/>
                <a:cs typeface="Arial" panose="020B0604020202020204" pitchFamily="34" charset="0"/>
              </a:rPr>
              <a:t>(2013-2020)  </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dk1"/>
              </a:solidFill>
              <a:latin typeface="+mn-lt"/>
              <a:ea typeface="+mn-ea"/>
              <a:cs typeface="+mn-cs"/>
            </a:defRPr>
          </a:pPr>
          <a:endParaRPr lang="en-US"/>
        </a:p>
      </c:txPr>
    </c:title>
    <c:autoTitleDeleted val="0"/>
    <c:plotArea>
      <c:layout/>
      <c:pieChart>
        <c:varyColors val="1"/>
        <c:ser>
          <c:idx val="0"/>
          <c:order val="0"/>
          <c:tx>
            <c:strRef>
              <c:f>Sheet1!$B$3</c:f>
              <c:strCache>
                <c:ptCount val="1"/>
                <c:pt idx="0">
                  <c:v>Private sector operations </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8B5-41A7-A216-15D6E11005F1}"/>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8B5-41A7-A216-15D6E11005F1}"/>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8B5-41A7-A216-15D6E11005F1}"/>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58B5-41A7-A216-15D6E11005F1}"/>
              </c:ext>
            </c:extLst>
          </c:dPt>
          <c:dLbls>
            <c:dLbl>
              <c:idx val="0"/>
              <c:spPr>
                <a:noFill/>
                <a:ln>
                  <a:noFill/>
                </a:ln>
                <a:effectLst/>
              </c:spPr>
              <c:txPr>
                <a:bodyPr rot="0" spcFirstLastPara="1" vertOverflow="ellipsis" vert="horz" wrap="square" anchor="ctr" anchorCtr="1"/>
                <a:lstStyle/>
                <a:p>
                  <a:pPr>
                    <a:defRPr sz="1100" b="0" i="0" u="none" strike="noStrike" kern="1200" spc="0" baseline="0">
                      <a:solidFill>
                        <a:schemeClr val="dk1"/>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58B5-41A7-A216-15D6E11005F1}"/>
                </c:ext>
              </c:extLst>
            </c:dLbl>
            <c:dLbl>
              <c:idx val="1"/>
              <c:spPr>
                <a:noFill/>
                <a:ln>
                  <a:noFill/>
                </a:ln>
                <a:effectLst/>
              </c:spPr>
              <c:txPr>
                <a:bodyPr rot="0" spcFirstLastPara="1" vertOverflow="ellipsis" vert="horz" wrap="square" anchor="ctr" anchorCtr="1"/>
                <a:lstStyle/>
                <a:p>
                  <a:pPr>
                    <a:defRPr sz="1100" b="0" i="0" u="none" strike="noStrike" kern="1200" spc="0" baseline="0">
                      <a:solidFill>
                        <a:schemeClr val="dk1"/>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4160647850707462"/>
                      <c:h val="0.200116232187661"/>
                    </c:manualLayout>
                  </c15:layout>
                </c:ext>
                <c:ext xmlns:c16="http://schemas.microsoft.com/office/drawing/2014/chart" uri="{C3380CC4-5D6E-409C-BE32-E72D297353CC}">
                  <c16:uniqueId val="{00000003-58B5-41A7-A216-15D6E11005F1}"/>
                </c:ext>
              </c:extLst>
            </c:dLbl>
            <c:dLbl>
              <c:idx val="2"/>
              <c:spPr>
                <a:noFill/>
                <a:ln>
                  <a:noFill/>
                </a:ln>
                <a:effectLst/>
              </c:spPr>
              <c:txPr>
                <a:bodyPr rot="0" spcFirstLastPara="1" vertOverflow="ellipsis" vert="horz" wrap="square" anchor="ctr" anchorCtr="1"/>
                <a:lstStyle/>
                <a:p>
                  <a:pPr>
                    <a:defRPr sz="1100" b="0" i="0" u="none" strike="noStrike" kern="1200" spc="0" baseline="0">
                      <a:solidFill>
                        <a:schemeClr val="dk1"/>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58B5-41A7-A216-15D6E11005F1}"/>
                </c:ext>
              </c:extLst>
            </c:dLbl>
            <c:dLbl>
              <c:idx val="3"/>
              <c:spPr>
                <a:noFill/>
                <a:ln>
                  <a:noFill/>
                </a:ln>
                <a:effectLst/>
              </c:spPr>
              <c:txPr>
                <a:bodyPr rot="0" spcFirstLastPara="1" vertOverflow="ellipsis" vert="horz" wrap="square" anchor="ctr" anchorCtr="1"/>
                <a:lstStyle/>
                <a:p>
                  <a:pPr>
                    <a:defRPr sz="1100" b="0" i="0" u="none" strike="noStrike" kern="1200" spc="0" baseline="0">
                      <a:solidFill>
                        <a:schemeClr val="dk1"/>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58B5-41A7-A216-15D6E11005F1}"/>
                </c:ext>
              </c:extLst>
            </c:dLbl>
            <c:spPr>
              <a:noFill/>
              <a:ln>
                <a:noFill/>
              </a:ln>
              <a:effectLst/>
            </c:spPr>
            <c:txPr>
              <a:bodyPr rot="0" spcFirstLastPara="1" vertOverflow="ellipsis" vert="horz" wrap="square" anchor="ctr" anchorCtr="1"/>
              <a:lstStyle/>
              <a:p>
                <a:pPr>
                  <a:defRPr sz="1100" b="0" i="0" u="none" strike="noStrike" kern="1200" spc="0" baseline="0">
                    <a:solidFill>
                      <a:schemeClr val="dk1"/>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Sheet1!$A$4:$A$7</c:f>
              <c:strCache>
                <c:ptCount val="4"/>
                <c:pt idx="0">
                  <c:v>Financial Sector</c:v>
                </c:pt>
                <c:pt idx="1">
                  <c:v>Infrastructure</c:v>
                </c:pt>
                <c:pt idx="2">
                  <c:v>Industry and Services</c:v>
                </c:pt>
                <c:pt idx="3">
                  <c:v>Multi-sectoral</c:v>
                </c:pt>
              </c:strCache>
            </c:strRef>
          </c:cat>
          <c:val>
            <c:numRef>
              <c:f>Sheet1!$B$4:$B$7</c:f>
              <c:numCache>
                <c:formatCode>General</c:formatCode>
                <c:ptCount val="4"/>
                <c:pt idx="0">
                  <c:v>165</c:v>
                </c:pt>
                <c:pt idx="1">
                  <c:v>78</c:v>
                </c:pt>
                <c:pt idx="2">
                  <c:v>82</c:v>
                </c:pt>
                <c:pt idx="3">
                  <c:v>144</c:v>
                </c:pt>
              </c:numCache>
            </c:numRef>
          </c:val>
          <c:extLst>
            <c:ext xmlns:c16="http://schemas.microsoft.com/office/drawing/2014/chart" uri="{C3380CC4-5D6E-409C-BE32-E72D297353CC}">
              <c16:uniqueId val="{00000008-58B5-41A7-A216-15D6E11005F1}"/>
            </c:ext>
          </c:extLst>
        </c:ser>
        <c:ser>
          <c:idx val="1"/>
          <c:order val="1"/>
          <c:tx>
            <c:strRef>
              <c:f>Sheet1!$C$3</c:f>
              <c:strCache>
                <c:ptCount val="1"/>
                <c:pt idx="0">
                  <c:v>Value (UA)</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58B5-41A7-A216-15D6E11005F1}"/>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C-58B5-41A7-A216-15D6E11005F1}"/>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E-58B5-41A7-A216-15D6E11005F1}"/>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58B5-41A7-A216-15D6E11005F1}"/>
              </c:ext>
            </c:extLst>
          </c:dPt>
          <c:dLbls>
            <c:dLbl>
              <c:idx val="0"/>
              <c:spPr>
                <a:noFill/>
                <a:ln>
                  <a:noFill/>
                </a:ln>
                <a:effectLst/>
              </c:spPr>
              <c:txPr>
                <a:bodyPr rot="0" spcFirstLastPara="1" vertOverflow="ellipsis" vert="horz" wrap="square" anchor="ctr" anchorCtr="1"/>
                <a:lstStyle/>
                <a:p>
                  <a:pPr>
                    <a:defRPr sz="1330" b="1" i="0" u="none" strike="noStrike" kern="1200" spc="0" baseline="0">
                      <a:solidFill>
                        <a:schemeClr val="dk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A-58B5-41A7-A216-15D6E11005F1}"/>
                </c:ext>
              </c:extLst>
            </c:dLbl>
            <c:dLbl>
              <c:idx val="1"/>
              <c:spPr>
                <a:noFill/>
                <a:ln>
                  <a:noFill/>
                </a:ln>
                <a:effectLst/>
              </c:spPr>
              <c:txPr>
                <a:bodyPr rot="0" spcFirstLastPara="1" vertOverflow="ellipsis" vert="horz" wrap="square" anchor="ctr" anchorCtr="1"/>
                <a:lstStyle/>
                <a:p>
                  <a:pPr>
                    <a:defRPr sz="1330" b="1" i="0" u="none" strike="noStrike" kern="1200" spc="0" baseline="0">
                      <a:solidFill>
                        <a:schemeClr val="dk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C-58B5-41A7-A216-15D6E11005F1}"/>
                </c:ext>
              </c:extLst>
            </c:dLbl>
            <c:dLbl>
              <c:idx val="2"/>
              <c:spPr>
                <a:noFill/>
                <a:ln>
                  <a:noFill/>
                </a:ln>
                <a:effectLst/>
              </c:spPr>
              <c:txPr>
                <a:bodyPr rot="0" spcFirstLastPara="1" vertOverflow="ellipsis" vert="horz" wrap="square" anchor="ctr" anchorCtr="1"/>
                <a:lstStyle/>
                <a:p>
                  <a:pPr>
                    <a:defRPr sz="1330" b="1" i="0" u="none" strike="noStrike" kern="1200" spc="0" baseline="0">
                      <a:solidFill>
                        <a:schemeClr val="dk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E-58B5-41A7-A216-15D6E11005F1}"/>
                </c:ext>
              </c:extLst>
            </c:dLbl>
            <c:dLbl>
              <c:idx val="3"/>
              <c:spPr>
                <a:noFill/>
                <a:ln>
                  <a:noFill/>
                </a:ln>
                <a:effectLst/>
              </c:spPr>
              <c:txPr>
                <a:bodyPr rot="0" spcFirstLastPara="1" vertOverflow="ellipsis" vert="horz" wrap="square" anchor="ctr" anchorCtr="1"/>
                <a:lstStyle/>
                <a:p>
                  <a:pPr>
                    <a:defRPr sz="1330" b="1" i="0" u="none" strike="noStrike" kern="1200" spc="0" baseline="0">
                      <a:solidFill>
                        <a:schemeClr val="dk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0-58B5-41A7-A216-15D6E11005F1}"/>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Sheet1!$A$4:$A$7</c:f>
              <c:strCache>
                <c:ptCount val="4"/>
                <c:pt idx="0">
                  <c:v>Financial Sector</c:v>
                </c:pt>
                <c:pt idx="1">
                  <c:v>Infrastructure</c:v>
                </c:pt>
                <c:pt idx="2">
                  <c:v>Industry and Services</c:v>
                </c:pt>
                <c:pt idx="3">
                  <c:v>Multi-sectoral</c:v>
                </c:pt>
              </c:strCache>
            </c:strRef>
          </c:cat>
          <c:val>
            <c:numRef>
              <c:f>Sheet1!$C$4:$C$7</c:f>
              <c:numCache>
                <c:formatCode>#,##0</c:formatCode>
                <c:ptCount val="4"/>
                <c:pt idx="0">
                  <c:v>5790</c:v>
                </c:pt>
                <c:pt idx="1">
                  <c:v>2956</c:v>
                </c:pt>
                <c:pt idx="2">
                  <c:v>2000</c:v>
                </c:pt>
                <c:pt idx="3" formatCode="General">
                  <c:v>296</c:v>
                </c:pt>
              </c:numCache>
            </c:numRef>
          </c:val>
          <c:extLst>
            <c:ext xmlns:c16="http://schemas.microsoft.com/office/drawing/2014/chart" uri="{C3380CC4-5D6E-409C-BE32-E72D297353CC}">
              <c16:uniqueId val="{00000011-58B5-41A7-A216-15D6E11005F1}"/>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400" dirty="0">
                <a:latin typeface="Arial" panose="020B0604020202020204" pitchFamily="34" charset="0"/>
                <a:cs typeface="Arial" panose="020B0604020202020204" pitchFamily="34" charset="0"/>
              </a:rPr>
              <a:t>Sector Distribution of AfDB NSO Portfolio</a:t>
            </a:r>
          </a:p>
          <a:p>
            <a:pPr>
              <a:defRPr sz="1400">
                <a:latin typeface="Arial" panose="020B0604020202020204" pitchFamily="34" charset="0"/>
                <a:cs typeface="Arial" panose="020B0604020202020204" pitchFamily="34" charset="0"/>
              </a:defRPr>
            </a:pPr>
            <a:r>
              <a:rPr lang="en-US" sz="1400" dirty="0">
                <a:latin typeface="Arial" panose="020B0604020202020204" pitchFamily="34" charset="0"/>
                <a:cs typeface="Arial" panose="020B0604020202020204" pitchFamily="34" charset="0"/>
              </a:rPr>
              <a:t> (2014-2019) in MUA</a:t>
            </a: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Sector!$B$1</c:f>
              <c:strCache>
                <c:ptCount val="1"/>
                <c:pt idx="0">
                  <c:v>Approvals (in MUA)</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48EC-4E13-BB87-7EEC8566BBF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48EC-4E13-BB87-7EEC8566BBF7}"/>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48EC-4E13-BB87-7EEC8566BBF7}"/>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48EC-4E13-BB87-7EEC8566BBF7}"/>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48EC-4E13-BB87-7EEC8566BBF7}"/>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48EC-4E13-BB87-7EEC8566BBF7}"/>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D-48EC-4E13-BB87-7EEC8566BBF7}"/>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F-48EC-4E13-BB87-7EEC8566BBF7}"/>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1-48EC-4E13-BB87-7EEC8566BBF7}"/>
              </c:ext>
            </c:extLst>
          </c:dPt>
          <c:dLbls>
            <c:dLbl>
              <c:idx val="0"/>
              <c:layout>
                <c:manualLayout>
                  <c:x val="8.8888888888888892E-2"/>
                  <c:y val="6.481481481481481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8EC-4E13-BB87-7EEC8566BBF7}"/>
                </c:ext>
              </c:extLst>
            </c:dLbl>
            <c:dLbl>
              <c:idx val="1"/>
              <c:delete val="1"/>
              <c:extLst>
                <c:ext xmlns:c15="http://schemas.microsoft.com/office/drawing/2012/chart" uri="{CE6537A1-D6FC-4f65-9D91-7224C49458BB}"/>
                <c:ext xmlns:c16="http://schemas.microsoft.com/office/drawing/2014/chart" uri="{C3380CC4-5D6E-409C-BE32-E72D297353CC}">
                  <c16:uniqueId val="{00000003-48EC-4E13-BB87-7EEC8566BBF7}"/>
                </c:ext>
              </c:extLst>
            </c:dLbl>
            <c:dLbl>
              <c:idx val="3"/>
              <c:layout>
                <c:manualLayout>
                  <c:x val="-1.6666666666666673E-2"/>
                  <c:y val="0.12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8EC-4E13-BB87-7EEC8566BBF7}"/>
                </c:ext>
              </c:extLst>
            </c:dLbl>
            <c:dLbl>
              <c:idx val="5"/>
              <c:layout>
                <c:manualLayout>
                  <c:x val="-3.6111111111111108E-2"/>
                  <c:y val="-9.2592592592593021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8EC-4E13-BB87-7EEC8566BBF7}"/>
                </c:ext>
              </c:extLst>
            </c:dLbl>
            <c:dLbl>
              <c:idx val="6"/>
              <c:layout>
                <c:manualLayout>
                  <c:x val="-5.8333333333333334E-2"/>
                  <c:y val="2.1218890680033321E-1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48EC-4E13-BB87-7EEC8566BBF7}"/>
                </c:ext>
              </c:extLst>
            </c:dLbl>
            <c:dLbl>
              <c:idx val="7"/>
              <c:layout>
                <c:manualLayout>
                  <c:x val="2.4999999999999949E-2"/>
                  <c:y val="-4.6296296296296511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48EC-4E13-BB87-7EEC8566BBF7}"/>
                </c:ext>
              </c:extLst>
            </c:dLbl>
            <c:dLbl>
              <c:idx val="8"/>
              <c:delete val="1"/>
              <c:extLst>
                <c:ext xmlns:c15="http://schemas.microsoft.com/office/drawing/2012/chart" uri="{CE6537A1-D6FC-4f65-9D91-7224C49458BB}"/>
                <c:ext xmlns:c16="http://schemas.microsoft.com/office/drawing/2014/chart" uri="{C3380CC4-5D6E-409C-BE32-E72D297353CC}">
                  <c16:uniqueId val="{00000011-48EC-4E13-BB87-7EEC8566BBF7}"/>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Sector!$A$2:$A$11</c:f>
              <c:strCache>
                <c:ptCount val="9"/>
                <c:pt idx="0">
                  <c:v>Agriculture</c:v>
                </c:pt>
                <c:pt idx="1">
                  <c:v>Communications</c:v>
                </c:pt>
                <c:pt idx="2">
                  <c:v>Finance</c:v>
                </c:pt>
                <c:pt idx="3">
                  <c:v>Ind/Mini/Quar</c:v>
                </c:pt>
                <c:pt idx="4">
                  <c:v>Multi-Sector</c:v>
                </c:pt>
                <c:pt idx="5">
                  <c:v>Power</c:v>
                </c:pt>
                <c:pt idx="6">
                  <c:v>Social</c:v>
                </c:pt>
                <c:pt idx="7">
                  <c:v>Transport</c:v>
                </c:pt>
                <c:pt idx="8">
                  <c:v>Water Sup/Sanit</c:v>
                </c:pt>
              </c:strCache>
              <c:extLst/>
            </c:strRef>
          </c:cat>
          <c:val>
            <c:numRef>
              <c:f>Sector!$B$2:$B$11</c:f>
              <c:numCache>
                <c:formatCode>0.000</c:formatCode>
                <c:ptCount val="9"/>
                <c:pt idx="0">
                  <c:v>835763617.11305165</c:v>
                </c:pt>
                <c:pt idx="1">
                  <c:v>8297598.5695176758</c:v>
                </c:pt>
                <c:pt idx="2">
                  <c:v>4342502465.1766348</c:v>
                </c:pt>
                <c:pt idx="3">
                  <c:v>456917911.77822942</c:v>
                </c:pt>
                <c:pt idx="4">
                  <c:v>255801147.30467448</c:v>
                </c:pt>
                <c:pt idx="5">
                  <c:v>1419441602.1602721</c:v>
                </c:pt>
                <c:pt idx="6">
                  <c:v>31508690.886268895</c:v>
                </c:pt>
                <c:pt idx="7">
                  <c:v>850937732.23209918</c:v>
                </c:pt>
                <c:pt idx="8">
                  <c:v>19474886.810000002</c:v>
                </c:pt>
              </c:numCache>
              <c:extLst/>
            </c:numRef>
          </c:val>
          <c:extLst>
            <c:ext xmlns:c16="http://schemas.microsoft.com/office/drawing/2014/chart" uri="{C3380CC4-5D6E-409C-BE32-E72D297353CC}">
              <c16:uniqueId val="{00000012-48EC-4E13-BB87-7EEC8566BBF7}"/>
            </c:ext>
          </c:extLst>
        </c:ser>
        <c:dLbls>
          <c:showLegendKey val="0"/>
          <c:showVal val="0"/>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12700" cap="flat" cmpd="sng" algn="ctr">
      <a:solidFill>
        <a:srgbClr val="70AD47"/>
      </a:solidFill>
      <a:prstDash val="solid"/>
      <a:miter lim="800000"/>
    </a:ln>
    <a:effectLst/>
  </c:spPr>
  <c:txPr>
    <a:bodyPr/>
    <a:lstStyle/>
    <a:p>
      <a:pPr>
        <a:defRPr>
          <a:solidFill>
            <a:sysClr val="windowText" lastClr="000000"/>
          </a:solidFill>
          <a:latin typeface="+mn-lt"/>
          <a:ea typeface="+mn-ea"/>
          <a:cs typeface="+mn-cs"/>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fr-CM" sz="1400">
                <a:latin typeface="Arial" panose="020B0604020202020204" pitchFamily="34" charset="0"/>
                <a:cs typeface="Arial" panose="020B0604020202020204" pitchFamily="34" charset="0"/>
              </a:rPr>
              <a:t>Distribution of AfDB's NSO support by Instruments</a:t>
            </a:r>
          </a:p>
          <a:p>
            <a:pPr algn="ctr">
              <a:defRPr sz="1400">
                <a:latin typeface="Arial" panose="020B0604020202020204" pitchFamily="34" charset="0"/>
                <a:cs typeface="Arial" panose="020B0604020202020204" pitchFamily="34" charset="0"/>
              </a:defRPr>
            </a:pPr>
            <a:r>
              <a:rPr lang="fr-CM" sz="1400">
                <a:latin typeface="Arial" panose="020B0604020202020204" pitchFamily="34" charset="0"/>
                <a:cs typeface="Arial" panose="020B0604020202020204" pitchFamily="34" charset="0"/>
              </a:rPr>
              <a:t> (2014-2019) in MUA</a:t>
            </a:r>
          </a:p>
        </c:rich>
      </c:tx>
      <c:overlay val="0"/>
      <c:spPr>
        <a:noFill/>
        <a:ln>
          <a:noFill/>
        </a:ln>
        <a:effectLst/>
      </c:spPr>
      <c:txPr>
        <a:bodyPr rot="0" spcFirstLastPara="1" vertOverflow="ellipsis" vert="horz" wrap="square" anchor="ctr" anchorCtr="1"/>
        <a:lstStyle/>
        <a:p>
          <a:pPr algn="ct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535C-4FA7-862E-46EF076D6654}"/>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535C-4FA7-862E-46EF076D6654}"/>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535C-4FA7-862E-46EF076D6654}"/>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535C-4FA7-862E-46EF076D6654}"/>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535C-4FA7-862E-46EF076D6654}"/>
              </c:ext>
            </c:extLst>
          </c:dPt>
          <c:dLbls>
            <c:dLbl>
              <c:idx val="0"/>
              <c:delete val="1"/>
              <c:extLst>
                <c:ext xmlns:c15="http://schemas.microsoft.com/office/drawing/2012/chart" uri="{CE6537A1-D6FC-4f65-9D91-7224C49458BB}"/>
                <c:ext xmlns:c16="http://schemas.microsoft.com/office/drawing/2014/chart" uri="{C3380CC4-5D6E-409C-BE32-E72D297353CC}">
                  <c16:uniqueId val="{00000001-535C-4FA7-862E-46EF076D665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'Historical '!$A$52:$A$56</c:f>
              <c:strCache>
                <c:ptCount val="5"/>
                <c:pt idx="0">
                  <c:v>ISPs </c:v>
                </c:pt>
                <c:pt idx="1">
                  <c:v>Equity </c:v>
                </c:pt>
                <c:pt idx="2">
                  <c:v>Guarantees </c:v>
                </c:pt>
                <c:pt idx="3">
                  <c:v>Lines of Credit </c:v>
                </c:pt>
                <c:pt idx="4">
                  <c:v>Project Loans </c:v>
                </c:pt>
              </c:strCache>
            </c:strRef>
          </c:cat>
          <c:val>
            <c:numRef>
              <c:f>'Historical '!$B$52:$B$56</c:f>
              <c:numCache>
                <c:formatCode>General</c:formatCode>
                <c:ptCount val="5"/>
                <c:pt idx="0">
                  <c:v>8.3290299999999995</c:v>
                </c:pt>
                <c:pt idx="1">
                  <c:v>705.74891267877661</c:v>
                </c:pt>
                <c:pt idx="2">
                  <c:v>1487.6032121897758</c:v>
                </c:pt>
                <c:pt idx="3">
                  <c:v>2387.6902296000003</c:v>
                </c:pt>
                <c:pt idx="4">
                  <c:v>3631.269854978998</c:v>
                </c:pt>
              </c:numCache>
            </c:numRef>
          </c:val>
          <c:extLst>
            <c:ext xmlns:c16="http://schemas.microsoft.com/office/drawing/2014/chart" uri="{C3380CC4-5D6E-409C-BE32-E72D297353CC}">
              <c16:uniqueId val="{0000000A-535C-4FA7-862E-46EF076D6654}"/>
            </c:ext>
          </c:extLst>
        </c:ser>
        <c:dLbls>
          <c:showLegendKey val="0"/>
          <c:showVal val="0"/>
          <c:showCatName val="0"/>
          <c:showSerName val="0"/>
          <c:showPercent val="0"/>
          <c:showBubbleSize val="0"/>
          <c:showLeaderLines val="0"/>
        </c:dLbls>
        <c:firstSliceAng val="0"/>
      </c:pieChart>
      <c:spPr>
        <a:noFill/>
        <a:ln>
          <a:noFill/>
        </a:ln>
        <a:effectLst/>
      </c:spPr>
    </c:plotArea>
    <c:legend>
      <c:legendPos val="r"/>
      <c:legendEntry>
        <c:idx val="0"/>
        <c:delete val="1"/>
      </c:legendEntry>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ysClr val="window" lastClr="FFFFFF"/>
    </a:solidFill>
    <a:ln w="12700" cap="flat" cmpd="sng" algn="ctr">
      <a:solidFill>
        <a:srgbClr val="70AD47"/>
      </a:solidFill>
      <a:prstDash val="solid"/>
      <a:miter lim="800000"/>
    </a:ln>
    <a:effectLst/>
  </c:spPr>
  <c:txPr>
    <a:bodyPr/>
    <a:lstStyle/>
    <a:p>
      <a:pPr>
        <a:defRPr>
          <a:solidFill>
            <a:sysClr val="windowText" lastClr="000000"/>
          </a:solidFill>
          <a:latin typeface="+mn-lt"/>
          <a:ea typeface="+mn-ea"/>
          <a:cs typeface="+mn-cs"/>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9EBFC-CB7D-4337-B982-85A92E8949DA}" type="datetimeFigureOut">
              <a:rPr lang="en-US" smtClean="0"/>
              <a:t>3/8/2024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2ECA99-74B8-40A8-8F0E-DFA97C4457DD}" type="slidenum">
              <a:rPr lang="en-US" smtClean="0"/>
              <a:t>‹#›</a:t>
            </a:fld>
            <a:endParaRPr lang="en-US" dirty="0"/>
          </a:p>
        </p:txBody>
      </p:sp>
    </p:spTree>
    <p:extLst>
      <p:ext uri="{BB962C8B-B14F-4D97-AF65-F5344CB8AC3E}">
        <p14:creationId xmlns:p14="http://schemas.microsoft.com/office/powerpoint/2010/main" val="2314331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ECA99-74B8-40A8-8F0E-DFA97C4457DD}" type="slidenum">
              <a:rPr lang="en-US" smtClean="0"/>
              <a:t>1</a:t>
            </a:fld>
            <a:endParaRPr lang="en-US" dirty="0"/>
          </a:p>
        </p:txBody>
      </p:sp>
    </p:spTree>
    <p:extLst>
      <p:ext uri="{BB962C8B-B14F-4D97-AF65-F5344CB8AC3E}">
        <p14:creationId xmlns:p14="http://schemas.microsoft.com/office/powerpoint/2010/main" val="2799382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ECA99-74B8-40A8-8F0E-DFA97C4457DD}" type="slidenum">
              <a:rPr lang="en-US" smtClean="0"/>
              <a:t>2</a:t>
            </a:fld>
            <a:endParaRPr lang="en-US" dirty="0"/>
          </a:p>
        </p:txBody>
      </p:sp>
    </p:spTree>
    <p:extLst>
      <p:ext uri="{BB962C8B-B14F-4D97-AF65-F5344CB8AC3E}">
        <p14:creationId xmlns:p14="http://schemas.microsoft.com/office/powerpoint/2010/main" val="2983389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ECA99-74B8-40A8-8F0E-DFA97C4457DD}" type="slidenum">
              <a:rPr lang="en-US" smtClean="0"/>
              <a:t>3</a:t>
            </a:fld>
            <a:endParaRPr lang="en-US" dirty="0"/>
          </a:p>
        </p:txBody>
      </p:sp>
    </p:spTree>
    <p:extLst>
      <p:ext uri="{BB962C8B-B14F-4D97-AF65-F5344CB8AC3E}">
        <p14:creationId xmlns:p14="http://schemas.microsoft.com/office/powerpoint/2010/main" val="1565250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As of year end 2021, NSO accounts for 24 percentage of total operations (commitments).</a:t>
            </a:r>
          </a:p>
          <a:p>
            <a:endParaRPr lang="en-US" dirty="0"/>
          </a:p>
        </p:txBody>
      </p:sp>
      <p:sp>
        <p:nvSpPr>
          <p:cNvPr id="4" name="Slide Number Placeholder 3"/>
          <p:cNvSpPr>
            <a:spLocks noGrp="1"/>
          </p:cNvSpPr>
          <p:nvPr>
            <p:ph type="sldNum" sz="quarter" idx="5"/>
          </p:nvPr>
        </p:nvSpPr>
        <p:spPr/>
        <p:txBody>
          <a:bodyPr/>
          <a:lstStyle/>
          <a:p>
            <a:fld id="{082989AB-2B27-4154-918C-E063C88A9F06}" type="slidenum">
              <a:rPr lang="en-GB" smtClean="0"/>
              <a:t>4</a:t>
            </a:fld>
            <a:endParaRPr lang="en-GB"/>
          </a:p>
        </p:txBody>
      </p:sp>
    </p:spTree>
    <p:extLst>
      <p:ext uri="{BB962C8B-B14F-4D97-AF65-F5344CB8AC3E}">
        <p14:creationId xmlns:p14="http://schemas.microsoft.com/office/powerpoint/2010/main" val="4037739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F932C-8DCB-EEDD-98C9-39562D5CA0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AFFE2B-5EEF-8A8E-58E0-2EF0843EA3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C30E3F-E996-EA9F-595A-17C70A2F0C98}"/>
              </a:ext>
            </a:extLst>
          </p:cNvPr>
          <p:cNvSpPr>
            <a:spLocks noGrp="1"/>
          </p:cNvSpPr>
          <p:nvPr>
            <p:ph type="body" idx="1"/>
          </p:nvPr>
        </p:nvSpPr>
        <p:spPr/>
        <p:txBody>
          <a:bodyPr/>
          <a:lstStyle/>
          <a:p>
            <a:r>
              <a:rPr lang="en-US" dirty="0"/>
              <a:t>window aims to implement the Bank’s vision for private sector development by improving the business environment, developing quality socio-economic infrastructure and supporting private companies, particularly for implementing transformative projects and those with a strong positive impact on youth and women</a:t>
            </a:r>
          </a:p>
        </p:txBody>
      </p:sp>
      <p:sp>
        <p:nvSpPr>
          <p:cNvPr id="4" name="Slide Number Placeholder 3">
            <a:extLst>
              <a:ext uri="{FF2B5EF4-FFF2-40B4-BE49-F238E27FC236}">
                <a16:creationId xmlns:a16="http://schemas.microsoft.com/office/drawing/2014/main" id="{098B616C-770A-9711-8239-B1F86736362B}"/>
              </a:ext>
            </a:extLst>
          </p:cNvPr>
          <p:cNvSpPr>
            <a:spLocks noGrp="1"/>
          </p:cNvSpPr>
          <p:nvPr>
            <p:ph type="sldNum" sz="quarter" idx="5"/>
          </p:nvPr>
        </p:nvSpPr>
        <p:spPr/>
        <p:txBody>
          <a:bodyPr/>
          <a:lstStyle/>
          <a:p>
            <a:fld id="{082989AB-2B27-4154-918C-E063C88A9F06}" type="slidenum">
              <a:rPr lang="en-GB" smtClean="0"/>
              <a:t>5</a:t>
            </a:fld>
            <a:endParaRPr lang="en-GB"/>
          </a:p>
        </p:txBody>
      </p:sp>
    </p:spTree>
    <p:extLst>
      <p:ext uri="{BB962C8B-B14F-4D97-AF65-F5344CB8AC3E}">
        <p14:creationId xmlns:p14="http://schemas.microsoft.com/office/powerpoint/2010/main" val="1708426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77E9E"/>
                </a:solidFill>
                <a:latin typeface="Arial" panose="020B0604020202020204" pitchFamily="34" charset="0"/>
                <a:cs typeface="Arial" panose="020B0604020202020204" pitchFamily="34" charset="0"/>
              </a:rPr>
              <a:t>Data availability and quality.  Beyond a robust results framework &amp; M&amp;E system that is focused on outcomes integral part of the life cycle of PSD interventions, the monitoring capacity of countries/clients &amp; the availability of timely and reliable data are of paramount importance to ensure interventions’ responsiveness to needs and demonstrating its anticipated impact on  poverty reduction &amp; sustainable growth</a:t>
            </a:r>
          </a:p>
          <a:p>
            <a:endParaRPr lang="en-US" dirty="0"/>
          </a:p>
        </p:txBody>
      </p:sp>
      <p:sp>
        <p:nvSpPr>
          <p:cNvPr id="4" name="Slide Number Placeholder 3"/>
          <p:cNvSpPr>
            <a:spLocks noGrp="1"/>
          </p:cNvSpPr>
          <p:nvPr>
            <p:ph type="sldNum" sz="quarter" idx="5"/>
          </p:nvPr>
        </p:nvSpPr>
        <p:spPr/>
        <p:txBody>
          <a:bodyPr/>
          <a:lstStyle/>
          <a:p>
            <a:fld id="{BA2ECA99-74B8-40A8-8F0E-DFA97C4457DD}" type="slidenum">
              <a:rPr lang="en-US" smtClean="0"/>
              <a:t>8</a:t>
            </a:fld>
            <a:endParaRPr lang="en-US" dirty="0"/>
          </a:p>
        </p:txBody>
      </p:sp>
    </p:spTree>
    <p:extLst>
      <p:ext uri="{BB962C8B-B14F-4D97-AF65-F5344CB8AC3E}">
        <p14:creationId xmlns:p14="http://schemas.microsoft.com/office/powerpoint/2010/main" val="2697718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Beyond a robust results framework, the monitoring capacity of countries and the availability of timely and reliable data are of paramount importance to ensure interventions’ responsiveness to country needs and their effective delivery and reporting</a:t>
            </a:r>
          </a:p>
        </p:txBody>
      </p:sp>
      <p:sp>
        <p:nvSpPr>
          <p:cNvPr id="4" name="Slide Number Placeholder 3"/>
          <p:cNvSpPr>
            <a:spLocks noGrp="1"/>
          </p:cNvSpPr>
          <p:nvPr>
            <p:ph type="sldNum" sz="quarter" idx="5"/>
          </p:nvPr>
        </p:nvSpPr>
        <p:spPr/>
        <p:txBody>
          <a:bodyPr/>
          <a:lstStyle/>
          <a:p>
            <a:fld id="{BA2ECA99-74B8-40A8-8F0E-DFA97C4457DD}" type="slidenum">
              <a:rPr lang="en-US" smtClean="0"/>
              <a:t>9</a:t>
            </a:fld>
            <a:endParaRPr lang="en-US" dirty="0"/>
          </a:p>
        </p:txBody>
      </p:sp>
    </p:spTree>
    <p:extLst>
      <p:ext uri="{BB962C8B-B14F-4D97-AF65-F5344CB8AC3E}">
        <p14:creationId xmlns:p14="http://schemas.microsoft.com/office/powerpoint/2010/main" val="2635047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EF84ABDA-7EE2-4CCC-B91C-51E3BD2F1F12}" type="datetime1">
              <a:rPr lang="en-US" smtClean="0"/>
              <a:t>3/8/2024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C93A7244-9D9A-4323-AFAF-9C91862588D2}" type="slidenum">
              <a:rPr lang="fr-FR" smtClean="0"/>
              <a:t>‹#›</a:t>
            </a:fld>
            <a:endParaRPr lang="fr-FR" dirty="0"/>
          </a:p>
        </p:txBody>
      </p:sp>
      <p:grpSp>
        <p:nvGrpSpPr>
          <p:cNvPr id="7" name="Grouper 11"/>
          <p:cNvGrpSpPr/>
          <p:nvPr userDrawn="1"/>
        </p:nvGrpSpPr>
        <p:grpSpPr>
          <a:xfrm>
            <a:off x="11942884" y="0"/>
            <a:ext cx="249116" cy="6858000"/>
            <a:chOff x="8754647" y="0"/>
            <a:chExt cx="389353" cy="4826020"/>
          </a:xfrm>
        </p:grpSpPr>
        <p:sp>
          <p:nvSpPr>
            <p:cNvPr id="8" name="Rectangle 7"/>
            <p:cNvSpPr/>
            <p:nvPr/>
          </p:nvSpPr>
          <p:spPr>
            <a:xfrm>
              <a:off x="8754647" y="0"/>
              <a:ext cx="389353" cy="482602"/>
            </a:xfrm>
            <a:prstGeom prst="rect">
              <a:avLst/>
            </a:prstGeom>
            <a:solidFill>
              <a:srgbClr val="C68B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Rectangle 8"/>
            <p:cNvSpPr/>
            <p:nvPr/>
          </p:nvSpPr>
          <p:spPr>
            <a:xfrm>
              <a:off x="8754647" y="482602"/>
              <a:ext cx="389353" cy="482602"/>
            </a:xfrm>
            <a:prstGeom prst="rect">
              <a:avLst/>
            </a:prstGeom>
            <a:solidFill>
              <a:srgbClr val="8AB0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Rectangle 9"/>
            <p:cNvSpPr/>
            <p:nvPr/>
          </p:nvSpPr>
          <p:spPr>
            <a:xfrm>
              <a:off x="8754647" y="965204"/>
              <a:ext cx="389353" cy="482602"/>
            </a:xfrm>
            <a:prstGeom prst="rect">
              <a:avLst/>
            </a:prstGeom>
            <a:solidFill>
              <a:srgbClr val="3898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 name="Rectangle 10"/>
            <p:cNvSpPr/>
            <p:nvPr/>
          </p:nvSpPr>
          <p:spPr>
            <a:xfrm>
              <a:off x="8754647" y="1447806"/>
              <a:ext cx="389353" cy="482602"/>
            </a:xfrm>
            <a:prstGeom prst="rect">
              <a:avLst/>
            </a:prstGeom>
            <a:solidFill>
              <a:srgbClr val="1C89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 name="Rectangle 11"/>
            <p:cNvSpPr/>
            <p:nvPr/>
          </p:nvSpPr>
          <p:spPr>
            <a:xfrm>
              <a:off x="8754647" y="1930408"/>
              <a:ext cx="389353" cy="482602"/>
            </a:xfrm>
            <a:prstGeom prst="rect">
              <a:avLst/>
            </a:prstGeom>
            <a:solidFill>
              <a:srgbClr val="0F59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3" name="Rectangle 12"/>
            <p:cNvSpPr/>
            <p:nvPr/>
          </p:nvSpPr>
          <p:spPr>
            <a:xfrm>
              <a:off x="8754647" y="2413010"/>
              <a:ext cx="389353" cy="482602"/>
            </a:xfrm>
            <a:prstGeom prst="rect">
              <a:avLst/>
            </a:prstGeom>
            <a:solidFill>
              <a:srgbClr val="211C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 name="Rectangle 13"/>
            <p:cNvSpPr/>
            <p:nvPr/>
          </p:nvSpPr>
          <p:spPr>
            <a:xfrm>
              <a:off x="8754647" y="2895612"/>
              <a:ext cx="389353" cy="482602"/>
            </a:xfrm>
            <a:prstGeom prst="rect">
              <a:avLst/>
            </a:prstGeom>
            <a:solidFill>
              <a:srgbClr val="4E1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 name="Rectangle 14"/>
            <p:cNvSpPr/>
            <p:nvPr/>
          </p:nvSpPr>
          <p:spPr>
            <a:xfrm>
              <a:off x="8754647" y="3378214"/>
              <a:ext cx="389353" cy="482602"/>
            </a:xfrm>
            <a:prstGeom prst="rect">
              <a:avLst/>
            </a:prstGeom>
            <a:solidFill>
              <a:srgbClr val="8E16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Rectangle 15"/>
            <p:cNvSpPr/>
            <p:nvPr/>
          </p:nvSpPr>
          <p:spPr>
            <a:xfrm>
              <a:off x="8754647" y="3860816"/>
              <a:ext cx="389353" cy="482602"/>
            </a:xfrm>
            <a:prstGeom prst="rect">
              <a:avLst/>
            </a:prstGeom>
            <a:solidFill>
              <a:srgbClr val="B813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7" name="Rectangle 16"/>
            <p:cNvSpPr/>
            <p:nvPr/>
          </p:nvSpPr>
          <p:spPr>
            <a:xfrm>
              <a:off x="8754647" y="4343418"/>
              <a:ext cx="389353" cy="482602"/>
            </a:xfrm>
            <a:prstGeom prst="rect">
              <a:avLst/>
            </a:prstGeom>
            <a:solidFill>
              <a:srgbClr val="E05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18" name="Group 17"/>
          <p:cNvGrpSpPr/>
          <p:nvPr userDrawn="1"/>
        </p:nvGrpSpPr>
        <p:grpSpPr>
          <a:xfrm>
            <a:off x="0" y="5514418"/>
            <a:ext cx="3401513" cy="1343582"/>
            <a:chOff x="-1" y="4380489"/>
            <a:chExt cx="3401513" cy="1343582"/>
          </a:xfrm>
        </p:grpSpPr>
        <p:pic>
          <p:nvPicPr>
            <p:cNvPr id="19" name="Image 1" descr="Corn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380489"/>
              <a:ext cx="1622305" cy="1343582"/>
            </a:xfrm>
            <a:prstGeom prst="rect">
              <a:avLst/>
            </a:prstGeom>
          </p:spPr>
        </p:pic>
        <p:pic>
          <p:nvPicPr>
            <p:cNvPr id="20" name="Image 2" descr="Ur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6400" y="5354247"/>
              <a:ext cx="1785112" cy="369824"/>
            </a:xfrm>
            <a:prstGeom prst="rect">
              <a:avLst/>
            </a:prstGeom>
          </p:spPr>
        </p:pic>
      </p:grpSp>
    </p:spTree>
    <p:extLst>
      <p:ext uri="{BB962C8B-B14F-4D97-AF65-F5344CB8AC3E}">
        <p14:creationId xmlns:p14="http://schemas.microsoft.com/office/powerpoint/2010/main" val="374811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2B9D2917-CE66-4248-A052-A23D025F250F}" type="datetime1">
              <a:rPr lang="en-US" smtClean="0"/>
              <a:t>3/8/2024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C93A7244-9D9A-4323-AFAF-9C91862588D2}" type="slidenum">
              <a:rPr lang="fr-FR" smtClean="0"/>
              <a:t>‹#›</a:t>
            </a:fld>
            <a:endParaRPr lang="fr-FR" dirty="0"/>
          </a:p>
        </p:txBody>
      </p:sp>
    </p:spTree>
    <p:extLst>
      <p:ext uri="{BB962C8B-B14F-4D97-AF65-F5344CB8AC3E}">
        <p14:creationId xmlns:p14="http://schemas.microsoft.com/office/powerpoint/2010/main" val="3544671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ECAE4AB1-7A19-43A2-8AB7-72CFEC7A1FAE}" type="datetime1">
              <a:rPr lang="en-US" smtClean="0"/>
              <a:t>3/8/2024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C93A7244-9D9A-4323-AFAF-9C91862588D2}" type="slidenum">
              <a:rPr lang="fr-FR" smtClean="0"/>
              <a:t>‹#›</a:t>
            </a:fld>
            <a:endParaRPr lang="fr-FR" dirty="0"/>
          </a:p>
        </p:txBody>
      </p:sp>
    </p:spTree>
    <p:extLst>
      <p:ext uri="{BB962C8B-B14F-4D97-AF65-F5344CB8AC3E}">
        <p14:creationId xmlns:p14="http://schemas.microsoft.com/office/powerpoint/2010/main" val="3652092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55200" y="2130426"/>
            <a:ext cx="9122400" cy="2135030"/>
          </a:xfrm>
        </p:spPr>
        <p:txBody>
          <a:bodyPr>
            <a:normAutofit/>
          </a:bodyPr>
          <a:lstStyle>
            <a:lvl1pPr algn="l">
              <a:defRPr sz="3840">
                <a:solidFill>
                  <a:schemeClr val="tx1">
                    <a:lumMod val="65000"/>
                    <a:lumOff val="35000"/>
                  </a:schemeClr>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155200" y="4412866"/>
            <a:ext cx="8208000" cy="1225934"/>
          </a:xfrm>
        </p:spPr>
        <p:txBody>
          <a:bodyPr/>
          <a:lstStyle>
            <a:lvl1pPr marL="0" indent="0" algn="l">
              <a:buNone/>
              <a:defRPr sz="2400" b="1">
                <a:solidFill>
                  <a:srgbClr val="C00000"/>
                </a:solidFill>
                <a:latin typeface="Arial" panose="020B0604020202020204" pitchFamily="34" charset="0"/>
                <a:cs typeface="Arial" panose="020B0604020202020204" pitchFamily="34" charset="0"/>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pic>
        <p:nvPicPr>
          <p:cNvPr id="7" name="Image 7">
            <a:extLst>
              <a:ext uri="{FF2B5EF4-FFF2-40B4-BE49-F238E27FC236}">
                <a16:creationId xmlns:a16="http://schemas.microsoft.com/office/drawing/2014/main" id="{4A272DEB-E71D-4165-8D17-1E2504DC52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8441" y="582380"/>
            <a:ext cx="3856567" cy="1005840"/>
          </a:xfrm>
          <a:prstGeom prst="rect">
            <a:avLst/>
          </a:prstGeom>
        </p:spPr>
      </p:pic>
      <p:pic>
        <p:nvPicPr>
          <p:cNvPr id="8" name="Image 1" descr="Corner.png">
            <a:extLst>
              <a:ext uri="{FF2B5EF4-FFF2-40B4-BE49-F238E27FC236}">
                <a16:creationId xmlns:a16="http://schemas.microsoft.com/office/drawing/2014/main" id="{0585240B-D905-4B87-8D04-56E89AAE6C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5256587"/>
            <a:ext cx="2163073" cy="1612298"/>
          </a:xfrm>
          <a:prstGeom prst="rect">
            <a:avLst/>
          </a:prstGeom>
        </p:spPr>
      </p:pic>
      <p:pic>
        <p:nvPicPr>
          <p:cNvPr id="9" name="Image 2" descr="Url.png">
            <a:extLst>
              <a:ext uri="{FF2B5EF4-FFF2-40B4-BE49-F238E27FC236}">
                <a16:creationId xmlns:a16="http://schemas.microsoft.com/office/drawing/2014/main" id="{B2248FD8-93B5-413D-A2C8-C5194D695A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55200" y="6425096"/>
            <a:ext cx="2380149" cy="443789"/>
          </a:xfrm>
          <a:prstGeom prst="rect">
            <a:avLst/>
          </a:prstGeom>
        </p:spPr>
      </p:pic>
      <p:grpSp>
        <p:nvGrpSpPr>
          <p:cNvPr id="10" name="Grouper 11">
            <a:extLst>
              <a:ext uri="{FF2B5EF4-FFF2-40B4-BE49-F238E27FC236}">
                <a16:creationId xmlns:a16="http://schemas.microsoft.com/office/drawing/2014/main" id="{88EB3D57-E8C8-461D-8EDD-35C9E516876B}"/>
              </a:ext>
            </a:extLst>
          </p:cNvPr>
          <p:cNvGrpSpPr/>
          <p:nvPr userDrawn="1"/>
        </p:nvGrpSpPr>
        <p:grpSpPr>
          <a:xfrm>
            <a:off x="11926863" y="0"/>
            <a:ext cx="277232" cy="6868800"/>
            <a:chOff x="8754647" y="0"/>
            <a:chExt cx="389353" cy="4826020"/>
          </a:xfrm>
        </p:grpSpPr>
        <p:sp>
          <p:nvSpPr>
            <p:cNvPr id="11" name="Rectangle 10">
              <a:extLst>
                <a:ext uri="{FF2B5EF4-FFF2-40B4-BE49-F238E27FC236}">
                  <a16:creationId xmlns:a16="http://schemas.microsoft.com/office/drawing/2014/main" id="{B382B551-4BC4-45F9-9400-039DB4280312}"/>
                </a:ext>
              </a:extLst>
            </p:cNvPr>
            <p:cNvSpPr/>
            <p:nvPr/>
          </p:nvSpPr>
          <p:spPr>
            <a:xfrm>
              <a:off x="8754647" y="0"/>
              <a:ext cx="389353" cy="482602"/>
            </a:xfrm>
            <a:prstGeom prst="rect">
              <a:avLst/>
            </a:prstGeom>
            <a:solidFill>
              <a:srgbClr val="C68B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160"/>
            </a:p>
          </p:txBody>
        </p:sp>
        <p:sp>
          <p:nvSpPr>
            <p:cNvPr id="12" name="Rectangle 11">
              <a:extLst>
                <a:ext uri="{FF2B5EF4-FFF2-40B4-BE49-F238E27FC236}">
                  <a16:creationId xmlns:a16="http://schemas.microsoft.com/office/drawing/2014/main" id="{CCEC4B4D-6D85-4595-A0EB-356E0413302D}"/>
                </a:ext>
              </a:extLst>
            </p:cNvPr>
            <p:cNvSpPr/>
            <p:nvPr/>
          </p:nvSpPr>
          <p:spPr>
            <a:xfrm>
              <a:off x="8754647" y="482602"/>
              <a:ext cx="389353" cy="482602"/>
            </a:xfrm>
            <a:prstGeom prst="rect">
              <a:avLst/>
            </a:prstGeom>
            <a:solidFill>
              <a:srgbClr val="8AB0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160"/>
            </a:p>
          </p:txBody>
        </p:sp>
        <p:sp>
          <p:nvSpPr>
            <p:cNvPr id="13" name="Rectangle 12">
              <a:extLst>
                <a:ext uri="{FF2B5EF4-FFF2-40B4-BE49-F238E27FC236}">
                  <a16:creationId xmlns:a16="http://schemas.microsoft.com/office/drawing/2014/main" id="{68689882-48AD-4975-9737-2E5DB8BA97DE}"/>
                </a:ext>
              </a:extLst>
            </p:cNvPr>
            <p:cNvSpPr/>
            <p:nvPr/>
          </p:nvSpPr>
          <p:spPr>
            <a:xfrm>
              <a:off x="8754647" y="965204"/>
              <a:ext cx="389353" cy="482602"/>
            </a:xfrm>
            <a:prstGeom prst="rect">
              <a:avLst/>
            </a:prstGeom>
            <a:solidFill>
              <a:srgbClr val="3898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160"/>
            </a:p>
          </p:txBody>
        </p:sp>
        <p:sp>
          <p:nvSpPr>
            <p:cNvPr id="14" name="Rectangle 13">
              <a:extLst>
                <a:ext uri="{FF2B5EF4-FFF2-40B4-BE49-F238E27FC236}">
                  <a16:creationId xmlns:a16="http://schemas.microsoft.com/office/drawing/2014/main" id="{DB1593CC-8623-4975-BEC7-68C49A124479}"/>
                </a:ext>
              </a:extLst>
            </p:cNvPr>
            <p:cNvSpPr/>
            <p:nvPr/>
          </p:nvSpPr>
          <p:spPr>
            <a:xfrm>
              <a:off x="8754647" y="1447806"/>
              <a:ext cx="389353" cy="482602"/>
            </a:xfrm>
            <a:prstGeom prst="rect">
              <a:avLst/>
            </a:prstGeom>
            <a:solidFill>
              <a:srgbClr val="1C89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160"/>
            </a:p>
          </p:txBody>
        </p:sp>
        <p:sp>
          <p:nvSpPr>
            <p:cNvPr id="15" name="Rectangle 14">
              <a:extLst>
                <a:ext uri="{FF2B5EF4-FFF2-40B4-BE49-F238E27FC236}">
                  <a16:creationId xmlns:a16="http://schemas.microsoft.com/office/drawing/2014/main" id="{9A2F7687-897A-4560-B0FB-4CCE88602514}"/>
                </a:ext>
              </a:extLst>
            </p:cNvPr>
            <p:cNvSpPr/>
            <p:nvPr/>
          </p:nvSpPr>
          <p:spPr>
            <a:xfrm>
              <a:off x="8754647" y="1930408"/>
              <a:ext cx="389353" cy="482602"/>
            </a:xfrm>
            <a:prstGeom prst="rect">
              <a:avLst/>
            </a:prstGeom>
            <a:solidFill>
              <a:srgbClr val="0F59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160"/>
            </a:p>
          </p:txBody>
        </p:sp>
        <p:sp>
          <p:nvSpPr>
            <p:cNvPr id="16" name="Rectangle 15">
              <a:extLst>
                <a:ext uri="{FF2B5EF4-FFF2-40B4-BE49-F238E27FC236}">
                  <a16:creationId xmlns:a16="http://schemas.microsoft.com/office/drawing/2014/main" id="{5889728E-2719-4A81-B30D-27C328B9CBE6}"/>
                </a:ext>
              </a:extLst>
            </p:cNvPr>
            <p:cNvSpPr/>
            <p:nvPr/>
          </p:nvSpPr>
          <p:spPr>
            <a:xfrm>
              <a:off x="8754647" y="2413010"/>
              <a:ext cx="389353" cy="482602"/>
            </a:xfrm>
            <a:prstGeom prst="rect">
              <a:avLst/>
            </a:prstGeom>
            <a:solidFill>
              <a:srgbClr val="211C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160"/>
            </a:p>
          </p:txBody>
        </p:sp>
        <p:sp>
          <p:nvSpPr>
            <p:cNvPr id="17" name="Rectangle 16">
              <a:extLst>
                <a:ext uri="{FF2B5EF4-FFF2-40B4-BE49-F238E27FC236}">
                  <a16:creationId xmlns:a16="http://schemas.microsoft.com/office/drawing/2014/main" id="{6751ED9A-FED4-4003-9C9C-784508F91FCC}"/>
                </a:ext>
              </a:extLst>
            </p:cNvPr>
            <p:cNvSpPr/>
            <p:nvPr/>
          </p:nvSpPr>
          <p:spPr>
            <a:xfrm>
              <a:off x="8754647" y="2895612"/>
              <a:ext cx="389353" cy="482602"/>
            </a:xfrm>
            <a:prstGeom prst="rect">
              <a:avLst/>
            </a:prstGeom>
            <a:solidFill>
              <a:srgbClr val="4E1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160"/>
            </a:p>
          </p:txBody>
        </p:sp>
        <p:sp>
          <p:nvSpPr>
            <p:cNvPr id="18" name="Rectangle 17">
              <a:extLst>
                <a:ext uri="{FF2B5EF4-FFF2-40B4-BE49-F238E27FC236}">
                  <a16:creationId xmlns:a16="http://schemas.microsoft.com/office/drawing/2014/main" id="{7DFE16A5-7CD5-434F-92C6-B0B867362D37}"/>
                </a:ext>
              </a:extLst>
            </p:cNvPr>
            <p:cNvSpPr/>
            <p:nvPr/>
          </p:nvSpPr>
          <p:spPr>
            <a:xfrm>
              <a:off x="8754647" y="3378214"/>
              <a:ext cx="389353" cy="482602"/>
            </a:xfrm>
            <a:prstGeom prst="rect">
              <a:avLst/>
            </a:prstGeom>
            <a:solidFill>
              <a:srgbClr val="8E16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160"/>
            </a:p>
          </p:txBody>
        </p:sp>
        <p:sp>
          <p:nvSpPr>
            <p:cNvPr id="19" name="Rectangle 18">
              <a:extLst>
                <a:ext uri="{FF2B5EF4-FFF2-40B4-BE49-F238E27FC236}">
                  <a16:creationId xmlns:a16="http://schemas.microsoft.com/office/drawing/2014/main" id="{1894E23E-1376-45B5-9B47-FD216C811A85}"/>
                </a:ext>
              </a:extLst>
            </p:cNvPr>
            <p:cNvSpPr/>
            <p:nvPr/>
          </p:nvSpPr>
          <p:spPr>
            <a:xfrm>
              <a:off x="8754647" y="3860816"/>
              <a:ext cx="389353" cy="482602"/>
            </a:xfrm>
            <a:prstGeom prst="rect">
              <a:avLst/>
            </a:prstGeom>
            <a:solidFill>
              <a:srgbClr val="B813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160"/>
            </a:p>
          </p:txBody>
        </p:sp>
        <p:sp>
          <p:nvSpPr>
            <p:cNvPr id="20" name="Rectangle 19">
              <a:extLst>
                <a:ext uri="{FF2B5EF4-FFF2-40B4-BE49-F238E27FC236}">
                  <a16:creationId xmlns:a16="http://schemas.microsoft.com/office/drawing/2014/main" id="{FC0833E8-FDF4-47EC-A5EF-EB2CF781E4D0}"/>
                </a:ext>
              </a:extLst>
            </p:cNvPr>
            <p:cNvSpPr/>
            <p:nvPr/>
          </p:nvSpPr>
          <p:spPr>
            <a:xfrm>
              <a:off x="8754647" y="4343418"/>
              <a:ext cx="389353" cy="482602"/>
            </a:xfrm>
            <a:prstGeom prst="rect">
              <a:avLst/>
            </a:prstGeom>
            <a:solidFill>
              <a:srgbClr val="E05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160"/>
            </a:p>
          </p:txBody>
        </p:sp>
      </p:grpSp>
      <p:pic>
        <p:nvPicPr>
          <p:cNvPr id="21" name="Image 27" descr="Logo AfDB.png">
            <a:extLst>
              <a:ext uri="{FF2B5EF4-FFF2-40B4-BE49-F238E27FC236}">
                <a16:creationId xmlns:a16="http://schemas.microsoft.com/office/drawing/2014/main" id="{6931A859-533B-4966-B755-9FA7FF8A988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29623" y="441319"/>
            <a:ext cx="1528469" cy="727781"/>
          </a:xfrm>
          <a:prstGeom prst="rect">
            <a:avLst/>
          </a:prstGeom>
        </p:spPr>
      </p:pic>
      <p:sp>
        <p:nvSpPr>
          <p:cNvPr id="28" name="TextBox 27">
            <a:extLst>
              <a:ext uri="{FF2B5EF4-FFF2-40B4-BE49-F238E27FC236}">
                <a16:creationId xmlns:a16="http://schemas.microsoft.com/office/drawing/2014/main" id="{FB68CE70-1FFE-4A5A-A567-4A575C5E8193}"/>
              </a:ext>
            </a:extLst>
          </p:cNvPr>
          <p:cNvSpPr txBox="1"/>
          <p:nvPr userDrawn="1"/>
        </p:nvSpPr>
        <p:spPr>
          <a:xfrm>
            <a:off x="9550400" y="6062737"/>
            <a:ext cx="1727200" cy="286232"/>
          </a:xfrm>
          <a:prstGeom prst="rect">
            <a:avLst/>
          </a:prstGeom>
          <a:noFill/>
        </p:spPr>
        <p:txBody>
          <a:bodyPr wrap="square" rtlCol="0">
            <a:spAutoFit/>
          </a:bodyPr>
          <a:lstStyle/>
          <a:p>
            <a:pPr algn="r"/>
            <a:r>
              <a:rPr lang="en-US" sz="1260" dirty="0">
                <a:latin typeface="Arial" panose="020B0604020202020204" pitchFamily="34" charset="0"/>
                <a:cs typeface="Arial" panose="020B0604020202020204" pitchFamily="34" charset="0"/>
              </a:rPr>
              <a:t>Date and venue</a:t>
            </a:r>
          </a:p>
        </p:txBody>
      </p:sp>
      <p:sp>
        <p:nvSpPr>
          <p:cNvPr id="29" name="TextBox 28">
            <a:extLst>
              <a:ext uri="{FF2B5EF4-FFF2-40B4-BE49-F238E27FC236}">
                <a16:creationId xmlns:a16="http://schemas.microsoft.com/office/drawing/2014/main" id="{F709DCEE-0FA1-4717-9B0E-94E950927362}"/>
              </a:ext>
            </a:extLst>
          </p:cNvPr>
          <p:cNvSpPr txBox="1"/>
          <p:nvPr userDrawn="1"/>
        </p:nvSpPr>
        <p:spPr>
          <a:xfrm>
            <a:off x="5929453" y="6078617"/>
            <a:ext cx="1727200" cy="286232"/>
          </a:xfrm>
          <a:prstGeom prst="rect">
            <a:avLst/>
          </a:prstGeom>
          <a:noFill/>
        </p:spPr>
        <p:txBody>
          <a:bodyPr wrap="square" rtlCol="0">
            <a:spAutoFit/>
          </a:bodyPr>
          <a:lstStyle/>
          <a:p>
            <a:pPr algn="r"/>
            <a:r>
              <a:rPr lang="en-US" sz="1260" dirty="0">
                <a:latin typeface="Arial" panose="020B0604020202020204" pitchFamily="34" charset="0"/>
                <a:cs typeface="Arial" panose="020B0604020202020204" pitchFamily="34" charset="0"/>
              </a:rPr>
              <a:t>Presenter</a:t>
            </a:r>
          </a:p>
        </p:txBody>
      </p:sp>
      <p:sp>
        <p:nvSpPr>
          <p:cNvPr id="31" name="Text Placeholder 30">
            <a:extLst>
              <a:ext uri="{FF2B5EF4-FFF2-40B4-BE49-F238E27FC236}">
                <a16:creationId xmlns:a16="http://schemas.microsoft.com/office/drawing/2014/main" id="{5BE1A196-251B-4A32-96D5-4E310560CE7E}"/>
              </a:ext>
            </a:extLst>
          </p:cNvPr>
          <p:cNvSpPr>
            <a:spLocks noGrp="1"/>
          </p:cNvSpPr>
          <p:nvPr>
            <p:ph type="body" sz="quarter" idx="11" hasCustomPrompt="1"/>
          </p:nvPr>
        </p:nvSpPr>
        <p:spPr>
          <a:xfrm>
            <a:off x="5065184" y="6393180"/>
            <a:ext cx="2590800" cy="313932"/>
          </a:xfrm>
        </p:spPr>
        <p:txBody>
          <a:bodyPr/>
          <a:lstStyle>
            <a:lvl1pPr marL="0" indent="0" algn="r">
              <a:buNone/>
              <a:defRPr sz="144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dirty="0"/>
              <a:t>Add text</a:t>
            </a:r>
          </a:p>
        </p:txBody>
      </p:sp>
      <p:sp>
        <p:nvSpPr>
          <p:cNvPr id="25" name="Text Placeholder 30">
            <a:extLst>
              <a:ext uri="{FF2B5EF4-FFF2-40B4-BE49-F238E27FC236}">
                <a16:creationId xmlns:a16="http://schemas.microsoft.com/office/drawing/2014/main" id="{09D7CF64-8939-4FC2-B61D-0ADC44DD9D76}"/>
              </a:ext>
            </a:extLst>
          </p:cNvPr>
          <p:cNvSpPr>
            <a:spLocks noGrp="1"/>
          </p:cNvSpPr>
          <p:nvPr>
            <p:ph type="body" sz="quarter" idx="12" hasCustomPrompt="1"/>
          </p:nvPr>
        </p:nvSpPr>
        <p:spPr>
          <a:xfrm>
            <a:off x="8686800" y="6368394"/>
            <a:ext cx="2590800" cy="313932"/>
          </a:xfrm>
        </p:spPr>
        <p:txBody>
          <a:bodyPr/>
          <a:lstStyle>
            <a:lvl1pPr marL="0" indent="0" algn="r">
              <a:buNone/>
              <a:defRPr sz="144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dirty="0"/>
              <a:t>Add text</a:t>
            </a:r>
          </a:p>
        </p:txBody>
      </p:sp>
    </p:spTree>
    <p:extLst>
      <p:ext uri="{BB962C8B-B14F-4D97-AF65-F5344CB8AC3E}">
        <p14:creationId xmlns:p14="http://schemas.microsoft.com/office/powerpoint/2010/main" val="234963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B19A4C6A-3F2F-46E0-B598-331E8C0AE5C0}" type="datetime1">
              <a:rPr lang="en-US" smtClean="0"/>
              <a:t>3/8/2024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C93A7244-9D9A-4323-AFAF-9C91862588D2}" type="slidenum">
              <a:rPr lang="fr-FR" smtClean="0"/>
              <a:t>‹#›</a:t>
            </a:fld>
            <a:endParaRPr lang="fr-FR" dirty="0"/>
          </a:p>
        </p:txBody>
      </p:sp>
    </p:spTree>
    <p:extLst>
      <p:ext uri="{BB962C8B-B14F-4D97-AF65-F5344CB8AC3E}">
        <p14:creationId xmlns:p14="http://schemas.microsoft.com/office/powerpoint/2010/main" val="276936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F93831-3714-404D-A4AA-6430A43BD96C}" type="datetime1">
              <a:rPr lang="en-US" smtClean="0"/>
              <a:t>3/8/2024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C93A7244-9D9A-4323-AFAF-9C91862588D2}" type="slidenum">
              <a:rPr lang="fr-FR" smtClean="0"/>
              <a:t>‹#›</a:t>
            </a:fld>
            <a:endParaRPr lang="fr-FR" dirty="0"/>
          </a:p>
        </p:txBody>
      </p:sp>
    </p:spTree>
    <p:extLst>
      <p:ext uri="{BB962C8B-B14F-4D97-AF65-F5344CB8AC3E}">
        <p14:creationId xmlns:p14="http://schemas.microsoft.com/office/powerpoint/2010/main" val="935876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48FD2C0C-9731-4F17-B96E-9C36DC61FBAC}" type="datetime1">
              <a:rPr lang="en-US" smtClean="0"/>
              <a:t>3/8/2024</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C93A7244-9D9A-4323-AFAF-9C91862588D2}" type="slidenum">
              <a:rPr lang="fr-FR" smtClean="0"/>
              <a:t>‹#›</a:t>
            </a:fld>
            <a:endParaRPr lang="fr-FR" dirty="0"/>
          </a:p>
        </p:txBody>
      </p:sp>
    </p:spTree>
    <p:extLst>
      <p:ext uri="{BB962C8B-B14F-4D97-AF65-F5344CB8AC3E}">
        <p14:creationId xmlns:p14="http://schemas.microsoft.com/office/powerpoint/2010/main" val="3389189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1EE033E0-A060-4A64-87B2-C96CF133A3A4}" type="datetime1">
              <a:rPr lang="en-US" smtClean="0"/>
              <a:t>3/8/2024</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C93A7244-9D9A-4323-AFAF-9C91862588D2}" type="slidenum">
              <a:rPr lang="fr-FR" smtClean="0"/>
              <a:t>‹#›</a:t>
            </a:fld>
            <a:endParaRPr lang="fr-FR" dirty="0"/>
          </a:p>
        </p:txBody>
      </p:sp>
    </p:spTree>
    <p:extLst>
      <p:ext uri="{BB962C8B-B14F-4D97-AF65-F5344CB8AC3E}">
        <p14:creationId xmlns:p14="http://schemas.microsoft.com/office/powerpoint/2010/main" val="290775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C8A65280-052D-4060-B4CF-87CEC4C9A105}" type="datetime1">
              <a:rPr lang="en-US" smtClean="0"/>
              <a:t>3/8/2024</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C93A7244-9D9A-4323-AFAF-9C91862588D2}" type="slidenum">
              <a:rPr lang="fr-FR" smtClean="0"/>
              <a:t>‹#›</a:t>
            </a:fld>
            <a:endParaRPr lang="fr-FR" dirty="0"/>
          </a:p>
        </p:txBody>
      </p:sp>
    </p:spTree>
    <p:extLst>
      <p:ext uri="{BB962C8B-B14F-4D97-AF65-F5344CB8AC3E}">
        <p14:creationId xmlns:p14="http://schemas.microsoft.com/office/powerpoint/2010/main" val="927099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B5FE7F-879F-4DFE-97AB-F71DC34E3ABD}" type="datetime1">
              <a:rPr lang="en-US" smtClean="0"/>
              <a:t>3/8/2024</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C93A7244-9D9A-4323-AFAF-9C91862588D2}" type="slidenum">
              <a:rPr lang="fr-FR" smtClean="0"/>
              <a:t>‹#›</a:t>
            </a:fld>
            <a:endParaRPr lang="fr-FR" dirty="0"/>
          </a:p>
        </p:txBody>
      </p:sp>
    </p:spTree>
    <p:extLst>
      <p:ext uri="{BB962C8B-B14F-4D97-AF65-F5344CB8AC3E}">
        <p14:creationId xmlns:p14="http://schemas.microsoft.com/office/powerpoint/2010/main" val="3714866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766906-5CA8-4400-8201-ECE827389C42}" type="datetime1">
              <a:rPr lang="en-US" smtClean="0"/>
              <a:t>3/8/2024</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C93A7244-9D9A-4323-AFAF-9C91862588D2}" type="slidenum">
              <a:rPr lang="fr-FR" smtClean="0"/>
              <a:t>‹#›</a:t>
            </a:fld>
            <a:endParaRPr lang="fr-FR" dirty="0"/>
          </a:p>
        </p:txBody>
      </p:sp>
    </p:spTree>
    <p:extLst>
      <p:ext uri="{BB962C8B-B14F-4D97-AF65-F5344CB8AC3E}">
        <p14:creationId xmlns:p14="http://schemas.microsoft.com/office/powerpoint/2010/main" val="144932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D92A9E-9342-475F-98EC-3C2B07283AF5}" type="datetime1">
              <a:rPr lang="en-US" smtClean="0"/>
              <a:t>3/8/2024</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C93A7244-9D9A-4323-AFAF-9C91862588D2}" type="slidenum">
              <a:rPr lang="fr-FR" smtClean="0"/>
              <a:t>‹#›</a:t>
            </a:fld>
            <a:endParaRPr lang="fr-FR" dirty="0"/>
          </a:p>
        </p:txBody>
      </p:sp>
    </p:spTree>
    <p:extLst>
      <p:ext uri="{BB962C8B-B14F-4D97-AF65-F5344CB8AC3E}">
        <p14:creationId xmlns:p14="http://schemas.microsoft.com/office/powerpoint/2010/main" val="3803215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49F75-1AE2-4F15-8C7E-79BDAAC5FA9D}" type="datetime1">
              <a:rPr lang="en-US" smtClean="0"/>
              <a:t>3/8/2024</a:t>
            </a:fld>
            <a:endParaRPr lang="fr-F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A7244-9D9A-4323-AFAF-9C91862588D2}" type="slidenum">
              <a:rPr lang="fr-FR" smtClean="0"/>
              <a:t>‹#›</a:t>
            </a:fld>
            <a:endParaRPr lang="fr-FR" dirty="0"/>
          </a:p>
        </p:txBody>
      </p:sp>
      <p:grpSp>
        <p:nvGrpSpPr>
          <p:cNvPr id="7" name="Grouper 11"/>
          <p:cNvGrpSpPr/>
          <p:nvPr userDrawn="1"/>
        </p:nvGrpSpPr>
        <p:grpSpPr>
          <a:xfrm>
            <a:off x="11942884" y="0"/>
            <a:ext cx="249116" cy="6858000"/>
            <a:chOff x="8754647" y="0"/>
            <a:chExt cx="389353" cy="4826020"/>
          </a:xfrm>
        </p:grpSpPr>
        <p:sp>
          <p:nvSpPr>
            <p:cNvPr id="8" name="Rectangle 7"/>
            <p:cNvSpPr/>
            <p:nvPr/>
          </p:nvSpPr>
          <p:spPr>
            <a:xfrm>
              <a:off x="8754647" y="0"/>
              <a:ext cx="389353" cy="482602"/>
            </a:xfrm>
            <a:prstGeom prst="rect">
              <a:avLst/>
            </a:prstGeom>
            <a:solidFill>
              <a:srgbClr val="C68B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Rectangle 8"/>
            <p:cNvSpPr/>
            <p:nvPr/>
          </p:nvSpPr>
          <p:spPr>
            <a:xfrm>
              <a:off x="8754647" y="482602"/>
              <a:ext cx="389353" cy="482602"/>
            </a:xfrm>
            <a:prstGeom prst="rect">
              <a:avLst/>
            </a:prstGeom>
            <a:solidFill>
              <a:srgbClr val="8AB0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Rectangle 9"/>
            <p:cNvSpPr/>
            <p:nvPr/>
          </p:nvSpPr>
          <p:spPr>
            <a:xfrm>
              <a:off x="8754647" y="965204"/>
              <a:ext cx="389353" cy="482602"/>
            </a:xfrm>
            <a:prstGeom prst="rect">
              <a:avLst/>
            </a:prstGeom>
            <a:solidFill>
              <a:srgbClr val="3898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 name="Rectangle 10"/>
            <p:cNvSpPr/>
            <p:nvPr/>
          </p:nvSpPr>
          <p:spPr>
            <a:xfrm>
              <a:off x="8754647" y="1447806"/>
              <a:ext cx="389353" cy="482602"/>
            </a:xfrm>
            <a:prstGeom prst="rect">
              <a:avLst/>
            </a:prstGeom>
            <a:solidFill>
              <a:srgbClr val="1C89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 name="Rectangle 11"/>
            <p:cNvSpPr/>
            <p:nvPr/>
          </p:nvSpPr>
          <p:spPr>
            <a:xfrm>
              <a:off x="8754647" y="1930408"/>
              <a:ext cx="389353" cy="482602"/>
            </a:xfrm>
            <a:prstGeom prst="rect">
              <a:avLst/>
            </a:prstGeom>
            <a:solidFill>
              <a:srgbClr val="0F59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3" name="Rectangle 12"/>
            <p:cNvSpPr/>
            <p:nvPr/>
          </p:nvSpPr>
          <p:spPr>
            <a:xfrm>
              <a:off x="8754647" y="2413010"/>
              <a:ext cx="389353" cy="482602"/>
            </a:xfrm>
            <a:prstGeom prst="rect">
              <a:avLst/>
            </a:prstGeom>
            <a:solidFill>
              <a:srgbClr val="211C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 name="Rectangle 13"/>
            <p:cNvSpPr/>
            <p:nvPr/>
          </p:nvSpPr>
          <p:spPr>
            <a:xfrm>
              <a:off x="8754647" y="2895612"/>
              <a:ext cx="389353" cy="482602"/>
            </a:xfrm>
            <a:prstGeom prst="rect">
              <a:avLst/>
            </a:prstGeom>
            <a:solidFill>
              <a:srgbClr val="4E1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 name="Rectangle 14"/>
            <p:cNvSpPr/>
            <p:nvPr/>
          </p:nvSpPr>
          <p:spPr>
            <a:xfrm>
              <a:off x="8754647" y="3378214"/>
              <a:ext cx="389353" cy="482602"/>
            </a:xfrm>
            <a:prstGeom prst="rect">
              <a:avLst/>
            </a:prstGeom>
            <a:solidFill>
              <a:srgbClr val="8E16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Rectangle 15"/>
            <p:cNvSpPr/>
            <p:nvPr/>
          </p:nvSpPr>
          <p:spPr>
            <a:xfrm>
              <a:off x="8754647" y="3860816"/>
              <a:ext cx="389353" cy="482602"/>
            </a:xfrm>
            <a:prstGeom prst="rect">
              <a:avLst/>
            </a:prstGeom>
            <a:solidFill>
              <a:srgbClr val="B813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7" name="Rectangle 16"/>
            <p:cNvSpPr/>
            <p:nvPr/>
          </p:nvSpPr>
          <p:spPr>
            <a:xfrm>
              <a:off x="8754647" y="4343418"/>
              <a:ext cx="389353" cy="482602"/>
            </a:xfrm>
            <a:prstGeom prst="rect">
              <a:avLst/>
            </a:prstGeom>
            <a:solidFill>
              <a:srgbClr val="E05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18" name="Group 17"/>
          <p:cNvGrpSpPr/>
          <p:nvPr userDrawn="1"/>
        </p:nvGrpSpPr>
        <p:grpSpPr>
          <a:xfrm>
            <a:off x="0" y="5514418"/>
            <a:ext cx="3401513" cy="1343582"/>
            <a:chOff x="-1" y="4380489"/>
            <a:chExt cx="3401513" cy="1343582"/>
          </a:xfrm>
        </p:grpSpPr>
        <p:pic>
          <p:nvPicPr>
            <p:cNvPr id="19" name="Image 1" descr="Corner.pn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 y="4380489"/>
              <a:ext cx="1622305" cy="1343582"/>
            </a:xfrm>
            <a:prstGeom prst="rect">
              <a:avLst/>
            </a:prstGeom>
          </p:spPr>
        </p:pic>
        <p:pic>
          <p:nvPicPr>
            <p:cNvPr id="20" name="Image 2" descr="Url.pn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616400" y="5354247"/>
              <a:ext cx="1785112" cy="369824"/>
            </a:xfrm>
            <a:prstGeom prst="rect">
              <a:avLst/>
            </a:prstGeom>
          </p:spPr>
        </p:pic>
      </p:grpSp>
    </p:spTree>
    <p:extLst>
      <p:ext uri="{BB962C8B-B14F-4D97-AF65-F5344CB8AC3E}">
        <p14:creationId xmlns:p14="http://schemas.microsoft.com/office/powerpoint/2010/main" val="1859229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hyperlink" Target="https://idev.afdb.org/en/document/synthesis-report-validation-2014-2019-expanded-supervision-reports" TargetMode="External"/><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9.jpg"/><Relationship Id="rId12" Type="http://schemas.openxmlformats.org/officeDocument/2006/relationships/hyperlink" Target="https://idev.afdb.org/en/document/evaluation-afdbs-implementation-its-non-sovereign-operations-2014-2020" TargetMode="External"/><Relationship Id="rId2" Type="http://schemas.openxmlformats.org/officeDocument/2006/relationships/notesSlide" Target="../notesSlides/notesSlide3.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hyperlink" Target="ADOA%20Framework%202.0%20Evaluation_En_11.07.pdf" TargetMode="External"/><Relationship Id="rId11" Type="http://schemas.openxmlformats.org/officeDocument/2006/relationships/image" Target="../media/image11.png"/><Relationship Id="rId5" Type="http://schemas.openxmlformats.org/officeDocument/2006/relationships/image" Target="../media/image8.jpg"/><Relationship Id="rId15" Type="http://schemas.openxmlformats.org/officeDocument/2006/relationships/hyperlink" Target="https://idev.afdb.org/en/document/evaluation-afdb-groups-crisis-response-support-regional-member-countries-face-covid-19" TargetMode="External"/><Relationship Id="rId10" Type="http://schemas.openxmlformats.org/officeDocument/2006/relationships/hyperlink" Target="https://idev.afdb.org/en/document/evaluation-ex-ante-additionality-and-development-outcome-assessment-framework-20" TargetMode="External"/><Relationship Id="rId4" Type="http://schemas.openxmlformats.org/officeDocument/2006/relationships/hyperlink" Target="https://idev.afdb.org/en/document/evaluation-afdbs-private-sector-development-strategy-2013-2019" TargetMode="External"/><Relationship Id="rId9" Type="http://schemas.openxmlformats.org/officeDocument/2006/relationships/image" Target="../media/image10.png"/><Relationship Id="rId1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chart" Target="../charts/chart3.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notesSlide" Target="../notesSlides/notesSlide6.xml"/><Relationship Id="rId7" Type="http://schemas.openxmlformats.org/officeDocument/2006/relationships/image" Target="../media/image34.svg"/><Relationship Id="rId12" Type="http://schemas.openxmlformats.org/officeDocument/2006/relationships/image" Target="../media/image39.png"/><Relationship Id="rId17" Type="http://schemas.openxmlformats.org/officeDocument/2006/relationships/image" Target="../media/image42.svg"/><Relationship Id="rId2" Type="http://schemas.openxmlformats.org/officeDocument/2006/relationships/slideLayout" Target="../slideLayouts/slideLayout7.xml"/><Relationship Id="rId16" Type="http://schemas.openxmlformats.org/officeDocument/2006/relationships/image" Target="../media/image41.png"/><Relationship Id="rId1" Type="http://schemas.openxmlformats.org/officeDocument/2006/relationships/tags" Target="../tags/tag5.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5" Type="http://schemas.openxmlformats.org/officeDocument/2006/relationships/image" Target="../media/image26.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47.jpg"/><Relationship Id="rId13" Type="http://schemas.openxmlformats.org/officeDocument/2006/relationships/image" Target="../media/image51.svg"/><Relationship Id="rId3" Type="http://schemas.openxmlformats.org/officeDocument/2006/relationships/notesSlide" Target="../notesSlides/notesSlide7.xml"/><Relationship Id="rId7" Type="http://schemas.openxmlformats.org/officeDocument/2006/relationships/image" Target="../media/image46.svg"/><Relationship Id="rId12"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45.png"/><Relationship Id="rId11" Type="http://schemas.openxmlformats.org/officeDocument/2006/relationships/image" Target="../media/image49.svg"/><Relationship Id="rId5" Type="http://schemas.openxmlformats.org/officeDocument/2006/relationships/image" Target="../media/image44.svg"/><Relationship Id="rId15" Type="http://schemas.openxmlformats.org/officeDocument/2006/relationships/image" Target="../media/image38.svg"/><Relationship Id="rId10"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hyperlink" Target="https://pxhere.com/en/photo/1444091" TargetMode="External"/><Relationship Id="rId1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832F-8F8F-42CD-9CAF-1A33E5B8E92B}"/>
              </a:ext>
            </a:extLst>
          </p:cNvPr>
          <p:cNvSpPr>
            <a:spLocks noGrp="1"/>
          </p:cNvSpPr>
          <p:nvPr>
            <p:ph type="ctrTitle"/>
          </p:nvPr>
        </p:nvSpPr>
        <p:spPr>
          <a:xfrm>
            <a:off x="1043797" y="2130426"/>
            <a:ext cx="10446362" cy="2135030"/>
          </a:xfrm>
        </p:spPr>
        <p:txBody>
          <a:bodyPr>
            <a:normAutofit/>
          </a:bodyPr>
          <a:lstStyle/>
          <a:p>
            <a:pPr algn="just"/>
            <a:r>
              <a:rPr lang="en-US" sz="3000" b="1" dirty="0"/>
              <a:t>Evaluation of AfDB Private Sector Interventions with an Impact Lens</a:t>
            </a:r>
            <a:r>
              <a:rPr lang="en-US" sz="3000" dirty="0"/>
              <a:t>: </a:t>
            </a:r>
            <a:r>
              <a:rPr lang="en-US" sz="3000" b="1" dirty="0"/>
              <a:t>IDEV’s Methodological Approaches, Key Findings, Challenges and Lessons   </a:t>
            </a:r>
          </a:p>
        </p:txBody>
      </p:sp>
      <p:sp>
        <p:nvSpPr>
          <p:cNvPr id="4" name="Text Placeholder 3">
            <a:extLst>
              <a:ext uri="{FF2B5EF4-FFF2-40B4-BE49-F238E27FC236}">
                <a16:creationId xmlns:a16="http://schemas.microsoft.com/office/drawing/2014/main" id="{681687A0-522A-4C25-AED0-903F780F9446}"/>
              </a:ext>
            </a:extLst>
          </p:cNvPr>
          <p:cNvSpPr>
            <a:spLocks noGrp="1"/>
          </p:cNvSpPr>
          <p:nvPr>
            <p:ph type="body" sz="quarter" idx="11"/>
          </p:nvPr>
        </p:nvSpPr>
        <p:spPr/>
        <p:txBody>
          <a:bodyPr/>
          <a:lstStyle/>
          <a:p>
            <a:r>
              <a:rPr lang="en-US" dirty="0"/>
              <a:t>Rufael </a:t>
            </a:r>
            <a:r>
              <a:rPr lang="en-US" dirty="0" err="1"/>
              <a:t>Fassil</a:t>
            </a:r>
            <a:endParaRPr lang="en-US" dirty="0"/>
          </a:p>
        </p:txBody>
      </p:sp>
      <p:sp>
        <p:nvSpPr>
          <p:cNvPr id="5" name="Text Placeholder 3">
            <a:extLst>
              <a:ext uri="{FF2B5EF4-FFF2-40B4-BE49-F238E27FC236}">
                <a16:creationId xmlns:a16="http://schemas.microsoft.com/office/drawing/2014/main" id="{F50DEEC4-D720-4137-87CD-85DF43750EF6}"/>
              </a:ext>
            </a:extLst>
          </p:cNvPr>
          <p:cNvSpPr txBox="1">
            <a:spLocks/>
          </p:cNvSpPr>
          <p:nvPr/>
        </p:nvSpPr>
        <p:spPr>
          <a:xfrm>
            <a:off x="8249478" y="6393180"/>
            <a:ext cx="3028122" cy="313932"/>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144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ECG, 12 March. 2024</a:t>
            </a:r>
          </a:p>
        </p:txBody>
      </p:sp>
      <p:pic>
        <p:nvPicPr>
          <p:cNvPr id="7" name="picture">
            <a:extLst>
              <a:ext uri="{FF2B5EF4-FFF2-40B4-BE49-F238E27FC236}">
                <a16:creationId xmlns:a16="http://schemas.microsoft.com/office/drawing/2014/main" id="{E6772A51-D2F5-40BC-D0B4-DC5A31354790}"/>
              </a:ext>
            </a:extLst>
          </p:cNvPr>
          <p:cNvPicPr/>
          <p:nvPr/>
        </p:nvPicPr>
        <p:blipFill>
          <a:blip r:embed="rId3">
            <a:extLst>
              <a:ext uri="{28A0092B-C50C-407E-A947-70E740481C1C}">
                <a14:useLocalDpi xmlns:a14="http://schemas.microsoft.com/office/drawing/2010/main" val="0"/>
              </a:ext>
            </a:extLst>
          </a:blip>
          <a:stretch>
            <a:fillRect/>
          </a:stretch>
        </p:blipFill>
        <p:spPr>
          <a:xfrm>
            <a:off x="0" y="6102350"/>
            <a:ext cx="1562100" cy="755650"/>
          </a:xfrm>
          <a:prstGeom prst="rect">
            <a:avLst/>
          </a:prstGeom>
        </p:spPr>
      </p:pic>
    </p:spTree>
    <p:extLst>
      <p:ext uri="{BB962C8B-B14F-4D97-AF65-F5344CB8AC3E}">
        <p14:creationId xmlns:p14="http://schemas.microsoft.com/office/powerpoint/2010/main" val="751312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790177-03C5-6403-7946-7585141A2A3E}"/>
              </a:ext>
            </a:extLst>
          </p:cNvPr>
          <p:cNvSpPr>
            <a:spLocks noGrp="1"/>
          </p:cNvSpPr>
          <p:nvPr>
            <p:ph idx="1"/>
          </p:nvPr>
        </p:nvSpPr>
        <p:spPr>
          <a:xfrm>
            <a:off x="557644" y="1253331"/>
            <a:ext cx="10796155" cy="4351338"/>
          </a:xfrm>
        </p:spPr>
        <p:txBody>
          <a:bodyPr>
            <a:normAutofit/>
          </a:bodyPr>
          <a:lstStyle/>
          <a:p>
            <a:pPr marL="285750" marR="0" lvl="0" indent="-285750" algn="l" defTabSz="914400" rtl="0" eaLnBrk="1" fontAlgn="auto" latinLnBrk="0" hangingPunct="1">
              <a:lnSpc>
                <a:spcPct val="100000"/>
              </a:lnSpc>
              <a:spcBef>
                <a:spcPts val="0"/>
              </a:spcBef>
              <a:spcAft>
                <a:spcPts val="600"/>
              </a:spcAft>
              <a:buClr>
                <a:srgbClr val="00B050"/>
              </a:buClr>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deepen and enhance methodological approaches of Impact-oriented evaluation of private sector interventions within the ECG network? Whether the ECG’s GPS for Private sector operations (2011) is still fit for purpose/relevant in responding to current and future evidence demand? </a:t>
            </a:r>
          </a:p>
          <a:p>
            <a:pPr marL="0" marR="0" lvl="0" indent="0" algn="l" defTabSz="914400" rtl="0" eaLnBrk="1" fontAlgn="auto" latinLnBrk="0" hangingPunct="1">
              <a:lnSpc>
                <a:spcPct val="100000"/>
              </a:lnSpc>
              <a:spcBef>
                <a:spcPts val="0"/>
              </a:spcBef>
              <a:spcAft>
                <a:spcPts val="600"/>
              </a:spcAft>
              <a:buClr>
                <a:srgbClr val="00B050"/>
              </a:buClr>
              <a:buSz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B050"/>
              </a:buClr>
              <a:buSzTx/>
              <a:buFont typeface="Wingdings" panose="05000000000000000000" pitchFamily="2" charset="2"/>
              <a:buChar char="Ü"/>
              <a:tabLst/>
              <a:defRPr/>
            </a:pPr>
            <a:r>
              <a:rPr lang="en-US" sz="1800" dirty="0">
                <a:latin typeface="Arial" panose="020B0604020202020204" pitchFamily="34" charset="0"/>
                <a:cs typeface="Arial" panose="020B0604020202020204" pitchFamily="34" charset="0"/>
              </a:rPr>
              <a:t>How to better understand the public-private interface for maximizing development impact ?</a:t>
            </a:r>
          </a:p>
        </p:txBody>
      </p:sp>
      <p:sp>
        <p:nvSpPr>
          <p:cNvPr id="4" name="Slide Number Placeholder 3">
            <a:extLst>
              <a:ext uri="{FF2B5EF4-FFF2-40B4-BE49-F238E27FC236}">
                <a16:creationId xmlns:a16="http://schemas.microsoft.com/office/drawing/2014/main" id="{A4651C7C-66AA-1FB4-F746-6303CECFD11E}"/>
              </a:ext>
            </a:extLst>
          </p:cNvPr>
          <p:cNvSpPr>
            <a:spLocks noGrp="1"/>
          </p:cNvSpPr>
          <p:nvPr>
            <p:ph type="sldNum" sz="quarter" idx="12"/>
          </p:nvPr>
        </p:nvSpPr>
        <p:spPr/>
        <p:txBody>
          <a:bodyPr/>
          <a:lstStyle/>
          <a:p>
            <a:fld id="{C93A7244-9D9A-4323-AFAF-9C91862588D2}" type="slidenum">
              <a:rPr lang="fr-FR" smtClean="0"/>
              <a:t>10</a:t>
            </a:fld>
            <a:endParaRPr lang="fr-FR" dirty="0"/>
          </a:p>
        </p:txBody>
      </p:sp>
      <p:sp>
        <p:nvSpPr>
          <p:cNvPr id="5" name="Rectangle 4">
            <a:extLst>
              <a:ext uri="{FF2B5EF4-FFF2-40B4-BE49-F238E27FC236}">
                <a16:creationId xmlns:a16="http://schemas.microsoft.com/office/drawing/2014/main" id="{BA4A490C-3C86-E549-936D-3D3932372948}"/>
              </a:ext>
            </a:extLst>
          </p:cNvPr>
          <p:cNvSpPr>
            <a:spLocks noChangeArrowheads="1"/>
          </p:cNvSpPr>
          <p:nvPr/>
        </p:nvSpPr>
        <p:spPr bwMode="auto">
          <a:xfrm>
            <a:off x="1" y="4244"/>
            <a:ext cx="3605841" cy="400110"/>
          </a:xfrm>
          <a:prstGeom prst="rect">
            <a:avLst/>
          </a:prstGeom>
          <a:solidFill>
            <a:srgbClr val="009147"/>
          </a:solid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defRPr/>
            </a:pPr>
            <a:r>
              <a:rPr lang="en-US" sz="2000" b="1" kern="0" dirty="0">
                <a:solidFill>
                  <a:prstClr val="white"/>
                </a:solidFill>
                <a:latin typeface="Arial" panose="020B0604020202020204" pitchFamily="34" charset="0"/>
                <a:cs typeface="Arial" panose="020B0604020202020204" pitchFamily="34" charset="0"/>
              </a:rPr>
              <a:t>Some Issues for Discussion</a:t>
            </a:r>
          </a:p>
        </p:txBody>
      </p:sp>
    </p:spTree>
    <p:extLst>
      <p:ext uri="{BB962C8B-B14F-4D97-AF65-F5344CB8AC3E}">
        <p14:creationId xmlns:p14="http://schemas.microsoft.com/office/powerpoint/2010/main" val="3809901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DBC48A02-2FD1-45B9-899F-2E42FAB2D5AD}"/>
              </a:ext>
            </a:extLst>
          </p:cNvPr>
          <p:cNvGrpSpPr/>
          <p:nvPr/>
        </p:nvGrpSpPr>
        <p:grpSpPr>
          <a:xfrm>
            <a:off x="4079086" y="465278"/>
            <a:ext cx="6801652" cy="5682888"/>
            <a:chOff x="6926320" y="1081628"/>
            <a:chExt cx="6801652" cy="5682888"/>
          </a:xfrm>
        </p:grpSpPr>
        <p:sp>
          <p:nvSpPr>
            <p:cNvPr id="69" name="TextBox 55">
              <a:extLst>
                <a:ext uri="{FF2B5EF4-FFF2-40B4-BE49-F238E27FC236}">
                  <a16:creationId xmlns:a16="http://schemas.microsoft.com/office/drawing/2014/main" id="{8029A9F5-05B9-4B35-A0B0-90F28EB66DB3}"/>
                </a:ext>
              </a:extLst>
            </p:cNvPr>
            <p:cNvSpPr txBox="1">
              <a:spLocks noChangeArrowheads="1"/>
            </p:cNvSpPr>
            <p:nvPr/>
          </p:nvSpPr>
          <p:spPr bwMode="auto">
            <a:xfrm>
              <a:off x="7188564" y="2498563"/>
              <a:ext cx="3150499" cy="75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38" tIns="54869" rIns="109738" bIns="54869">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eaLnBrk="1" hangingPunct="1"/>
              <a:r>
                <a:rPr lang="en-US" altLang="en-US" sz="1400" dirty="0">
                  <a:solidFill>
                    <a:srgbClr val="5F5D5D"/>
                  </a:solidFill>
                  <a:latin typeface="Arial" panose="020B0604020202020204" pitchFamily="34" charset="0"/>
                  <a:cs typeface="Arial" panose="020B0604020202020204" pitchFamily="34" charset="0"/>
                </a:rPr>
                <a:t>IDEV</a:t>
              </a:r>
            </a:p>
            <a:p>
              <a:pPr eaLnBrk="1" hangingPunct="1"/>
              <a:r>
                <a:rPr lang="en-US" altLang="en-US" sz="1400" dirty="0">
                  <a:solidFill>
                    <a:srgbClr val="5F5D5D"/>
                  </a:solidFill>
                  <a:latin typeface="Arial" panose="020B0604020202020204" pitchFamily="34" charset="0"/>
                  <a:cs typeface="Arial" panose="020B0604020202020204" pitchFamily="34" charset="0"/>
                </a:rPr>
                <a:t>AfDB, CCIA Building</a:t>
              </a:r>
            </a:p>
            <a:p>
              <a:pPr eaLnBrk="1" hangingPunct="1"/>
              <a:r>
                <a:rPr lang="en-US" altLang="en-US" sz="1400" dirty="0">
                  <a:solidFill>
                    <a:srgbClr val="5F5D5D"/>
                  </a:solidFill>
                  <a:latin typeface="Arial" panose="020B0604020202020204" pitchFamily="34" charset="0"/>
                  <a:cs typeface="Arial" panose="020B0604020202020204" pitchFamily="34" charset="0"/>
                </a:rPr>
                <a:t>Abidjan, Cote d’Ivoire</a:t>
              </a:r>
            </a:p>
          </p:txBody>
        </p:sp>
        <p:sp>
          <p:nvSpPr>
            <p:cNvPr id="70" name="TextBox 56">
              <a:extLst>
                <a:ext uri="{FF2B5EF4-FFF2-40B4-BE49-F238E27FC236}">
                  <a16:creationId xmlns:a16="http://schemas.microsoft.com/office/drawing/2014/main" id="{77B2EE94-FB6D-483B-8C7B-710232BFD1A0}"/>
                </a:ext>
              </a:extLst>
            </p:cNvPr>
            <p:cNvSpPr txBox="1">
              <a:spLocks noChangeArrowheads="1"/>
            </p:cNvSpPr>
            <p:nvPr/>
          </p:nvSpPr>
          <p:spPr bwMode="auto">
            <a:xfrm>
              <a:off x="7183562" y="3588528"/>
              <a:ext cx="3150500" cy="32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38" tIns="54869" rIns="109738" bIns="54869">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r>
                <a:rPr lang="en-US" altLang="en-US" sz="1400" dirty="0">
                  <a:solidFill>
                    <a:srgbClr val="5F5D5D"/>
                  </a:solidFill>
                  <a:latin typeface="Arial" panose="020B0604020202020204" pitchFamily="34" charset="0"/>
                  <a:cs typeface="Arial" panose="020B0604020202020204" pitchFamily="34" charset="0"/>
                </a:rPr>
                <a:t>Email: idevhelpdesk@afdb.org</a:t>
              </a:r>
              <a:endParaRPr lang="en-US" altLang="en-US" sz="1400" dirty="0">
                <a:latin typeface="Arial" panose="020B0604020202020204" pitchFamily="34" charset="0"/>
                <a:cs typeface="Arial" panose="020B0604020202020204" pitchFamily="34" charset="0"/>
              </a:endParaRPr>
            </a:p>
          </p:txBody>
        </p:sp>
        <p:sp>
          <p:nvSpPr>
            <p:cNvPr id="71" name="TextBox 57">
              <a:extLst>
                <a:ext uri="{FF2B5EF4-FFF2-40B4-BE49-F238E27FC236}">
                  <a16:creationId xmlns:a16="http://schemas.microsoft.com/office/drawing/2014/main" id="{7A16AB10-CD4A-44CF-84C4-97160C6B9D19}"/>
                </a:ext>
              </a:extLst>
            </p:cNvPr>
            <p:cNvSpPr txBox="1">
              <a:spLocks noChangeArrowheads="1"/>
            </p:cNvSpPr>
            <p:nvPr/>
          </p:nvSpPr>
          <p:spPr bwMode="auto">
            <a:xfrm>
              <a:off x="7183562" y="4433593"/>
              <a:ext cx="3150500" cy="32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38" tIns="54869" rIns="109738" bIns="54869">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eaLnBrk="1" hangingPunct="1"/>
              <a:r>
                <a:rPr lang="en-US" altLang="en-US" sz="1400" dirty="0">
                  <a:solidFill>
                    <a:srgbClr val="5F5D5D"/>
                  </a:solidFill>
                  <a:latin typeface="Arial" panose="020B0604020202020204" pitchFamily="34" charset="0"/>
                  <a:cs typeface="Arial" panose="020B0604020202020204" pitchFamily="34" charset="0"/>
                </a:rPr>
                <a:t>Office Phone: +225 27 2026 2841</a:t>
              </a:r>
            </a:p>
          </p:txBody>
        </p:sp>
        <p:sp>
          <p:nvSpPr>
            <p:cNvPr id="72" name="Rectangle 58">
              <a:extLst>
                <a:ext uri="{FF2B5EF4-FFF2-40B4-BE49-F238E27FC236}">
                  <a16:creationId xmlns:a16="http://schemas.microsoft.com/office/drawing/2014/main" id="{2C5C33CF-1996-41A5-ADB8-B28368FE7ED0}"/>
                </a:ext>
              </a:extLst>
            </p:cNvPr>
            <p:cNvSpPr>
              <a:spLocks noChangeArrowheads="1"/>
            </p:cNvSpPr>
            <p:nvPr/>
          </p:nvSpPr>
          <p:spPr bwMode="auto">
            <a:xfrm>
              <a:off x="7189279" y="2231316"/>
              <a:ext cx="959001" cy="33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38" tIns="54869" rIns="109738" bIns="54869">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eaLnBrk="1" hangingPunct="1"/>
              <a:r>
                <a:rPr lang="en-US" altLang="en-US" sz="1440" b="1" dirty="0">
                  <a:solidFill>
                    <a:srgbClr val="5F5D5D"/>
                  </a:solidFill>
                  <a:latin typeface="Arial" panose="020B0604020202020204" pitchFamily="34" charset="0"/>
                  <a:cs typeface="Arial" panose="020B0604020202020204" pitchFamily="34" charset="0"/>
                </a:rPr>
                <a:t>Address</a:t>
              </a:r>
            </a:p>
          </p:txBody>
        </p:sp>
        <p:sp>
          <p:nvSpPr>
            <p:cNvPr id="73" name="Rectangle 59">
              <a:extLst>
                <a:ext uri="{FF2B5EF4-FFF2-40B4-BE49-F238E27FC236}">
                  <a16:creationId xmlns:a16="http://schemas.microsoft.com/office/drawing/2014/main" id="{BA0311E8-EFAC-46B8-8B36-688EA3ED692B}"/>
                </a:ext>
              </a:extLst>
            </p:cNvPr>
            <p:cNvSpPr>
              <a:spLocks noChangeArrowheads="1"/>
            </p:cNvSpPr>
            <p:nvPr/>
          </p:nvSpPr>
          <p:spPr bwMode="auto">
            <a:xfrm>
              <a:off x="7177846" y="3334858"/>
              <a:ext cx="1298837" cy="33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38" tIns="54869" rIns="109738" bIns="54869">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eaLnBrk="1" hangingPunct="1"/>
              <a:r>
                <a:rPr lang="en-US" altLang="en-US" sz="1440" b="1" dirty="0">
                  <a:solidFill>
                    <a:srgbClr val="5F5D5D"/>
                  </a:solidFill>
                  <a:latin typeface="Arial" panose="020B0604020202020204" pitchFamily="34" charset="0"/>
                  <a:cs typeface="Arial" panose="020B0604020202020204" pitchFamily="34" charset="0"/>
                </a:rPr>
                <a:t>Contact Info</a:t>
              </a:r>
            </a:p>
          </p:txBody>
        </p:sp>
        <p:sp>
          <p:nvSpPr>
            <p:cNvPr id="74" name="Rectangle 60">
              <a:extLst>
                <a:ext uri="{FF2B5EF4-FFF2-40B4-BE49-F238E27FC236}">
                  <a16:creationId xmlns:a16="http://schemas.microsoft.com/office/drawing/2014/main" id="{536024D2-BC92-4E89-B424-BE0FA0B4AA03}"/>
                </a:ext>
              </a:extLst>
            </p:cNvPr>
            <p:cNvSpPr>
              <a:spLocks noChangeArrowheads="1"/>
            </p:cNvSpPr>
            <p:nvPr/>
          </p:nvSpPr>
          <p:spPr bwMode="auto">
            <a:xfrm>
              <a:off x="7177845" y="4166347"/>
              <a:ext cx="1128021" cy="33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38" tIns="54869" rIns="109738" bIns="54869">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eaLnBrk="1" hangingPunct="1"/>
              <a:r>
                <a:rPr lang="en-US" altLang="en-US" sz="1440" b="1" dirty="0">
                  <a:solidFill>
                    <a:srgbClr val="5F5D5D"/>
                  </a:solidFill>
                  <a:latin typeface="Arial" panose="020B0604020202020204" pitchFamily="34" charset="0"/>
                  <a:cs typeface="Arial" panose="020B0604020202020204" pitchFamily="34" charset="0"/>
                </a:rPr>
                <a:t>Telephone</a:t>
              </a:r>
            </a:p>
          </p:txBody>
        </p:sp>
        <p:sp>
          <p:nvSpPr>
            <p:cNvPr id="75" name="Freeform 161">
              <a:extLst>
                <a:ext uri="{FF2B5EF4-FFF2-40B4-BE49-F238E27FC236}">
                  <a16:creationId xmlns:a16="http://schemas.microsoft.com/office/drawing/2014/main" id="{4E79958C-ACBE-4EF4-AD0A-85C1428820BC}"/>
                </a:ext>
              </a:extLst>
            </p:cNvPr>
            <p:cNvSpPr>
              <a:spLocks noChangeArrowheads="1"/>
            </p:cNvSpPr>
            <p:nvPr/>
          </p:nvSpPr>
          <p:spPr bwMode="auto">
            <a:xfrm>
              <a:off x="6977192" y="2311688"/>
              <a:ext cx="227945" cy="295829"/>
            </a:xfrm>
            <a:custGeom>
              <a:avLst/>
              <a:gdLst>
                <a:gd name="T0" fmla="*/ 270998013 w 472"/>
                <a:gd name="T1" fmla="*/ 0 h 619"/>
                <a:gd name="T2" fmla="*/ 270998013 w 472"/>
                <a:gd name="T3" fmla="*/ 0 h 619"/>
                <a:gd name="T4" fmla="*/ 0 w 472"/>
                <a:gd name="T5" fmla="*/ 265187633 h 619"/>
                <a:gd name="T6" fmla="*/ 270998013 w 472"/>
                <a:gd name="T7" fmla="*/ 697385801 h 619"/>
                <a:gd name="T8" fmla="*/ 540846943 w 472"/>
                <a:gd name="T9" fmla="*/ 265187633 h 619"/>
                <a:gd name="T10" fmla="*/ 270998013 w 472"/>
                <a:gd name="T11" fmla="*/ 0 h 619"/>
                <a:gd name="T12" fmla="*/ 270998013 w 472"/>
                <a:gd name="T13" fmla="*/ 630807528 h 619"/>
                <a:gd name="T14" fmla="*/ 270998013 w 472"/>
                <a:gd name="T15" fmla="*/ 630807528 h 619"/>
                <a:gd name="T16" fmla="*/ 51673336 w 472"/>
                <a:gd name="T17" fmla="*/ 265187633 h 619"/>
                <a:gd name="T18" fmla="*/ 270998013 w 472"/>
                <a:gd name="T19" fmla="*/ 32725346 h 619"/>
                <a:gd name="T20" fmla="*/ 490321617 w 472"/>
                <a:gd name="T21" fmla="*/ 265187633 h 619"/>
                <a:gd name="T22" fmla="*/ 270998013 w 472"/>
                <a:gd name="T23" fmla="*/ 630807528 h 619"/>
                <a:gd name="T24" fmla="*/ 270998013 w 472"/>
                <a:gd name="T25" fmla="*/ 148956489 h 619"/>
                <a:gd name="T26" fmla="*/ 270998013 w 472"/>
                <a:gd name="T27" fmla="*/ 148956489 h 619"/>
                <a:gd name="T28" fmla="*/ 152722916 w 472"/>
                <a:gd name="T29" fmla="*/ 265187633 h 619"/>
                <a:gd name="T30" fmla="*/ 270998013 w 472"/>
                <a:gd name="T31" fmla="*/ 364491252 h 619"/>
                <a:gd name="T32" fmla="*/ 389272038 w 472"/>
                <a:gd name="T33" fmla="*/ 265187633 h 619"/>
                <a:gd name="T34" fmla="*/ 270998013 w 472"/>
                <a:gd name="T35" fmla="*/ 148956489 h 619"/>
                <a:gd name="T36" fmla="*/ 270998013 w 472"/>
                <a:gd name="T37" fmla="*/ 331765906 h 619"/>
                <a:gd name="T38" fmla="*/ 270998013 w 472"/>
                <a:gd name="T39" fmla="*/ 331765906 h 619"/>
                <a:gd name="T40" fmla="*/ 203248242 w 472"/>
                <a:gd name="T41" fmla="*/ 265187633 h 619"/>
                <a:gd name="T42" fmla="*/ 270998013 w 472"/>
                <a:gd name="T43" fmla="*/ 198608299 h 619"/>
                <a:gd name="T44" fmla="*/ 338746712 w 472"/>
                <a:gd name="T45" fmla="*/ 265187633 h 619"/>
                <a:gd name="T46" fmla="*/ 270998013 w 472"/>
                <a:gd name="T47" fmla="*/ 331765906 h 6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2" h="619">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810" dirty="0"/>
            </a:p>
          </p:txBody>
        </p:sp>
        <p:sp>
          <p:nvSpPr>
            <p:cNvPr id="76" name="Freeform 185">
              <a:extLst>
                <a:ext uri="{FF2B5EF4-FFF2-40B4-BE49-F238E27FC236}">
                  <a16:creationId xmlns:a16="http://schemas.microsoft.com/office/drawing/2014/main" id="{EE0CE428-F2F3-445C-AD3C-C93912B6D25B}"/>
                </a:ext>
              </a:extLst>
            </p:cNvPr>
            <p:cNvSpPr>
              <a:spLocks noChangeArrowheads="1"/>
            </p:cNvSpPr>
            <p:nvPr/>
          </p:nvSpPr>
          <p:spPr bwMode="auto">
            <a:xfrm>
              <a:off x="6960757" y="3424893"/>
              <a:ext cx="260815" cy="199363"/>
            </a:xfrm>
            <a:custGeom>
              <a:avLst/>
              <a:gdLst>
                <a:gd name="T0" fmla="*/ 477087158 w 619"/>
                <a:gd name="T1" fmla="*/ 0 h 472"/>
                <a:gd name="T2" fmla="*/ 477087158 w 619"/>
                <a:gd name="T3" fmla="*/ 0 h 472"/>
                <a:gd name="T4" fmla="*/ 63903867 w 619"/>
                <a:gd name="T5" fmla="*/ 0 h 472"/>
                <a:gd name="T6" fmla="*/ 0 w 619"/>
                <a:gd name="T7" fmla="*/ 64264612 h 472"/>
                <a:gd name="T8" fmla="*/ 0 w 619"/>
                <a:gd name="T9" fmla="*/ 349492139 h 472"/>
                <a:gd name="T10" fmla="*/ 63903867 w 619"/>
                <a:gd name="T11" fmla="*/ 414636946 h 472"/>
                <a:gd name="T12" fmla="*/ 477087158 w 619"/>
                <a:gd name="T13" fmla="*/ 414636946 h 472"/>
                <a:gd name="T14" fmla="*/ 540991025 w 619"/>
                <a:gd name="T15" fmla="*/ 349492139 h 472"/>
                <a:gd name="T16" fmla="*/ 540991025 w 619"/>
                <a:gd name="T17" fmla="*/ 64264612 h 472"/>
                <a:gd name="T18" fmla="*/ 477087158 w 619"/>
                <a:gd name="T19" fmla="*/ 0 h 472"/>
                <a:gd name="T20" fmla="*/ 489343348 w 619"/>
                <a:gd name="T21" fmla="*/ 38734243 h 472"/>
                <a:gd name="T22" fmla="*/ 489343348 w 619"/>
                <a:gd name="T23" fmla="*/ 38734243 h 472"/>
                <a:gd name="T24" fmla="*/ 270495512 w 619"/>
                <a:gd name="T25" fmla="*/ 206877906 h 472"/>
                <a:gd name="T26" fmla="*/ 51647677 w 619"/>
                <a:gd name="T27" fmla="*/ 38734243 h 472"/>
                <a:gd name="T28" fmla="*/ 489343348 w 619"/>
                <a:gd name="T29" fmla="*/ 38734243 h 472"/>
                <a:gd name="T30" fmla="*/ 25386686 w 619"/>
                <a:gd name="T31" fmla="*/ 349492139 h 472"/>
                <a:gd name="T32" fmla="*/ 25386686 w 619"/>
                <a:gd name="T33" fmla="*/ 349492139 h 472"/>
                <a:gd name="T34" fmla="*/ 25386686 w 619"/>
                <a:gd name="T35" fmla="*/ 64264612 h 472"/>
                <a:gd name="T36" fmla="*/ 180330654 w 619"/>
                <a:gd name="T37" fmla="*/ 194553289 h 472"/>
                <a:gd name="T38" fmla="*/ 25386686 w 619"/>
                <a:gd name="T39" fmla="*/ 349492139 h 472"/>
                <a:gd name="T40" fmla="*/ 51647677 w 619"/>
                <a:gd name="T41" fmla="*/ 375901765 h 472"/>
                <a:gd name="T42" fmla="*/ 51647677 w 619"/>
                <a:gd name="T43" fmla="*/ 375901765 h 472"/>
                <a:gd name="T44" fmla="*/ 206591645 w 619"/>
                <a:gd name="T45" fmla="*/ 206877906 h 472"/>
                <a:gd name="T46" fmla="*/ 270495512 w 619"/>
                <a:gd name="T47" fmla="*/ 258817901 h 472"/>
                <a:gd name="T48" fmla="*/ 322143190 w 619"/>
                <a:gd name="T49" fmla="*/ 206877906 h 472"/>
                <a:gd name="T50" fmla="*/ 489343348 w 619"/>
                <a:gd name="T51" fmla="*/ 375901765 h 472"/>
                <a:gd name="T52" fmla="*/ 51647677 w 619"/>
                <a:gd name="T53" fmla="*/ 375901765 h 472"/>
                <a:gd name="T54" fmla="*/ 515604339 w 619"/>
                <a:gd name="T55" fmla="*/ 349492139 h 472"/>
                <a:gd name="T56" fmla="*/ 515604339 w 619"/>
                <a:gd name="T57" fmla="*/ 349492139 h 472"/>
                <a:gd name="T58" fmla="*/ 515604339 w 619"/>
                <a:gd name="T59" fmla="*/ 349492139 h 472"/>
                <a:gd name="T60" fmla="*/ 360660371 w 619"/>
                <a:gd name="T61" fmla="*/ 194553289 h 472"/>
                <a:gd name="T62" fmla="*/ 515604339 w 619"/>
                <a:gd name="T63" fmla="*/ 64264612 h 472"/>
                <a:gd name="T64" fmla="*/ 515604339 w 619"/>
                <a:gd name="T65" fmla="*/ 349492139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cubicBezTo>
                    <a:pt x="412" y="221"/>
                    <a:pt x="412" y="221"/>
                    <a:pt x="412" y="221"/>
                  </a:cubicBezTo>
                  <a:cubicBezTo>
                    <a:pt x="589" y="73"/>
                    <a:pt x="589" y="73"/>
                    <a:pt x="589" y="73"/>
                  </a:cubicBezTo>
                  <a:lnTo>
                    <a:pt x="589" y="39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lIns="41155" tIns="20578" rIns="41155" bIns="20578" anchor="ctr"/>
            <a:lstStyle/>
            <a:p>
              <a:endParaRPr lang="en-US" sz="810" dirty="0"/>
            </a:p>
          </p:txBody>
        </p:sp>
        <p:sp>
          <p:nvSpPr>
            <p:cNvPr id="77" name="Freeform 178">
              <a:extLst>
                <a:ext uri="{FF2B5EF4-FFF2-40B4-BE49-F238E27FC236}">
                  <a16:creationId xmlns:a16="http://schemas.microsoft.com/office/drawing/2014/main" id="{40736BFD-FB1A-4A31-BA21-E49E8047F10F}"/>
                </a:ext>
              </a:extLst>
            </p:cNvPr>
            <p:cNvSpPr>
              <a:spLocks noChangeArrowheads="1"/>
            </p:cNvSpPr>
            <p:nvPr/>
          </p:nvSpPr>
          <p:spPr bwMode="auto">
            <a:xfrm>
              <a:off x="6959686" y="4229943"/>
              <a:ext cx="262958" cy="255098"/>
            </a:xfrm>
            <a:custGeom>
              <a:avLst/>
              <a:gdLst>
                <a:gd name="T0" fmla="*/ 603 w 634"/>
                <a:gd name="T1" fmla="*/ 74 h 619"/>
                <a:gd name="T2" fmla="*/ 603 w 634"/>
                <a:gd name="T3" fmla="*/ 74 h 619"/>
                <a:gd name="T4" fmla="*/ 545 w 634"/>
                <a:gd name="T5" fmla="*/ 15 h 619"/>
                <a:gd name="T6" fmla="*/ 486 w 634"/>
                <a:gd name="T7" fmla="*/ 15 h 619"/>
                <a:gd name="T8" fmla="*/ 412 w 634"/>
                <a:gd name="T9" fmla="*/ 133 h 619"/>
                <a:gd name="T10" fmla="*/ 412 w 634"/>
                <a:gd name="T11" fmla="*/ 191 h 619"/>
                <a:gd name="T12" fmla="*/ 441 w 634"/>
                <a:gd name="T13" fmla="*/ 221 h 619"/>
                <a:gd name="T14" fmla="*/ 353 w 634"/>
                <a:gd name="T15" fmla="*/ 324 h 619"/>
                <a:gd name="T16" fmla="*/ 235 w 634"/>
                <a:gd name="T17" fmla="*/ 427 h 619"/>
                <a:gd name="T18" fmla="*/ 191 w 634"/>
                <a:gd name="T19" fmla="*/ 397 h 619"/>
                <a:gd name="T20" fmla="*/ 132 w 634"/>
                <a:gd name="T21" fmla="*/ 397 h 619"/>
                <a:gd name="T22" fmla="*/ 29 w 634"/>
                <a:gd name="T23" fmla="*/ 486 h 619"/>
                <a:gd name="T24" fmla="*/ 29 w 634"/>
                <a:gd name="T25" fmla="*/ 530 h 619"/>
                <a:gd name="T26" fmla="*/ 88 w 634"/>
                <a:gd name="T27" fmla="*/ 589 h 619"/>
                <a:gd name="T28" fmla="*/ 191 w 634"/>
                <a:gd name="T29" fmla="*/ 589 h 619"/>
                <a:gd name="T30" fmla="*/ 427 w 634"/>
                <a:gd name="T31" fmla="*/ 412 h 619"/>
                <a:gd name="T32" fmla="*/ 603 w 634"/>
                <a:gd name="T33" fmla="*/ 191 h 619"/>
                <a:gd name="T34" fmla="*/ 603 w 634"/>
                <a:gd name="T35" fmla="*/ 74 h 619"/>
                <a:gd name="T36" fmla="*/ 574 w 634"/>
                <a:gd name="T37" fmla="*/ 162 h 619"/>
                <a:gd name="T38" fmla="*/ 574 w 634"/>
                <a:gd name="T39" fmla="*/ 162 h 619"/>
                <a:gd name="T40" fmla="*/ 412 w 634"/>
                <a:gd name="T41" fmla="*/ 383 h 619"/>
                <a:gd name="T42" fmla="*/ 162 w 634"/>
                <a:gd name="T43" fmla="*/ 559 h 619"/>
                <a:gd name="T44" fmla="*/ 103 w 634"/>
                <a:gd name="T45" fmla="*/ 559 h 619"/>
                <a:gd name="T46" fmla="*/ 73 w 634"/>
                <a:gd name="T47" fmla="*/ 530 h 619"/>
                <a:gd name="T48" fmla="*/ 73 w 634"/>
                <a:gd name="T49" fmla="*/ 486 h 619"/>
                <a:gd name="T50" fmla="*/ 147 w 634"/>
                <a:gd name="T51" fmla="*/ 442 h 619"/>
                <a:gd name="T52" fmla="*/ 177 w 634"/>
                <a:gd name="T53" fmla="*/ 442 h 619"/>
                <a:gd name="T54" fmla="*/ 221 w 634"/>
                <a:gd name="T55" fmla="*/ 486 h 619"/>
                <a:gd name="T56" fmla="*/ 500 w 634"/>
                <a:gd name="T57" fmla="*/ 221 h 619"/>
                <a:gd name="T58" fmla="*/ 441 w 634"/>
                <a:gd name="T59" fmla="*/ 176 h 619"/>
                <a:gd name="T60" fmla="*/ 441 w 634"/>
                <a:gd name="T61" fmla="*/ 133 h 619"/>
                <a:gd name="T62" fmla="*/ 500 w 634"/>
                <a:gd name="T63" fmla="*/ 59 h 619"/>
                <a:gd name="T64" fmla="*/ 545 w 634"/>
                <a:gd name="T65" fmla="*/ 59 h 619"/>
                <a:gd name="T66" fmla="*/ 574 w 634"/>
                <a:gd name="T67" fmla="*/ 103 h 619"/>
                <a:gd name="T68" fmla="*/ 574 w 634"/>
                <a:gd name="T69" fmla="*/ 16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4" h="619">
                  <a:moveTo>
                    <a:pt x="603" y="74"/>
                  </a:moveTo>
                  <a:lnTo>
                    <a:pt x="603" y="74"/>
                  </a:lnTo>
                  <a:cubicBezTo>
                    <a:pt x="545" y="15"/>
                    <a:pt x="545" y="15"/>
                    <a:pt x="545" y="15"/>
                  </a:cubicBezTo>
                  <a:cubicBezTo>
                    <a:pt x="530" y="0"/>
                    <a:pt x="500" y="0"/>
                    <a:pt x="486" y="15"/>
                  </a:cubicBezTo>
                  <a:cubicBezTo>
                    <a:pt x="412" y="133"/>
                    <a:pt x="412" y="133"/>
                    <a:pt x="412" y="133"/>
                  </a:cubicBezTo>
                  <a:cubicBezTo>
                    <a:pt x="398" y="147"/>
                    <a:pt x="398" y="176"/>
                    <a:pt x="412" y="191"/>
                  </a:cubicBezTo>
                  <a:cubicBezTo>
                    <a:pt x="441" y="221"/>
                    <a:pt x="441" y="221"/>
                    <a:pt x="441" y="221"/>
                  </a:cubicBezTo>
                  <a:cubicBezTo>
                    <a:pt x="412" y="250"/>
                    <a:pt x="382" y="294"/>
                    <a:pt x="353" y="324"/>
                  </a:cubicBezTo>
                  <a:cubicBezTo>
                    <a:pt x="309" y="368"/>
                    <a:pt x="265" y="397"/>
                    <a:pt x="235" y="427"/>
                  </a:cubicBezTo>
                  <a:cubicBezTo>
                    <a:pt x="191" y="397"/>
                    <a:pt x="191" y="397"/>
                    <a:pt x="191" y="397"/>
                  </a:cubicBezTo>
                  <a:cubicBezTo>
                    <a:pt x="177" y="383"/>
                    <a:pt x="162" y="383"/>
                    <a:pt x="132" y="397"/>
                  </a:cubicBezTo>
                  <a:cubicBezTo>
                    <a:pt x="29" y="486"/>
                    <a:pt x="29" y="486"/>
                    <a:pt x="29" y="486"/>
                  </a:cubicBezTo>
                  <a:cubicBezTo>
                    <a:pt x="0" y="500"/>
                    <a:pt x="15" y="515"/>
                    <a:pt x="29" y="530"/>
                  </a:cubicBezTo>
                  <a:cubicBezTo>
                    <a:pt x="88" y="589"/>
                    <a:pt x="88" y="589"/>
                    <a:pt x="88" y="589"/>
                  </a:cubicBezTo>
                  <a:cubicBezTo>
                    <a:pt x="118" y="618"/>
                    <a:pt x="147" y="618"/>
                    <a:pt x="191" y="589"/>
                  </a:cubicBezTo>
                  <a:cubicBezTo>
                    <a:pt x="191" y="589"/>
                    <a:pt x="324" y="530"/>
                    <a:pt x="427" y="412"/>
                  </a:cubicBezTo>
                  <a:cubicBezTo>
                    <a:pt x="530" y="324"/>
                    <a:pt x="603" y="191"/>
                    <a:pt x="603" y="191"/>
                  </a:cubicBezTo>
                  <a:cubicBezTo>
                    <a:pt x="618" y="147"/>
                    <a:pt x="633" y="103"/>
                    <a:pt x="603" y="74"/>
                  </a:cubicBezTo>
                  <a:close/>
                  <a:moveTo>
                    <a:pt x="574" y="162"/>
                  </a:moveTo>
                  <a:lnTo>
                    <a:pt x="574" y="162"/>
                  </a:lnTo>
                  <a:cubicBezTo>
                    <a:pt x="545" y="221"/>
                    <a:pt x="471" y="324"/>
                    <a:pt x="412" y="383"/>
                  </a:cubicBezTo>
                  <a:cubicBezTo>
                    <a:pt x="339" y="456"/>
                    <a:pt x="162" y="559"/>
                    <a:pt x="162" y="559"/>
                  </a:cubicBezTo>
                  <a:cubicBezTo>
                    <a:pt x="147" y="574"/>
                    <a:pt x="118" y="574"/>
                    <a:pt x="103" y="559"/>
                  </a:cubicBezTo>
                  <a:cubicBezTo>
                    <a:pt x="73" y="530"/>
                    <a:pt x="73" y="530"/>
                    <a:pt x="73" y="530"/>
                  </a:cubicBezTo>
                  <a:cubicBezTo>
                    <a:pt x="59" y="515"/>
                    <a:pt x="59" y="500"/>
                    <a:pt x="73" y="486"/>
                  </a:cubicBezTo>
                  <a:cubicBezTo>
                    <a:pt x="147" y="442"/>
                    <a:pt x="147" y="442"/>
                    <a:pt x="147" y="442"/>
                  </a:cubicBezTo>
                  <a:cubicBezTo>
                    <a:pt x="162" y="427"/>
                    <a:pt x="177" y="427"/>
                    <a:pt x="177" y="442"/>
                  </a:cubicBezTo>
                  <a:cubicBezTo>
                    <a:pt x="221" y="486"/>
                    <a:pt x="221" y="486"/>
                    <a:pt x="221" y="486"/>
                  </a:cubicBezTo>
                  <a:cubicBezTo>
                    <a:pt x="235" y="471"/>
                    <a:pt x="398" y="368"/>
                    <a:pt x="500" y="221"/>
                  </a:cubicBezTo>
                  <a:cubicBezTo>
                    <a:pt x="441" y="176"/>
                    <a:pt x="441" y="176"/>
                    <a:pt x="441" y="176"/>
                  </a:cubicBezTo>
                  <a:cubicBezTo>
                    <a:pt x="441" y="162"/>
                    <a:pt x="441" y="147"/>
                    <a:pt x="441" y="133"/>
                  </a:cubicBezTo>
                  <a:cubicBezTo>
                    <a:pt x="500" y="59"/>
                    <a:pt x="500" y="59"/>
                    <a:pt x="500" y="59"/>
                  </a:cubicBezTo>
                  <a:cubicBezTo>
                    <a:pt x="515" y="44"/>
                    <a:pt x="530" y="59"/>
                    <a:pt x="545" y="59"/>
                  </a:cubicBezTo>
                  <a:cubicBezTo>
                    <a:pt x="574" y="103"/>
                    <a:pt x="574" y="103"/>
                    <a:pt x="574" y="103"/>
                  </a:cubicBezTo>
                  <a:cubicBezTo>
                    <a:pt x="589" y="117"/>
                    <a:pt x="589" y="147"/>
                    <a:pt x="574" y="162"/>
                  </a:cubicBezTo>
                  <a:close/>
                </a:path>
              </a:pathLst>
            </a:custGeom>
            <a:solidFill>
              <a:schemeClr val="accent3"/>
            </a:solidFill>
            <a:ln>
              <a:noFill/>
            </a:ln>
            <a:effectLst/>
          </p:spPr>
          <p:txBody>
            <a:bodyPr wrap="none" lIns="41155" tIns="20578" rIns="41155" bIns="20578" anchor="ctr"/>
            <a:lstStyle/>
            <a:p>
              <a:pPr defTabSz="823015">
                <a:defRPr/>
              </a:pPr>
              <a:endParaRPr lang="en-US" sz="810" dirty="0"/>
            </a:p>
          </p:txBody>
        </p:sp>
        <p:sp>
          <p:nvSpPr>
            <p:cNvPr id="78" name="TextBox 77">
              <a:extLst>
                <a:ext uri="{FF2B5EF4-FFF2-40B4-BE49-F238E27FC236}">
                  <a16:creationId xmlns:a16="http://schemas.microsoft.com/office/drawing/2014/main" id="{BAA47067-D8F8-4AA8-8BE3-1217D193A7AD}"/>
                </a:ext>
              </a:extLst>
            </p:cNvPr>
            <p:cNvSpPr txBox="1">
              <a:spLocks noChangeArrowheads="1"/>
            </p:cNvSpPr>
            <p:nvPr/>
          </p:nvSpPr>
          <p:spPr bwMode="auto">
            <a:xfrm>
              <a:off x="6926320" y="1081628"/>
              <a:ext cx="1983235"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eaLnBrk="1" hangingPunct="1">
                <a:lnSpc>
                  <a:spcPct val="120000"/>
                </a:lnSpc>
              </a:pPr>
              <a:r>
                <a:rPr lang="en-US" altLang="en-US" sz="2800" b="1" dirty="0">
                  <a:solidFill>
                    <a:srgbClr val="6F9E37"/>
                  </a:solidFill>
                  <a:latin typeface="Arial" panose="020B0604020202020204" pitchFamily="34" charset="0"/>
                  <a:cs typeface="Arial" panose="020B0604020202020204" pitchFamily="34" charset="0"/>
                </a:rPr>
                <a:t>Thank you</a:t>
              </a:r>
            </a:p>
          </p:txBody>
        </p:sp>
        <p:sp>
          <p:nvSpPr>
            <p:cNvPr id="79" name="TextBox 57">
              <a:extLst>
                <a:ext uri="{FF2B5EF4-FFF2-40B4-BE49-F238E27FC236}">
                  <a16:creationId xmlns:a16="http://schemas.microsoft.com/office/drawing/2014/main" id="{DADC0D7E-0F5F-4479-B650-8656D04C2238}"/>
                </a:ext>
              </a:extLst>
            </p:cNvPr>
            <p:cNvSpPr txBox="1">
              <a:spLocks noChangeArrowheads="1"/>
            </p:cNvSpPr>
            <p:nvPr/>
          </p:nvSpPr>
          <p:spPr bwMode="auto">
            <a:xfrm>
              <a:off x="7185568" y="5991055"/>
              <a:ext cx="3150500" cy="32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38" tIns="54869" rIns="109738" bIns="54869">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r>
                <a:rPr lang="en-US" altLang="en-US" sz="1400" dirty="0">
                  <a:solidFill>
                    <a:srgbClr val="5F5D5D"/>
                  </a:solidFill>
                  <a:latin typeface="Arial" panose="020B0604020202020204" pitchFamily="34" charset="0"/>
                  <a:cs typeface="Arial" panose="020B0604020202020204" pitchFamily="34" charset="0"/>
                </a:rPr>
                <a:t>@evaluationafdb</a:t>
              </a:r>
              <a:r>
                <a:rPr lang="en-US" sz="1400" dirty="0">
                  <a:latin typeface="Arial" panose="020B0604020202020204" pitchFamily="34" charset="0"/>
                  <a:cs typeface="Arial" panose="020B0604020202020204" pitchFamily="34" charset="0"/>
                </a:rPr>
                <a:t> </a:t>
              </a:r>
              <a:endParaRPr lang="en-US" altLang="en-US" sz="1400" dirty="0">
                <a:solidFill>
                  <a:srgbClr val="5F5D5D"/>
                </a:solidFill>
                <a:latin typeface="Arial" panose="020B0604020202020204" pitchFamily="34" charset="0"/>
                <a:cs typeface="Arial" panose="020B0604020202020204" pitchFamily="34" charset="0"/>
              </a:endParaRPr>
            </a:p>
          </p:txBody>
        </p:sp>
        <p:sp>
          <p:nvSpPr>
            <p:cNvPr id="80" name="Rectangle 60">
              <a:extLst>
                <a:ext uri="{FF2B5EF4-FFF2-40B4-BE49-F238E27FC236}">
                  <a16:creationId xmlns:a16="http://schemas.microsoft.com/office/drawing/2014/main" id="{0B5E0ACB-7D0E-418D-ADF7-D244C7B8F07E}"/>
                </a:ext>
              </a:extLst>
            </p:cNvPr>
            <p:cNvSpPr>
              <a:spLocks noChangeArrowheads="1"/>
            </p:cNvSpPr>
            <p:nvPr/>
          </p:nvSpPr>
          <p:spPr bwMode="auto">
            <a:xfrm>
              <a:off x="7179852" y="5723809"/>
              <a:ext cx="839417" cy="33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38" tIns="54869" rIns="109738" bIns="54869">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eaLnBrk="1" hangingPunct="1"/>
              <a:r>
                <a:rPr lang="en-US" altLang="en-US" sz="1440" b="1" dirty="0">
                  <a:solidFill>
                    <a:srgbClr val="5F5D5D"/>
                  </a:solidFill>
                  <a:latin typeface="Arial" panose="020B0604020202020204" pitchFamily="34" charset="0"/>
                  <a:cs typeface="Arial" panose="020B0604020202020204" pitchFamily="34" charset="0"/>
                </a:rPr>
                <a:t>Twitter</a:t>
              </a:r>
            </a:p>
          </p:txBody>
        </p:sp>
        <p:sp>
          <p:nvSpPr>
            <p:cNvPr id="81" name="TextBox 57">
              <a:extLst>
                <a:ext uri="{FF2B5EF4-FFF2-40B4-BE49-F238E27FC236}">
                  <a16:creationId xmlns:a16="http://schemas.microsoft.com/office/drawing/2014/main" id="{411CF55E-3132-4E31-AD6F-8FC9315449EF}"/>
                </a:ext>
              </a:extLst>
            </p:cNvPr>
            <p:cNvSpPr txBox="1">
              <a:spLocks noChangeArrowheads="1"/>
            </p:cNvSpPr>
            <p:nvPr/>
          </p:nvSpPr>
          <p:spPr bwMode="auto">
            <a:xfrm>
              <a:off x="7183562" y="5241451"/>
              <a:ext cx="3150500" cy="32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38" tIns="54869" rIns="109738" bIns="54869">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r>
                <a:rPr lang="en-US" altLang="en-US" sz="1400" dirty="0">
                  <a:solidFill>
                    <a:srgbClr val="5F5D5D"/>
                  </a:solidFill>
                  <a:latin typeface="Arial" panose="020B0604020202020204" pitchFamily="34" charset="0"/>
                  <a:cs typeface="Arial" panose="020B0604020202020204" pitchFamily="34" charset="0"/>
                </a:rPr>
                <a:t>https://idev.afdb.org/</a:t>
              </a:r>
            </a:p>
          </p:txBody>
        </p:sp>
        <p:sp>
          <p:nvSpPr>
            <p:cNvPr id="82" name="Rectangle 60">
              <a:extLst>
                <a:ext uri="{FF2B5EF4-FFF2-40B4-BE49-F238E27FC236}">
                  <a16:creationId xmlns:a16="http://schemas.microsoft.com/office/drawing/2014/main" id="{0770A74D-2996-42FC-BAB7-D710508EEB72}"/>
                </a:ext>
              </a:extLst>
            </p:cNvPr>
            <p:cNvSpPr>
              <a:spLocks noChangeArrowheads="1"/>
            </p:cNvSpPr>
            <p:nvPr/>
          </p:nvSpPr>
          <p:spPr bwMode="auto">
            <a:xfrm>
              <a:off x="7177846" y="4974205"/>
              <a:ext cx="921298" cy="33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38" tIns="54869" rIns="109738" bIns="54869">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eaLnBrk="1" hangingPunct="1"/>
              <a:r>
                <a:rPr lang="en-US" altLang="en-US" sz="1440" b="1" dirty="0">
                  <a:solidFill>
                    <a:srgbClr val="5F5D5D"/>
                  </a:solidFill>
                  <a:latin typeface="Arial" panose="020B0604020202020204" pitchFamily="34" charset="0"/>
                  <a:cs typeface="Arial" panose="020B0604020202020204" pitchFamily="34" charset="0"/>
                </a:rPr>
                <a:t>Website</a:t>
              </a:r>
            </a:p>
          </p:txBody>
        </p:sp>
        <p:sp>
          <p:nvSpPr>
            <p:cNvPr id="83" name="Freeform 16">
              <a:extLst>
                <a:ext uri="{FF2B5EF4-FFF2-40B4-BE49-F238E27FC236}">
                  <a16:creationId xmlns:a16="http://schemas.microsoft.com/office/drawing/2014/main" id="{6DE3E83D-832F-44B8-B09B-D3CB6C70D41B}"/>
                </a:ext>
              </a:extLst>
            </p:cNvPr>
            <p:cNvSpPr>
              <a:spLocks/>
            </p:cNvSpPr>
            <p:nvPr/>
          </p:nvSpPr>
          <p:spPr bwMode="auto">
            <a:xfrm>
              <a:off x="6946468" y="5835357"/>
              <a:ext cx="289396" cy="264220"/>
            </a:xfrm>
            <a:custGeom>
              <a:avLst/>
              <a:gdLst>
                <a:gd name="T0" fmla="*/ 469881086 w 256"/>
                <a:gd name="T1" fmla="*/ 0 h 210"/>
                <a:gd name="T2" fmla="*/ 583300602 w 256"/>
                <a:gd name="T3" fmla="*/ 43453836 h 210"/>
                <a:gd name="T4" fmla="*/ 656212561 w 256"/>
                <a:gd name="T5" fmla="*/ 19011053 h 210"/>
                <a:gd name="T6" fmla="*/ 672415584 w 256"/>
                <a:gd name="T7" fmla="*/ 10863459 h 210"/>
                <a:gd name="T8" fmla="*/ 626508115 w 256"/>
                <a:gd name="T9" fmla="*/ 78758430 h 210"/>
                <a:gd name="T10" fmla="*/ 610305092 w 256"/>
                <a:gd name="T11" fmla="*/ 89621889 h 210"/>
                <a:gd name="T12" fmla="*/ 610305092 w 256"/>
                <a:gd name="T13" fmla="*/ 89621889 h 210"/>
                <a:gd name="T14" fmla="*/ 691318562 w 256"/>
                <a:gd name="T15" fmla="*/ 67894971 h 210"/>
                <a:gd name="T16" fmla="*/ 691318562 w 256"/>
                <a:gd name="T17" fmla="*/ 67894971 h 210"/>
                <a:gd name="T18" fmla="*/ 642709494 w 256"/>
                <a:gd name="T19" fmla="*/ 122212266 h 210"/>
                <a:gd name="T20" fmla="*/ 621106559 w 256"/>
                <a:gd name="T21" fmla="*/ 141223320 h 210"/>
                <a:gd name="T22" fmla="*/ 615705004 w 256"/>
                <a:gd name="T23" fmla="*/ 230845209 h 210"/>
                <a:gd name="T24" fmla="*/ 337558591 w 256"/>
                <a:gd name="T25" fmla="*/ 548596442 h 210"/>
                <a:gd name="T26" fmla="*/ 135022451 w 256"/>
                <a:gd name="T27" fmla="*/ 556744036 h 210"/>
                <a:gd name="T28" fmla="*/ 51309024 w 256"/>
                <a:gd name="T29" fmla="*/ 529585389 h 210"/>
                <a:gd name="T30" fmla="*/ 13503067 w 256"/>
                <a:gd name="T31" fmla="*/ 507860119 h 210"/>
                <a:gd name="T32" fmla="*/ 0 w 256"/>
                <a:gd name="T33" fmla="*/ 499712524 h 210"/>
                <a:gd name="T34" fmla="*/ 45907469 w 256"/>
                <a:gd name="T35" fmla="*/ 502428389 h 210"/>
                <a:gd name="T36" fmla="*/ 86415026 w 256"/>
                <a:gd name="T37" fmla="*/ 496996660 h 210"/>
                <a:gd name="T38" fmla="*/ 170128452 w 256"/>
                <a:gd name="T39" fmla="*/ 467122147 h 210"/>
                <a:gd name="T40" fmla="*/ 210636009 w 256"/>
                <a:gd name="T41" fmla="*/ 439963500 h 210"/>
                <a:gd name="T42" fmla="*/ 167428496 w 256"/>
                <a:gd name="T43" fmla="*/ 434531770 h 210"/>
                <a:gd name="T44" fmla="*/ 78313514 w 256"/>
                <a:gd name="T45" fmla="*/ 342194016 h 210"/>
                <a:gd name="T46" fmla="*/ 140424006 w 256"/>
                <a:gd name="T47" fmla="*/ 339478151 h 210"/>
                <a:gd name="T48" fmla="*/ 94516537 w 256"/>
                <a:gd name="T49" fmla="*/ 320467098 h 210"/>
                <a:gd name="T50" fmla="*/ 27004490 w 256"/>
                <a:gd name="T51" fmla="*/ 198254832 h 210"/>
                <a:gd name="T52" fmla="*/ 43207513 w 256"/>
                <a:gd name="T53" fmla="*/ 206402426 h 210"/>
                <a:gd name="T54" fmla="*/ 72911959 w 256"/>
                <a:gd name="T55" fmla="*/ 214550020 h 210"/>
                <a:gd name="T56" fmla="*/ 91814938 w 256"/>
                <a:gd name="T57" fmla="*/ 214550020 h 210"/>
                <a:gd name="T58" fmla="*/ 89114982 w 256"/>
                <a:gd name="T59" fmla="*/ 214550020 h 210"/>
                <a:gd name="T60" fmla="*/ 64810448 w 256"/>
                <a:gd name="T61" fmla="*/ 192823102 h 210"/>
                <a:gd name="T62" fmla="*/ 32406045 w 256"/>
                <a:gd name="T63" fmla="*/ 62463242 h 210"/>
                <a:gd name="T64" fmla="*/ 48609068 w 256"/>
                <a:gd name="T65" fmla="*/ 27158648 h 210"/>
                <a:gd name="T66" fmla="*/ 48609068 w 256"/>
                <a:gd name="T67" fmla="*/ 27158648 h 210"/>
                <a:gd name="T68" fmla="*/ 62110492 w 256"/>
                <a:gd name="T69" fmla="*/ 40737971 h 210"/>
                <a:gd name="T70" fmla="*/ 102618048 w 256"/>
                <a:gd name="T71" fmla="*/ 81474295 h 210"/>
                <a:gd name="T72" fmla="*/ 278148056 w 256"/>
                <a:gd name="T73" fmla="*/ 165666103 h 210"/>
                <a:gd name="T74" fmla="*/ 340258547 w 256"/>
                <a:gd name="T75" fmla="*/ 173812049 h 210"/>
                <a:gd name="T76" fmla="*/ 340258547 w 256"/>
                <a:gd name="T77" fmla="*/ 108632943 h 210"/>
                <a:gd name="T78" fmla="*/ 421272018 w 256"/>
                <a:gd name="T79" fmla="*/ 10863459 h 210"/>
                <a:gd name="T80" fmla="*/ 453678063 w 256"/>
                <a:gd name="T81" fmla="*/ 2715865 h 210"/>
                <a:gd name="T82" fmla="*/ 469881086 w 256"/>
                <a:gd name="T83" fmla="*/ 0 h 2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6" h="210">
                  <a:moveTo>
                    <a:pt x="174" y="0"/>
                  </a:moveTo>
                  <a:cubicBezTo>
                    <a:pt x="194" y="0"/>
                    <a:pt x="205" y="7"/>
                    <a:pt x="216" y="16"/>
                  </a:cubicBezTo>
                  <a:cubicBezTo>
                    <a:pt x="224" y="16"/>
                    <a:pt x="236" y="11"/>
                    <a:pt x="243" y="7"/>
                  </a:cubicBezTo>
                  <a:cubicBezTo>
                    <a:pt x="245" y="6"/>
                    <a:pt x="247" y="5"/>
                    <a:pt x="249" y="4"/>
                  </a:cubicBezTo>
                  <a:cubicBezTo>
                    <a:pt x="245" y="14"/>
                    <a:pt x="240" y="22"/>
                    <a:pt x="232" y="29"/>
                  </a:cubicBezTo>
                  <a:cubicBezTo>
                    <a:pt x="230" y="30"/>
                    <a:pt x="229" y="32"/>
                    <a:pt x="226" y="33"/>
                  </a:cubicBezTo>
                  <a:cubicBezTo>
                    <a:pt x="226" y="33"/>
                    <a:pt x="226" y="33"/>
                    <a:pt x="226" y="33"/>
                  </a:cubicBezTo>
                  <a:cubicBezTo>
                    <a:pt x="238" y="33"/>
                    <a:pt x="247" y="27"/>
                    <a:pt x="256" y="25"/>
                  </a:cubicBezTo>
                  <a:cubicBezTo>
                    <a:pt x="256" y="25"/>
                    <a:pt x="256" y="25"/>
                    <a:pt x="256" y="25"/>
                  </a:cubicBezTo>
                  <a:cubicBezTo>
                    <a:pt x="251" y="32"/>
                    <a:pt x="245" y="40"/>
                    <a:pt x="238" y="45"/>
                  </a:cubicBezTo>
                  <a:cubicBezTo>
                    <a:pt x="235" y="47"/>
                    <a:pt x="233" y="50"/>
                    <a:pt x="230" y="52"/>
                  </a:cubicBezTo>
                  <a:cubicBezTo>
                    <a:pt x="230" y="64"/>
                    <a:pt x="230" y="75"/>
                    <a:pt x="228" y="85"/>
                  </a:cubicBezTo>
                  <a:cubicBezTo>
                    <a:pt x="214" y="144"/>
                    <a:pt x="180" y="184"/>
                    <a:pt x="125" y="202"/>
                  </a:cubicBezTo>
                  <a:cubicBezTo>
                    <a:pt x="105" y="208"/>
                    <a:pt x="73" y="210"/>
                    <a:pt x="50" y="205"/>
                  </a:cubicBezTo>
                  <a:cubicBezTo>
                    <a:pt x="39" y="202"/>
                    <a:pt x="29" y="199"/>
                    <a:pt x="19" y="195"/>
                  </a:cubicBezTo>
                  <a:cubicBezTo>
                    <a:pt x="14" y="192"/>
                    <a:pt x="9" y="190"/>
                    <a:pt x="5" y="187"/>
                  </a:cubicBezTo>
                  <a:cubicBezTo>
                    <a:pt x="3" y="186"/>
                    <a:pt x="2" y="185"/>
                    <a:pt x="0" y="184"/>
                  </a:cubicBezTo>
                  <a:cubicBezTo>
                    <a:pt x="5" y="184"/>
                    <a:pt x="11" y="186"/>
                    <a:pt x="17" y="185"/>
                  </a:cubicBezTo>
                  <a:cubicBezTo>
                    <a:pt x="22" y="184"/>
                    <a:pt x="27" y="184"/>
                    <a:pt x="32" y="183"/>
                  </a:cubicBezTo>
                  <a:cubicBezTo>
                    <a:pt x="44" y="180"/>
                    <a:pt x="54" y="177"/>
                    <a:pt x="63" y="172"/>
                  </a:cubicBezTo>
                  <a:cubicBezTo>
                    <a:pt x="68" y="169"/>
                    <a:pt x="74" y="166"/>
                    <a:pt x="78" y="162"/>
                  </a:cubicBezTo>
                  <a:cubicBezTo>
                    <a:pt x="72" y="162"/>
                    <a:pt x="66" y="161"/>
                    <a:pt x="62" y="160"/>
                  </a:cubicBezTo>
                  <a:cubicBezTo>
                    <a:pt x="45" y="154"/>
                    <a:pt x="35" y="143"/>
                    <a:pt x="29" y="126"/>
                  </a:cubicBezTo>
                  <a:cubicBezTo>
                    <a:pt x="34" y="127"/>
                    <a:pt x="49" y="128"/>
                    <a:pt x="52" y="125"/>
                  </a:cubicBezTo>
                  <a:cubicBezTo>
                    <a:pt x="46" y="125"/>
                    <a:pt x="39" y="121"/>
                    <a:pt x="35" y="118"/>
                  </a:cubicBezTo>
                  <a:cubicBezTo>
                    <a:pt x="21" y="109"/>
                    <a:pt x="10" y="95"/>
                    <a:pt x="10" y="73"/>
                  </a:cubicBezTo>
                  <a:cubicBezTo>
                    <a:pt x="12" y="74"/>
                    <a:pt x="14" y="75"/>
                    <a:pt x="16" y="76"/>
                  </a:cubicBezTo>
                  <a:cubicBezTo>
                    <a:pt x="19" y="77"/>
                    <a:pt x="22" y="78"/>
                    <a:pt x="27" y="79"/>
                  </a:cubicBezTo>
                  <a:cubicBezTo>
                    <a:pt x="28" y="79"/>
                    <a:pt x="32" y="80"/>
                    <a:pt x="34" y="79"/>
                  </a:cubicBezTo>
                  <a:cubicBezTo>
                    <a:pt x="33" y="79"/>
                    <a:pt x="33" y="79"/>
                    <a:pt x="33" y="79"/>
                  </a:cubicBezTo>
                  <a:cubicBezTo>
                    <a:pt x="31" y="76"/>
                    <a:pt x="26" y="74"/>
                    <a:pt x="24" y="71"/>
                  </a:cubicBezTo>
                  <a:cubicBezTo>
                    <a:pt x="15" y="60"/>
                    <a:pt x="7" y="43"/>
                    <a:pt x="12" y="23"/>
                  </a:cubicBezTo>
                  <a:cubicBezTo>
                    <a:pt x="13" y="18"/>
                    <a:pt x="15" y="14"/>
                    <a:pt x="18" y="10"/>
                  </a:cubicBezTo>
                  <a:cubicBezTo>
                    <a:pt x="18" y="10"/>
                    <a:pt x="18" y="10"/>
                    <a:pt x="18" y="10"/>
                  </a:cubicBezTo>
                  <a:cubicBezTo>
                    <a:pt x="19" y="12"/>
                    <a:pt x="21" y="13"/>
                    <a:pt x="23" y="15"/>
                  </a:cubicBezTo>
                  <a:cubicBezTo>
                    <a:pt x="27" y="21"/>
                    <a:pt x="33" y="26"/>
                    <a:pt x="38" y="30"/>
                  </a:cubicBezTo>
                  <a:cubicBezTo>
                    <a:pt x="57" y="45"/>
                    <a:pt x="75" y="54"/>
                    <a:pt x="103" y="61"/>
                  </a:cubicBezTo>
                  <a:cubicBezTo>
                    <a:pt x="110" y="63"/>
                    <a:pt x="118" y="64"/>
                    <a:pt x="126" y="64"/>
                  </a:cubicBezTo>
                  <a:cubicBezTo>
                    <a:pt x="124" y="57"/>
                    <a:pt x="124" y="46"/>
                    <a:pt x="126" y="40"/>
                  </a:cubicBezTo>
                  <a:cubicBezTo>
                    <a:pt x="131" y="23"/>
                    <a:pt x="141" y="11"/>
                    <a:pt x="156" y="4"/>
                  </a:cubicBezTo>
                  <a:cubicBezTo>
                    <a:pt x="160" y="3"/>
                    <a:pt x="164" y="2"/>
                    <a:pt x="168" y="1"/>
                  </a:cubicBezTo>
                  <a:cubicBezTo>
                    <a:pt x="170" y="1"/>
                    <a:pt x="172" y="0"/>
                    <a:pt x="174" y="0"/>
                  </a:cubicBezTo>
                </a:path>
              </a:pathLst>
            </a:custGeom>
            <a:solidFill>
              <a:srgbClr val="4F81BD"/>
            </a:solidFill>
            <a:ln>
              <a:noFill/>
            </a:ln>
          </p:spPr>
          <p:txBody>
            <a:bodyPr/>
            <a:lstStyle/>
            <a:p>
              <a:endParaRPr lang="en-US" sz="2160" dirty="0"/>
            </a:p>
          </p:txBody>
        </p:sp>
        <p:sp>
          <p:nvSpPr>
            <p:cNvPr id="84" name="Freeform 68">
              <a:extLst>
                <a:ext uri="{FF2B5EF4-FFF2-40B4-BE49-F238E27FC236}">
                  <a16:creationId xmlns:a16="http://schemas.microsoft.com/office/drawing/2014/main" id="{4E695789-D317-42B7-993A-519B1F958362}"/>
                </a:ext>
              </a:extLst>
            </p:cNvPr>
            <p:cNvSpPr>
              <a:spLocks noChangeArrowheads="1"/>
            </p:cNvSpPr>
            <p:nvPr/>
          </p:nvSpPr>
          <p:spPr bwMode="auto">
            <a:xfrm>
              <a:off x="6964978" y="5060514"/>
              <a:ext cx="252374" cy="252374"/>
            </a:xfrm>
            <a:custGeom>
              <a:avLst/>
              <a:gdLst>
                <a:gd name="T0" fmla="*/ 120244 w 461"/>
                <a:gd name="T1" fmla="*/ 86718 h 454"/>
                <a:gd name="T2" fmla="*/ 120244 w 461"/>
                <a:gd name="T3" fmla="*/ 86718 h 454"/>
                <a:gd name="T4" fmla="*/ 81613 w 461"/>
                <a:gd name="T5" fmla="*/ 29267 h 454"/>
                <a:gd name="T6" fmla="*/ 19043 w 461"/>
                <a:gd name="T7" fmla="*/ 101352 h 454"/>
                <a:gd name="T8" fmla="*/ 120244 w 461"/>
                <a:gd name="T9" fmla="*/ 86718 h 454"/>
                <a:gd name="T10" fmla="*/ 130037 w 461"/>
                <a:gd name="T11" fmla="*/ 125199 h 454"/>
                <a:gd name="T12" fmla="*/ 130037 w 461"/>
                <a:gd name="T13" fmla="*/ 125199 h 454"/>
                <a:gd name="T14" fmla="*/ 134934 w 461"/>
                <a:gd name="T15" fmla="*/ 120322 h 454"/>
                <a:gd name="T16" fmla="*/ 130037 w 461"/>
                <a:gd name="T17" fmla="*/ 106230 h 454"/>
                <a:gd name="T18" fmla="*/ 19043 w 461"/>
                <a:gd name="T19" fmla="*/ 120322 h 454"/>
                <a:gd name="T20" fmla="*/ 19043 w 461"/>
                <a:gd name="T21" fmla="*/ 120322 h 454"/>
                <a:gd name="T22" fmla="*/ 47880 w 461"/>
                <a:gd name="T23" fmla="*/ 192406 h 454"/>
                <a:gd name="T24" fmla="*/ 47880 w 461"/>
                <a:gd name="T25" fmla="*/ 192406 h 454"/>
                <a:gd name="T26" fmla="*/ 130037 w 461"/>
                <a:gd name="T27" fmla="*/ 125199 h 454"/>
                <a:gd name="T28" fmla="*/ 57673 w 461"/>
                <a:gd name="T29" fmla="*/ 207040 h 454"/>
                <a:gd name="T30" fmla="*/ 57673 w 461"/>
                <a:gd name="T31" fmla="*/ 207040 h 454"/>
                <a:gd name="T32" fmla="*/ 57673 w 461"/>
                <a:gd name="T33" fmla="*/ 207040 h 454"/>
                <a:gd name="T34" fmla="*/ 57673 w 461"/>
                <a:gd name="T35" fmla="*/ 202162 h 454"/>
                <a:gd name="T36" fmla="*/ 57673 w 461"/>
                <a:gd name="T37" fmla="*/ 207040 h 454"/>
                <a:gd name="T38" fmla="*/ 101201 w 461"/>
                <a:gd name="T39" fmla="*/ 19512 h 454"/>
                <a:gd name="T40" fmla="*/ 101201 w 461"/>
                <a:gd name="T41" fmla="*/ 19512 h 454"/>
                <a:gd name="T42" fmla="*/ 192607 w 461"/>
                <a:gd name="T43" fmla="*/ 43901 h 454"/>
                <a:gd name="T44" fmla="*/ 192607 w 461"/>
                <a:gd name="T45" fmla="*/ 43901 h 454"/>
                <a:gd name="T46" fmla="*/ 125685 w 461"/>
                <a:gd name="T47" fmla="*/ 15176 h 454"/>
                <a:gd name="T48" fmla="*/ 101201 w 461"/>
                <a:gd name="T49" fmla="*/ 19512 h 454"/>
                <a:gd name="T50" fmla="*/ 139287 w 461"/>
                <a:gd name="T51" fmla="*/ 81840 h 454"/>
                <a:gd name="T52" fmla="*/ 192607 w 461"/>
                <a:gd name="T53" fmla="*/ 43901 h 454"/>
                <a:gd name="T54" fmla="*/ 125685 w 461"/>
                <a:gd name="T55" fmla="*/ 245521 h 454"/>
                <a:gd name="T56" fmla="*/ 125685 w 461"/>
                <a:gd name="T57" fmla="*/ 245521 h 454"/>
                <a:gd name="T58" fmla="*/ 0 w 461"/>
                <a:gd name="T59" fmla="*/ 120322 h 454"/>
                <a:gd name="T60" fmla="*/ 125685 w 461"/>
                <a:gd name="T61" fmla="*/ 0 h 454"/>
                <a:gd name="T62" fmla="*/ 250281 w 461"/>
                <a:gd name="T63" fmla="*/ 120322 h 454"/>
                <a:gd name="T64" fmla="*/ 125685 w 461"/>
                <a:gd name="T65" fmla="*/ 245521 h 454"/>
                <a:gd name="T66" fmla="*/ 144184 w 461"/>
                <a:gd name="T67" fmla="*/ 139833 h 454"/>
                <a:gd name="T68" fmla="*/ 144184 w 461"/>
                <a:gd name="T69" fmla="*/ 139833 h 454"/>
                <a:gd name="T70" fmla="*/ 57673 w 461"/>
                <a:gd name="T71" fmla="*/ 207040 h 454"/>
                <a:gd name="T72" fmla="*/ 125685 w 461"/>
                <a:gd name="T73" fmla="*/ 226009 h 454"/>
                <a:gd name="T74" fmla="*/ 168668 w 461"/>
                <a:gd name="T75" fmla="*/ 221132 h 454"/>
                <a:gd name="T76" fmla="*/ 144184 w 461"/>
                <a:gd name="T77" fmla="*/ 139833 h 454"/>
                <a:gd name="T78" fmla="*/ 149624 w 461"/>
                <a:gd name="T79" fmla="*/ 96474 h 454"/>
                <a:gd name="T80" fmla="*/ 149624 w 461"/>
                <a:gd name="T81" fmla="*/ 96474 h 454"/>
                <a:gd name="T82" fmla="*/ 154521 w 461"/>
                <a:gd name="T83" fmla="*/ 110566 h 454"/>
                <a:gd name="T84" fmla="*/ 158874 w 461"/>
                <a:gd name="T85" fmla="*/ 115444 h 454"/>
                <a:gd name="T86" fmla="*/ 231238 w 461"/>
                <a:gd name="T87" fmla="*/ 120322 h 454"/>
                <a:gd name="T88" fmla="*/ 207298 w 461"/>
                <a:gd name="T89" fmla="*/ 53115 h 454"/>
                <a:gd name="T90" fmla="*/ 149624 w 461"/>
                <a:gd name="T91" fmla="*/ 96474 h 454"/>
                <a:gd name="T92" fmla="*/ 163771 w 461"/>
                <a:gd name="T93" fmla="*/ 134955 h 454"/>
                <a:gd name="T94" fmla="*/ 163771 w 461"/>
                <a:gd name="T95" fmla="*/ 134955 h 454"/>
                <a:gd name="T96" fmla="*/ 183358 w 461"/>
                <a:gd name="T97" fmla="*/ 211918 h 454"/>
                <a:gd name="T98" fmla="*/ 231238 w 461"/>
                <a:gd name="T99" fmla="*/ 139833 h 454"/>
                <a:gd name="T100" fmla="*/ 163771 w 461"/>
                <a:gd name="T101" fmla="*/ 134955 h 4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61" h="454">
                  <a:moveTo>
                    <a:pt x="221" y="160"/>
                  </a:moveTo>
                  <a:lnTo>
                    <a:pt x="221" y="160"/>
                  </a:lnTo>
                  <a:cubicBezTo>
                    <a:pt x="186" y="98"/>
                    <a:pt x="150" y="54"/>
                    <a:pt x="150" y="54"/>
                  </a:cubicBezTo>
                  <a:cubicBezTo>
                    <a:pt x="88" y="72"/>
                    <a:pt x="53" y="125"/>
                    <a:pt x="35" y="187"/>
                  </a:cubicBezTo>
                  <a:cubicBezTo>
                    <a:pt x="44" y="187"/>
                    <a:pt x="124" y="187"/>
                    <a:pt x="221" y="160"/>
                  </a:cubicBezTo>
                  <a:close/>
                  <a:moveTo>
                    <a:pt x="239" y="231"/>
                  </a:moveTo>
                  <a:lnTo>
                    <a:pt x="239" y="231"/>
                  </a:lnTo>
                  <a:cubicBezTo>
                    <a:pt x="248" y="222"/>
                    <a:pt x="248" y="222"/>
                    <a:pt x="248" y="222"/>
                  </a:cubicBezTo>
                  <a:cubicBezTo>
                    <a:pt x="248" y="213"/>
                    <a:pt x="239" y="204"/>
                    <a:pt x="239" y="196"/>
                  </a:cubicBezTo>
                  <a:cubicBezTo>
                    <a:pt x="133" y="222"/>
                    <a:pt x="35" y="222"/>
                    <a:pt x="35" y="222"/>
                  </a:cubicBezTo>
                  <a:cubicBezTo>
                    <a:pt x="35" y="275"/>
                    <a:pt x="53" y="319"/>
                    <a:pt x="88" y="355"/>
                  </a:cubicBezTo>
                  <a:cubicBezTo>
                    <a:pt x="88" y="355"/>
                    <a:pt x="141" y="258"/>
                    <a:pt x="239" y="231"/>
                  </a:cubicBezTo>
                  <a:close/>
                  <a:moveTo>
                    <a:pt x="106" y="382"/>
                  </a:moveTo>
                  <a:lnTo>
                    <a:pt x="106" y="382"/>
                  </a:lnTo>
                  <a:cubicBezTo>
                    <a:pt x="106" y="382"/>
                    <a:pt x="106" y="382"/>
                    <a:pt x="106" y="373"/>
                  </a:cubicBezTo>
                  <a:cubicBezTo>
                    <a:pt x="106" y="382"/>
                    <a:pt x="106" y="382"/>
                    <a:pt x="106" y="382"/>
                  </a:cubicBezTo>
                  <a:close/>
                  <a:moveTo>
                    <a:pt x="186" y="36"/>
                  </a:moveTo>
                  <a:lnTo>
                    <a:pt x="186" y="36"/>
                  </a:lnTo>
                  <a:close/>
                  <a:moveTo>
                    <a:pt x="354" y="81"/>
                  </a:moveTo>
                  <a:lnTo>
                    <a:pt x="354" y="81"/>
                  </a:lnTo>
                  <a:cubicBezTo>
                    <a:pt x="328" y="45"/>
                    <a:pt x="284" y="28"/>
                    <a:pt x="231" y="28"/>
                  </a:cubicBezTo>
                  <a:cubicBezTo>
                    <a:pt x="212" y="28"/>
                    <a:pt x="194" y="36"/>
                    <a:pt x="186" y="36"/>
                  </a:cubicBezTo>
                  <a:cubicBezTo>
                    <a:pt x="186" y="36"/>
                    <a:pt x="221" y="89"/>
                    <a:pt x="256" y="151"/>
                  </a:cubicBezTo>
                  <a:cubicBezTo>
                    <a:pt x="328" y="125"/>
                    <a:pt x="354" y="81"/>
                    <a:pt x="354" y="81"/>
                  </a:cubicBezTo>
                  <a:close/>
                  <a:moveTo>
                    <a:pt x="231" y="453"/>
                  </a:moveTo>
                  <a:lnTo>
                    <a:pt x="231" y="453"/>
                  </a:lnTo>
                  <a:cubicBezTo>
                    <a:pt x="106" y="453"/>
                    <a:pt x="0" y="355"/>
                    <a:pt x="0" y="222"/>
                  </a:cubicBezTo>
                  <a:cubicBezTo>
                    <a:pt x="0" y="98"/>
                    <a:pt x="106" y="0"/>
                    <a:pt x="231" y="0"/>
                  </a:cubicBezTo>
                  <a:cubicBezTo>
                    <a:pt x="354" y="0"/>
                    <a:pt x="460" y="98"/>
                    <a:pt x="460" y="222"/>
                  </a:cubicBezTo>
                  <a:cubicBezTo>
                    <a:pt x="460" y="355"/>
                    <a:pt x="354" y="453"/>
                    <a:pt x="231" y="453"/>
                  </a:cubicBezTo>
                  <a:close/>
                  <a:moveTo>
                    <a:pt x="265" y="258"/>
                  </a:moveTo>
                  <a:lnTo>
                    <a:pt x="265" y="258"/>
                  </a:lnTo>
                  <a:cubicBezTo>
                    <a:pt x="150" y="302"/>
                    <a:pt x="115" y="382"/>
                    <a:pt x="106" y="382"/>
                  </a:cubicBezTo>
                  <a:cubicBezTo>
                    <a:pt x="141" y="408"/>
                    <a:pt x="186" y="417"/>
                    <a:pt x="231" y="417"/>
                  </a:cubicBezTo>
                  <a:cubicBezTo>
                    <a:pt x="256" y="417"/>
                    <a:pt x="284" y="417"/>
                    <a:pt x="310" y="408"/>
                  </a:cubicBezTo>
                  <a:cubicBezTo>
                    <a:pt x="301" y="391"/>
                    <a:pt x="292" y="329"/>
                    <a:pt x="265" y="258"/>
                  </a:cubicBezTo>
                  <a:close/>
                  <a:moveTo>
                    <a:pt x="275" y="178"/>
                  </a:moveTo>
                  <a:lnTo>
                    <a:pt x="275" y="178"/>
                  </a:lnTo>
                  <a:cubicBezTo>
                    <a:pt x="275" y="187"/>
                    <a:pt x="284" y="196"/>
                    <a:pt x="284" y="204"/>
                  </a:cubicBezTo>
                  <a:cubicBezTo>
                    <a:pt x="284" y="213"/>
                    <a:pt x="284" y="213"/>
                    <a:pt x="292" y="213"/>
                  </a:cubicBezTo>
                  <a:cubicBezTo>
                    <a:pt x="354" y="213"/>
                    <a:pt x="425" y="222"/>
                    <a:pt x="425" y="222"/>
                  </a:cubicBezTo>
                  <a:cubicBezTo>
                    <a:pt x="425" y="178"/>
                    <a:pt x="407" y="134"/>
                    <a:pt x="381" y="98"/>
                  </a:cubicBezTo>
                  <a:cubicBezTo>
                    <a:pt x="381" y="107"/>
                    <a:pt x="346" y="151"/>
                    <a:pt x="275" y="178"/>
                  </a:cubicBezTo>
                  <a:close/>
                  <a:moveTo>
                    <a:pt x="301" y="249"/>
                  </a:moveTo>
                  <a:lnTo>
                    <a:pt x="301" y="249"/>
                  </a:lnTo>
                  <a:cubicBezTo>
                    <a:pt x="328" y="319"/>
                    <a:pt x="337" y="373"/>
                    <a:pt x="337" y="391"/>
                  </a:cubicBezTo>
                  <a:cubicBezTo>
                    <a:pt x="381" y="355"/>
                    <a:pt x="416" y="311"/>
                    <a:pt x="425" y="258"/>
                  </a:cubicBezTo>
                  <a:cubicBezTo>
                    <a:pt x="416" y="258"/>
                    <a:pt x="363" y="240"/>
                    <a:pt x="301" y="249"/>
                  </a:cubicBezTo>
                  <a:close/>
                </a:path>
              </a:pathLst>
            </a:custGeom>
            <a:solidFill>
              <a:srgbClr val="F29B26"/>
            </a:solidFill>
            <a:ln>
              <a:noFill/>
            </a:ln>
            <a:effectLst/>
          </p:spPr>
          <p:txBody>
            <a:bodyPr wrap="none" lIns="41148" tIns="20574" rIns="41148" bIns="20574" anchor="ctr"/>
            <a:lstStyle/>
            <a:p>
              <a:endParaRPr lang="en-US" sz="2160" dirty="0"/>
            </a:p>
          </p:txBody>
        </p:sp>
        <p:pic>
          <p:nvPicPr>
            <p:cNvPr id="85" name="Picture 3" descr="f4e71d4c-29bf-4d98-9cb3-bb9085ad6247@TN">
              <a:extLst>
                <a:ext uri="{FF2B5EF4-FFF2-40B4-BE49-F238E27FC236}">
                  <a16:creationId xmlns:a16="http://schemas.microsoft.com/office/drawing/2014/main" id="{43D1C2E7-91DF-45D2-A6B4-3BDCDA6D315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740420" y="5776964"/>
              <a:ext cx="987552"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8" name="TextBox 87">
            <a:extLst>
              <a:ext uri="{FF2B5EF4-FFF2-40B4-BE49-F238E27FC236}">
                <a16:creationId xmlns:a16="http://schemas.microsoft.com/office/drawing/2014/main" id="{6098539B-D27F-4927-A92E-19C14B4A5594}"/>
              </a:ext>
            </a:extLst>
          </p:cNvPr>
          <p:cNvSpPr txBox="1">
            <a:spLocks noChangeArrowheads="1"/>
          </p:cNvSpPr>
          <p:nvPr/>
        </p:nvSpPr>
        <p:spPr bwMode="auto">
          <a:xfrm>
            <a:off x="4043970" y="1172136"/>
            <a:ext cx="2307042" cy="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213"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eaLnBrk="1" hangingPunct="1">
              <a:lnSpc>
                <a:spcPct val="120000"/>
              </a:lnSpc>
            </a:pPr>
            <a:r>
              <a:rPr lang="en-US" altLang="en-US" sz="1600" b="1" dirty="0">
                <a:solidFill>
                  <a:srgbClr val="6F9E37"/>
                </a:solidFill>
                <a:latin typeface="Arial" panose="020B0604020202020204" pitchFamily="34" charset="0"/>
                <a:cs typeface="Arial" panose="020B0604020202020204" pitchFamily="34" charset="0"/>
              </a:rPr>
              <a:t>Keep in touch with us</a:t>
            </a:r>
          </a:p>
        </p:txBody>
      </p:sp>
      <p:pic>
        <p:nvPicPr>
          <p:cNvPr id="22" name="Picture 21">
            <a:extLst>
              <a:ext uri="{FF2B5EF4-FFF2-40B4-BE49-F238E27FC236}">
                <a16:creationId xmlns:a16="http://schemas.microsoft.com/office/drawing/2014/main" id="{FA92B704-8F59-4D3B-A7CA-A1EF13068D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28000" y="144000"/>
            <a:ext cx="2057687" cy="600159"/>
          </a:xfrm>
          <a:prstGeom prst="rect">
            <a:avLst/>
          </a:prstGeom>
        </p:spPr>
      </p:pic>
    </p:spTree>
    <p:extLst>
      <p:ext uri="{BB962C8B-B14F-4D97-AF65-F5344CB8AC3E}">
        <p14:creationId xmlns:p14="http://schemas.microsoft.com/office/powerpoint/2010/main" val="833355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2A04CD-E32E-4DC7-A0E4-EBEB3325A2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49116" y="128275"/>
            <a:ext cx="2340563" cy="587681"/>
          </a:xfrm>
          <a:prstGeom prst="rect">
            <a:avLst/>
          </a:prstGeom>
        </p:spPr>
      </p:pic>
      <p:grpSp>
        <p:nvGrpSpPr>
          <p:cNvPr id="2" name="Group 1">
            <a:extLst>
              <a:ext uri="{FF2B5EF4-FFF2-40B4-BE49-F238E27FC236}">
                <a16:creationId xmlns:a16="http://schemas.microsoft.com/office/drawing/2014/main" id="{A2062151-0DBB-470B-BE71-665DBBB1D11F}"/>
              </a:ext>
            </a:extLst>
          </p:cNvPr>
          <p:cNvGrpSpPr/>
          <p:nvPr/>
        </p:nvGrpSpPr>
        <p:grpSpPr>
          <a:xfrm>
            <a:off x="3070746" y="2325477"/>
            <a:ext cx="2076365" cy="2569938"/>
            <a:chOff x="6736475" y="921157"/>
            <a:chExt cx="2937616" cy="2569937"/>
          </a:xfrm>
        </p:grpSpPr>
        <p:grpSp>
          <p:nvGrpSpPr>
            <p:cNvPr id="4" name="Group 3">
              <a:extLst>
                <a:ext uri="{FF2B5EF4-FFF2-40B4-BE49-F238E27FC236}">
                  <a16:creationId xmlns:a16="http://schemas.microsoft.com/office/drawing/2014/main" id="{5268B30F-D7EA-40BF-A83D-F74853C32F55}"/>
                </a:ext>
              </a:extLst>
            </p:cNvPr>
            <p:cNvGrpSpPr/>
            <p:nvPr/>
          </p:nvGrpSpPr>
          <p:grpSpPr>
            <a:xfrm>
              <a:off x="6736475" y="921157"/>
              <a:ext cx="2937616" cy="2569937"/>
              <a:chOff x="2849887" y="859063"/>
              <a:chExt cx="2937616" cy="2569937"/>
            </a:xfrm>
          </p:grpSpPr>
          <p:sp>
            <p:nvSpPr>
              <p:cNvPr id="7" name="Rectangle: Rounded Corners 6">
                <a:extLst>
                  <a:ext uri="{FF2B5EF4-FFF2-40B4-BE49-F238E27FC236}">
                    <a16:creationId xmlns:a16="http://schemas.microsoft.com/office/drawing/2014/main" id="{26F497FA-02FB-425E-A509-235A19E68339}"/>
                  </a:ext>
                </a:extLst>
              </p:cNvPr>
              <p:cNvSpPr/>
              <p:nvPr/>
            </p:nvSpPr>
            <p:spPr>
              <a:xfrm>
                <a:off x="2849887" y="859063"/>
                <a:ext cx="2937616" cy="2569937"/>
              </a:xfrm>
              <a:prstGeom prst="roundRect">
                <a:avLst>
                  <a:gd name="adj" fmla="val 10059"/>
                </a:avLst>
              </a:prstGeom>
              <a:solidFill>
                <a:srgbClr val="54AAB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90">
                  <a:defRPr/>
                </a:pPr>
                <a:endParaRPr lang="en-US">
                  <a:solidFill>
                    <a:srgbClr val="FFFFFF"/>
                  </a:solidFill>
                  <a:latin typeface="Calibri" panose="020F0502020204030204"/>
                </a:endParaRPr>
              </a:p>
            </p:txBody>
          </p:sp>
          <p:grpSp>
            <p:nvGrpSpPr>
              <p:cNvPr id="11" name="Group 10">
                <a:extLst>
                  <a:ext uri="{FF2B5EF4-FFF2-40B4-BE49-F238E27FC236}">
                    <a16:creationId xmlns:a16="http://schemas.microsoft.com/office/drawing/2014/main" id="{AF6F4DDD-F6C9-45CF-BDC4-0B8A879F084B}"/>
                  </a:ext>
                </a:extLst>
              </p:cNvPr>
              <p:cNvGrpSpPr/>
              <p:nvPr/>
            </p:nvGrpSpPr>
            <p:grpSpPr>
              <a:xfrm>
                <a:off x="3612596" y="1197067"/>
                <a:ext cx="1412192" cy="1349403"/>
                <a:chOff x="2700338" y="8651875"/>
                <a:chExt cx="6545262" cy="6543675"/>
              </a:xfrm>
              <a:solidFill>
                <a:srgbClr val="FFFFFF"/>
              </a:solidFill>
            </p:grpSpPr>
            <p:sp>
              <p:nvSpPr>
                <p:cNvPr id="43" name="Freeform 18">
                  <a:extLst>
                    <a:ext uri="{FF2B5EF4-FFF2-40B4-BE49-F238E27FC236}">
                      <a16:creationId xmlns:a16="http://schemas.microsoft.com/office/drawing/2014/main" id="{25465827-FCB0-402B-B5A8-59E468F65FE5}"/>
                    </a:ext>
                  </a:extLst>
                </p:cNvPr>
                <p:cNvSpPr>
                  <a:spLocks noEditPoints="1"/>
                </p:cNvSpPr>
                <p:nvPr/>
              </p:nvSpPr>
              <p:spPr bwMode="auto">
                <a:xfrm>
                  <a:off x="2700338" y="10820400"/>
                  <a:ext cx="4376737" cy="43751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90">
                    <a:defRPr/>
                  </a:pPr>
                  <a:endParaRPr lang="en-US">
                    <a:solidFill>
                      <a:srgbClr val="282F39"/>
                    </a:solidFill>
                    <a:latin typeface="Calibri" panose="020F0502020204030204"/>
                  </a:endParaRPr>
                </a:p>
              </p:txBody>
            </p:sp>
            <p:sp>
              <p:nvSpPr>
                <p:cNvPr id="44" name="Freeform 19">
                  <a:extLst>
                    <a:ext uri="{FF2B5EF4-FFF2-40B4-BE49-F238E27FC236}">
                      <a16:creationId xmlns:a16="http://schemas.microsoft.com/office/drawing/2014/main" id="{66D74361-2D6E-4C0A-AC1E-EDB619F02593}"/>
                    </a:ext>
                  </a:extLst>
                </p:cNvPr>
                <p:cNvSpPr>
                  <a:spLocks noEditPoints="1"/>
                </p:cNvSpPr>
                <p:nvPr/>
              </p:nvSpPr>
              <p:spPr bwMode="auto">
                <a:xfrm>
                  <a:off x="3762375" y="11879263"/>
                  <a:ext cx="2255837" cy="2120900"/>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90">
                    <a:defRPr/>
                  </a:pPr>
                  <a:endParaRPr lang="en-US">
                    <a:solidFill>
                      <a:srgbClr val="282F39"/>
                    </a:solidFill>
                    <a:latin typeface="Calibri" panose="020F0502020204030204"/>
                  </a:endParaRPr>
                </a:p>
              </p:txBody>
            </p:sp>
            <p:sp>
              <p:nvSpPr>
                <p:cNvPr id="45" name="Freeform 20">
                  <a:extLst>
                    <a:ext uri="{FF2B5EF4-FFF2-40B4-BE49-F238E27FC236}">
                      <a16:creationId xmlns:a16="http://schemas.microsoft.com/office/drawing/2014/main" id="{109BC1DF-6742-4612-B4A2-DDF6E9113D36}"/>
                    </a:ext>
                  </a:extLst>
                </p:cNvPr>
                <p:cNvSpPr>
                  <a:spLocks noEditPoints="1"/>
                </p:cNvSpPr>
                <p:nvPr/>
              </p:nvSpPr>
              <p:spPr bwMode="auto">
                <a:xfrm>
                  <a:off x="5934075" y="8651875"/>
                  <a:ext cx="3311525" cy="3309938"/>
                </a:xfrm>
                <a:custGeom>
                  <a:avLst/>
                  <a:gdLst>
                    <a:gd name="T0" fmla="*/ 476 w 1041"/>
                    <a:gd name="T1" fmla="*/ 1041 h 1041"/>
                    <a:gd name="T2" fmla="*/ 397 w 1041"/>
                    <a:gd name="T3" fmla="*/ 930 h 1041"/>
                    <a:gd name="T4" fmla="*/ 279 w 1041"/>
                    <a:gd name="T5" fmla="*/ 927 h 1041"/>
                    <a:gd name="T6" fmla="*/ 121 w 1041"/>
                    <a:gd name="T7" fmla="*/ 857 h 1041"/>
                    <a:gd name="T8" fmla="*/ 143 w 1041"/>
                    <a:gd name="T9" fmla="*/ 723 h 1041"/>
                    <a:gd name="T10" fmla="*/ 62 w 1041"/>
                    <a:gd name="T11" fmla="*/ 637 h 1041"/>
                    <a:gd name="T12" fmla="*/ 0 w 1041"/>
                    <a:gd name="T13" fmla="*/ 476 h 1041"/>
                    <a:gd name="T14" fmla="*/ 111 w 1041"/>
                    <a:gd name="T15" fmla="*/ 397 h 1041"/>
                    <a:gd name="T16" fmla="*/ 114 w 1041"/>
                    <a:gd name="T17" fmla="*/ 279 h 1041"/>
                    <a:gd name="T18" fmla="*/ 184 w 1041"/>
                    <a:gd name="T19" fmla="*/ 121 h 1041"/>
                    <a:gd name="T20" fmla="*/ 318 w 1041"/>
                    <a:gd name="T21" fmla="*/ 143 h 1041"/>
                    <a:gd name="T22" fmla="*/ 404 w 1041"/>
                    <a:gd name="T23" fmla="*/ 62 h 1041"/>
                    <a:gd name="T24" fmla="*/ 565 w 1041"/>
                    <a:gd name="T25" fmla="*/ 0 h 1041"/>
                    <a:gd name="T26" fmla="*/ 644 w 1041"/>
                    <a:gd name="T27" fmla="*/ 110 h 1041"/>
                    <a:gd name="T28" fmla="*/ 762 w 1041"/>
                    <a:gd name="T29" fmla="*/ 114 h 1041"/>
                    <a:gd name="T30" fmla="*/ 920 w 1041"/>
                    <a:gd name="T31" fmla="*/ 184 h 1041"/>
                    <a:gd name="T32" fmla="*/ 898 w 1041"/>
                    <a:gd name="T33" fmla="*/ 318 h 1041"/>
                    <a:gd name="T34" fmla="*/ 979 w 1041"/>
                    <a:gd name="T35" fmla="*/ 404 h 1041"/>
                    <a:gd name="T36" fmla="*/ 1041 w 1041"/>
                    <a:gd name="T37" fmla="*/ 565 h 1041"/>
                    <a:gd name="T38" fmla="*/ 931 w 1041"/>
                    <a:gd name="T39" fmla="*/ 644 h 1041"/>
                    <a:gd name="T40" fmla="*/ 927 w 1041"/>
                    <a:gd name="T41" fmla="*/ 762 h 1041"/>
                    <a:gd name="T42" fmla="*/ 857 w 1041"/>
                    <a:gd name="T43" fmla="*/ 920 h 1041"/>
                    <a:gd name="T44" fmla="*/ 723 w 1041"/>
                    <a:gd name="T45" fmla="*/ 898 h 1041"/>
                    <a:gd name="T46" fmla="*/ 637 w 1041"/>
                    <a:gd name="T47" fmla="*/ 979 h 1041"/>
                    <a:gd name="T48" fmla="*/ 488 w 1041"/>
                    <a:gd name="T49" fmla="*/ 954 h 1041"/>
                    <a:gd name="T50" fmla="*/ 559 w 1041"/>
                    <a:gd name="T51" fmla="*/ 910 h 1041"/>
                    <a:gd name="T52" fmla="*/ 689 w 1041"/>
                    <a:gd name="T53" fmla="*/ 817 h 1041"/>
                    <a:gd name="T54" fmla="*/ 804 w 1041"/>
                    <a:gd name="T55" fmla="*/ 849 h 1041"/>
                    <a:gd name="T56" fmla="*/ 823 w 1041"/>
                    <a:gd name="T57" fmla="*/ 769 h 1041"/>
                    <a:gd name="T58" fmla="*/ 850 w 1041"/>
                    <a:gd name="T59" fmla="*/ 611 h 1041"/>
                    <a:gd name="T60" fmla="*/ 954 w 1041"/>
                    <a:gd name="T61" fmla="*/ 553 h 1041"/>
                    <a:gd name="T62" fmla="*/ 910 w 1041"/>
                    <a:gd name="T63" fmla="*/ 482 h 1041"/>
                    <a:gd name="T64" fmla="*/ 817 w 1041"/>
                    <a:gd name="T65" fmla="*/ 352 h 1041"/>
                    <a:gd name="T66" fmla="*/ 850 w 1041"/>
                    <a:gd name="T67" fmla="*/ 237 h 1041"/>
                    <a:gd name="T68" fmla="*/ 769 w 1041"/>
                    <a:gd name="T69" fmla="*/ 218 h 1041"/>
                    <a:gd name="T70" fmla="*/ 612 w 1041"/>
                    <a:gd name="T71" fmla="*/ 191 h 1041"/>
                    <a:gd name="T72" fmla="*/ 553 w 1041"/>
                    <a:gd name="T73" fmla="*/ 87 h 1041"/>
                    <a:gd name="T74" fmla="*/ 482 w 1041"/>
                    <a:gd name="T75" fmla="*/ 131 h 1041"/>
                    <a:gd name="T76" fmla="*/ 353 w 1041"/>
                    <a:gd name="T77" fmla="*/ 224 h 1041"/>
                    <a:gd name="T78" fmla="*/ 237 w 1041"/>
                    <a:gd name="T79" fmla="*/ 191 h 1041"/>
                    <a:gd name="T80" fmla="*/ 218 w 1041"/>
                    <a:gd name="T81" fmla="*/ 272 h 1041"/>
                    <a:gd name="T82" fmla="*/ 192 w 1041"/>
                    <a:gd name="T83" fmla="*/ 429 h 1041"/>
                    <a:gd name="T84" fmla="*/ 87 w 1041"/>
                    <a:gd name="T85" fmla="*/ 488 h 1041"/>
                    <a:gd name="T86" fmla="*/ 131 w 1041"/>
                    <a:gd name="T87" fmla="*/ 559 h 1041"/>
                    <a:gd name="T88" fmla="*/ 224 w 1041"/>
                    <a:gd name="T89" fmla="*/ 688 h 1041"/>
                    <a:gd name="T90" fmla="*/ 192 w 1041"/>
                    <a:gd name="T91" fmla="*/ 804 h 1041"/>
                    <a:gd name="T92" fmla="*/ 272 w 1041"/>
                    <a:gd name="T93" fmla="*/ 823 h 1041"/>
                    <a:gd name="T94" fmla="*/ 430 w 1041"/>
                    <a:gd name="T95" fmla="*/ 849 h 1041"/>
                    <a:gd name="T96" fmla="*/ 488 w 1041"/>
                    <a:gd name="T97" fmla="*/ 954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1" h="1041">
                      <a:moveTo>
                        <a:pt x="565" y="1041"/>
                      </a:moveTo>
                      <a:cubicBezTo>
                        <a:pt x="476" y="1041"/>
                        <a:pt x="476" y="1041"/>
                        <a:pt x="476" y="1041"/>
                      </a:cubicBezTo>
                      <a:cubicBezTo>
                        <a:pt x="440" y="1041"/>
                        <a:pt x="409" y="1014"/>
                        <a:pt x="404" y="979"/>
                      </a:cubicBezTo>
                      <a:cubicBezTo>
                        <a:pt x="402" y="963"/>
                        <a:pt x="399" y="947"/>
                        <a:pt x="397" y="930"/>
                      </a:cubicBezTo>
                      <a:cubicBezTo>
                        <a:pt x="370" y="922"/>
                        <a:pt x="343" y="911"/>
                        <a:pt x="318" y="898"/>
                      </a:cubicBezTo>
                      <a:cubicBezTo>
                        <a:pt x="305" y="907"/>
                        <a:pt x="292" y="917"/>
                        <a:pt x="279" y="927"/>
                      </a:cubicBezTo>
                      <a:cubicBezTo>
                        <a:pt x="250" y="948"/>
                        <a:pt x="210" y="945"/>
                        <a:pt x="184" y="920"/>
                      </a:cubicBezTo>
                      <a:cubicBezTo>
                        <a:pt x="121" y="857"/>
                        <a:pt x="121" y="857"/>
                        <a:pt x="121" y="857"/>
                      </a:cubicBezTo>
                      <a:cubicBezTo>
                        <a:pt x="96" y="831"/>
                        <a:pt x="93" y="791"/>
                        <a:pt x="114" y="762"/>
                      </a:cubicBezTo>
                      <a:cubicBezTo>
                        <a:pt x="124" y="749"/>
                        <a:pt x="133" y="736"/>
                        <a:pt x="143" y="723"/>
                      </a:cubicBezTo>
                      <a:cubicBezTo>
                        <a:pt x="130" y="698"/>
                        <a:pt x="119" y="671"/>
                        <a:pt x="111" y="644"/>
                      </a:cubicBezTo>
                      <a:cubicBezTo>
                        <a:pt x="94" y="642"/>
                        <a:pt x="78" y="639"/>
                        <a:pt x="62" y="637"/>
                      </a:cubicBezTo>
                      <a:cubicBezTo>
                        <a:pt x="27" y="632"/>
                        <a:pt x="0" y="601"/>
                        <a:pt x="0" y="565"/>
                      </a:cubicBezTo>
                      <a:cubicBezTo>
                        <a:pt x="0" y="476"/>
                        <a:pt x="0" y="476"/>
                        <a:pt x="0" y="476"/>
                      </a:cubicBezTo>
                      <a:cubicBezTo>
                        <a:pt x="0" y="440"/>
                        <a:pt x="27" y="409"/>
                        <a:pt x="62" y="404"/>
                      </a:cubicBezTo>
                      <a:cubicBezTo>
                        <a:pt x="78" y="401"/>
                        <a:pt x="94" y="399"/>
                        <a:pt x="111" y="397"/>
                      </a:cubicBezTo>
                      <a:cubicBezTo>
                        <a:pt x="119" y="369"/>
                        <a:pt x="130" y="343"/>
                        <a:pt x="143" y="318"/>
                      </a:cubicBezTo>
                      <a:cubicBezTo>
                        <a:pt x="133" y="305"/>
                        <a:pt x="124" y="291"/>
                        <a:pt x="114" y="279"/>
                      </a:cubicBezTo>
                      <a:cubicBezTo>
                        <a:pt x="93" y="250"/>
                        <a:pt x="96" y="209"/>
                        <a:pt x="121" y="184"/>
                      </a:cubicBezTo>
                      <a:cubicBezTo>
                        <a:pt x="184" y="121"/>
                        <a:pt x="184" y="121"/>
                        <a:pt x="184" y="121"/>
                      </a:cubicBezTo>
                      <a:cubicBezTo>
                        <a:pt x="210" y="96"/>
                        <a:pt x="250" y="92"/>
                        <a:pt x="279" y="114"/>
                      </a:cubicBezTo>
                      <a:cubicBezTo>
                        <a:pt x="292" y="123"/>
                        <a:pt x="305" y="133"/>
                        <a:pt x="318" y="143"/>
                      </a:cubicBezTo>
                      <a:cubicBezTo>
                        <a:pt x="343" y="129"/>
                        <a:pt x="370" y="118"/>
                        <a:pt x="397" y="110"/>
                      </a:cubicBezTo>
                      <a:cubicBezTo>
                        <a:pt x="399" y="94"/>
                        <a:pt x="402" y="78"/>
                        <a:pt x="404" y="62"/>
                      </a:cubicBezTo>
                      <a:cubicBezTo>
                        <a:pt x="409" y="27"/>
                        <a:pt x="440" y="0"/>
                        <a:pt x="476" y="0"/>
                      </a:cubicBezTo>
                      <a:cubicBezTo>
                        <a:pt x="565" y="0"/>
                        <a:pt x="565" y="0"/>
                        <a:pt x="565" y="0"/>
                      </a:cubicBezTo>
                      <a:cubicBezTo>
                        <a:pt x="601" y="0"/>
                        <a:pt x="632" y="27"/>
                        <a:pt x="637" y="62"/>
                      </a:cubicBezTo>
                      <a:cubicBezTo>
                        <a:pt x="640" y="78"/>
                        <a:pt x="642" y="94"/>
                        <a:pt x="644" y="110"/>
                      </a:cubicBezTo>
                      <a:cubicBezTo>
                        <a:pt x="672" y="118"/>
                        <a:pt x="698" y="129"/>
                        <a:pt x="723" y="143"/>
                      </a:cubicBezTo>
                      <a:cubicBezTo>
                        <a:pt x="736" y="133"/>
                        <a:pt x="750" y="123"/>
                        <a:pt x="762" y="114"/>
                      </a:cubicBezTo>
                      <a:cubicBezTo>
                        <a:pt x="791" y="92"/>
                        <a:pt x="832" y="96"/>
                        <a:pt x="857" y="121"/>
                      </a:cubicBezTo>
                      <a:cubicBezTo>
                        <a:pt x="920" y="184"/>
                        <a:pt x="920" y="184"/>
                        <a:pt x="920" y="184"/>
                      </a:cubicBezTo>
                      <a:cubicBezTo>
                        <a:pt x="945" y="209"/>
                        <a:pt x="949" y="250"/>
                        <a:pt x="927" y="278"/>
                      </a:cubicBezTo>
                      <a:cubicBezTo>
                        <a:pt x="918" y="291"/>
                        <a:pt x="908" y="305"/>
                        <a:pt x="898" y="318"/>
                      </a:cubicBezTo>
                      <a:cubicBezTo>
                        <a:pt x="912" y="343"/>
                        <a:pt x="923" y="369"/>
                        <a:pt x="931" y="397"/>
                      </a:cubicBezTo>
                      <a:cubicBezTo>
                        <a:pt x="947" y="399"/>
                        <a:pt x="963" y="401"/>
                        <a:pt x="979" y="404"/>
                      </a:cubicBezTo>
                      <a:cubicBezTo>
                        <a:pt x="1014" y="409"/>
                        <a:pt x="1041" y="440"/>
                        <a:pt x="1041" y="476"/>
                      </a:cubicBezTo>
                      <a:cubicBezTo>
                        <a:pt x="1041" y="565"/>
                        <a:pt x="1041" y="565"/>
                        <a:pt x="1041" y="565"/>
                      </a:cubicBezTo>
                      <a:cubicBezTo>
                        <a:pt x="1041" y="601"/>
                        <a:pt x="1014" y="632"/>
                        <a:pt x="979" y="637"/>
                      </a:cubicBezTo>
                      <a:cubicBezTo>
                        <a:pt x="963" y="639"/>
                        <a:pt x="947" y="642"/>
                        <a:pt x="931" y="644"/>
                      </a:cubicBezTo>
                      <a:cubicBezTo>
                        <a:pt x="923" y="671"/>
                        <a:pt x="911" y="698"/>
                        <a:pt x="898" y="723"/>
                      </a:cubicBezTo>
                      <a:cubicBezTo>
                        <a:pt x="908" y="736"/>
                        <a:pt x="918" y="749"/>
                        <a:pt x="927" y="762"/>
                      </a:cubicBezTo>
                      <a:cubicBezTo>
                        <a:pt x="949" y="791"/>
                        <a:pt x="945" y="831"/>
                        <a:pt x="920" y="857"/>
                      </a:cubicBezTo>
                      <a:cubicBezTo>
                        <a:pt x="857" y="920"/>
                        <a:pt x="857" y="920"/>
                        <a:pt x="857" y="920"/>
                      </a:cubicBezTo>
                      <a:cubicBezTo>
                        <a:pt x="832" y="945"/>
                        <a:pt x="791" y="948"/>
                        <a:pt x="762" y="927"/>
                      </a:cubicBezTo>
                      <a:cubicBezTo>
                        <a:pt x="750" y="917"/>
                        <a:pt x="736" y="907"/>
                        <a:pt x="723" y="898"/>
                      </a:cubicBezTo>
                      <a:cubicBezTo>
                        <a:pt x="698" y="911"/>
                        <a:pt x="672" y="922"/>
                        <a:pt x="644" y="930"/>
                      </a:cubicBezTo>
                      <a:cubicBezTo>
                        <a:pt x="642" y="947"/>
                        <a:pt x="640" y="963"/>
                        <a:pt x="637" y="979"/>
                      </a:cubicBezTo>
                      <a:cubicBezTo>
                        <a:pt x="632" y="1014"/>
                        <a:pt x="601" y="1041"/>
                        <a:pt x="565" y="1041"/>
                      </a:cubicBezTo>
                      <a:close/>
                      <a:moveTo>
                        <a:pt x="488" y="954"/>
                      </a:moveTo>
                      <a:cubicBezTo>
                        <a:pt x="553" y="954"/>
                        <a:pt x="553" y="954"/>
                        <a:pt x="553" y="954"/>
                      </a:cubicBezTo>
                      <a:cubicBezTo>
                        <a:pt x="555" y="939"/>
                        <a:pt x="557" y="924"/>
                        <a:pt x="559" y="910"/>
                      </a:cubicBezTo>
                      <a:cubicBezTo>
                        <a:pt x="563" y="881"/>
                        <a:pt x="583" y="857"/>
                        <a:pt x="612" y="849"/>
                      </a:cubicBezTo>
                      <a:cubicBezTo>
                        <a:pt x="639" y="842"/>
                        <a:pt x="665" y="831"/>
                        <a:pt x="689" y="817"/>
                      </a:cubicBezTo>
                      <a:cubicBezTo>
                        <a:pt x="714" y="803"/>
                        <a:pt x="746" y="805"/>
                        <a:pt x="769" y="823"/>
                      </a:cubicBezTo>
                      <a:cubicBezTo>
                        <a:pt x="781" y="832"/>
                        <a:pt x="793" y="841"/>
                        <a:pt x="804" y="849"/>
                      </a:cubicBezTo>
                      <a:cubicBezTo>
                        <a:pt x="850" y="804"/>
                        <a:pt x="850" y="804"/>
                        <a:pt x="850" y="804"/>
                      </a:cubicBezTo>
                      <a:cubicBezTo>
                        <a:pt x="841" y="792"/>
                        <a:pt x="832" y="780"/>
                        <a:pt x="823" y="769"/>
                      </a:cubicBezTo>
                      <a:cubicBezTo>
                        <a:pt x="805" y="745"/>
                        <a:pt x="803" y="714"/>
                        <a:pt x="817" y="688"/>
                      </a:cubicBezTo>
                      <a:cubicBezTo>
                        <a:pt x="831" y="664"/>
                        <a:pt x="842" y="638"/>
                        <a:pt x="850" y="611"/>
                      </a:cubicBezTo>
                      <a:cubicBezTo>
                        <a:pt x="857" y="583"/>
                        <a:pt x="881" y="562"/>
                        <a:pt x="910" y="559"/>
                      </a:cubicBezTo>
                      <a:cubicBezTo>
                        <a:pt x="925" y="557"/>
                        <a:pt x="940" y="555"/>
                        <a:pt x="954" y="553"/>
                      </a:cubicBezTo>
                      <a:cubicBezTo>
                        <a:pt x="954" y="488"/>
                        <a:pt x="954" y="488"/>
                        <a:pt x="954" y="488"/>
                      </a:cubicBezTo>
                      <a:cubicBezTo>
                        <a:pt x="940" y="486"/>
                        <a:pt x="925" y="484"/>
                        <a:pt x="910" y="482"/>
                      </a:cubicBezTo>
                      <a:cubicBezTo>
                        <a:pt x="881" y="478"/>
                        <a:pt x="857" y="458"/>
                        <a:pt x="850" y="429"/>
                      </a:cubicBezTo>
                      <a:cubicBezTo>
                        <a:pt x="842" y="402"/>
                        <a:pt x="831" y="376"/>
                        <a:pt x="817" y="352"/>
                      </a:cubicBezTo>
                      <a:cubicBezTo>
                        <a:pt x="803" y="327"/>
                        <a:pt x="805" y="295"/>
                        <a:pt x="823" y="272"/>
                      </a:cubicBezTo>
                      <a:cubicBezTo>
                        <a:pt x="832" y="260"/>
                        <a:pt x="841" y="248"/>
                        <a:pt x="850" y="237"/>
                      </a:cubicBezTo>
                      <a:cubicBezTo>
                        <a:pt x="804" y="191"/>
                        <a:pt x="804" y="191"/>
                        <a:pt x="804" y="191"/>
                      </a:cubicBezTo>
                      <a:cubicBezTo>
                        <a:pt x="793" y="200"/>
                        <a:pt x="781" y="209"/>
                        <a:pt x="769" y="218"/>
                      </a:cubicBezTo>
                      <a:cubicBezTo>
                        <a:pt x="746" y="236"/>
                        <a:pt x="714" y="238"/>
                        <a:pt x="689" y="224"/>
                      </a:cubicBezTo>
                      <a:cubicBezTo>
                        <a:pt x="665" y="210"/>
                        <a:pt x="639" y="199"/>
                        <a:pt x="612" y="191"/>
                      </a:cubicBezTo>
                      <a:cubicBezTo>
                        <a:pt x="583" y="184"/>
                        <a:pt x="563" y="160"/>
                        <a:pt x="559" y="131"/>
                      </a:cubicBezTo>
                      <a:cubicBezTo>
                        <a:pt x="557" y="116"/>
                        <a:pt x="555" y="101"/>
                        <a:pt x="553" y="87"/>
                      </a:cubicBezTo>
                      <a:cubicBezTo>
                        <a:pt x="488" y="87"/>
                        <a:pt x="488" y="87"/>
                        <a:pt x="488" y="87"/>
                      </a:cubicBezTo>
                      <a:cubicBezTo>
                        <a:pt x="486" y="101"/>
                        <a:pt x="484" y="116"/>
                        <a:pt x="482" y="131"/>
                      </a:cubicBezTo>
                      <a:cubicBezTo>
                        <a:pt x="479" y="160"/>
                        <a:pt x="458" y="184"/>
                        <a:pt x="430" y="191"/>
                      </a:cubicBezTo>
                      <a:cubicBezTo>
                        <a:pt x="403" y="199"/>
                        <a:pt x="377" y="210"/>
                        <a:pt x="353" y="224"/>
                      </a:cubicBezTo>
                      <a:cubicBezTo>
                        <a:pt x="327" y="238"/>
                        <a:pt x="296" y="236"/>
                        <a:pt x="272" y="218"/>
                      </a:cubicBezTo>
                      <a:cubicBezTo>
                        <a:pt x="261" y="209"/>
                        <a:pt x="249" y="200"/>
                        <a:pt x="237" y="191"/>
                      </a:cubicBezTo>
                      <a:cubicBezTo>
                        <a:pt x="192" y="237"/>
                        <a:pt x="192" y="237"/>
                        <a:pt x="192" y="237"/>
                      </a:cubicBezTo>
                      <a:cubicBezTo>
                        <a:pt x="200" y="248"/>
                        <a:pt x="209" y="260"/>
                        <a:pt x="218" y="272"/>
                      </a:cubicBezTo>
                      <a:cubicBezTo>
                        <a:pt x="236" y="295"/>
                        <a:pt x="238" y="327"/>
                        <a:pt x="224" y="352"/>
                      </a:cubicBezTo>
                      <a:cubicBezTo>
                        <a:pt x="210" y="376"/>
                        <a:pt x="199" y="402"/>
                        <a:pt x="192" y="429"/>
                      </a:cubicBezTo>
                      <a:cubicBezTo>
                        <a:pt x="184" y="458"/>
                        <a:pt x="160" y="478"/>
                        <a:pt x="131" y="482"/>
                      </a:cubicBezTo>
                      <a:cubicBezTo>
                        <a:pt x="117" y="484"/>
                        <a:pt x="102" y="486"/>
                        <a:pt x="87" y="488"/>
                      </a:cubicBezTo>
                      <a:cubicBezTo>
                        <a:pt x="87" y="553"/>
                        <a:pt x="87" y="553"/>
                        <a:pt x="87" y="553"/>
                      </a:cubicBezTo>
                      <a:cubicBezTo>
                        <a:pt x="102" y="555"/>
                        <a:pt x="117" y="557"/>
                        <a:pt x="131" y="559"/>
                      </a:cubicBezTo>
                      <a:cubicBezTo>
                        <a:pt x="160" y="562"/>
                        <a:pt x="184" y="583"/>
                        <a:pt x="192" y="611"/>
                      </a:cubicBezTo>
                      <a:cubicBezTo>
                        <a:pt x="199" y="638"/>
                        <a:pt x="210" y="664"/>
                        <a:pt x="224" y="688"/>
                      </a:cubicBezTo>
                      <a:cubicBezTo>
                        <a:pt x="238" y="714"/>
                        <a:pt x="236" y="745"/>
                        <a:pt x="218" y="769"/>
                      </a:cubicBezTo>
                      <a:cubicBezTo>
                        <a:pt x="209" y="780"/>
                        <a:pt x="200" y="792"/>
                        <a:pt x="192" y="804"/>
                      </a:cubicBezTo>
                      <a:cubicBezTo>
                        <a:pt x="237" y="849"/>
                        <a:pt x="237" y="849"/>
                        <a:pt x="237" y="849"/>
                      </a:cubicBezTo>
                      <a:cubicBezTo>
                        <a:pt x="249" y="841"/>
                        <a:pt x="261" y="832"/>
                        <a:pt x="272" y="823"/>
                      </a:cubicBezTo>
                      <a:cubicBezTo>
                        <a:pt x="296" y="805"/>
                        <a:pt x="327" y="803"/>
                        <a:pt x="353" y="817"/>
                      </a:cubicBezTo>
                      <a:cubicBezTo>
                        <a:pt x="377" y="831"/>
                        <a:pt x="403" y="842"/>
                        <a:pt x="430" y="849"/>
                      </a:cubicBezTo>
                      <a:cubicBezTo>
                        <a:pt x="458" y="857"/>
                        <a:pt x="479" y="881"/>
                        <a:pt x="482" y="910"/>
                      </a:cubicBezTo>
                      <a:cubicBezTo>
                        <a:pt x="484" y="924"/>
                        <a:pt x="486" y="939"/>
                        <a:pt x="488" y="954"/>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90">
                    <a:defRPr/>
                  </a:pPr>
                  <a:endParaRPr lang="en-US">
                    <a:solidFill>
                      <a:srgbClr val="282F39"/>
                    </a:solidFill>
                    <a:latin typeface="Calibri" panose="020F0502020204030204"/>
                  </a:endParaRPr>
                </a:p>
              </p:txBody>
            </p:sp>
            <p:sp>
              <p:nvSpPr>
                <p:cNvPr id="46" name="Freeform 21">
                  <a:extLst>
                    <a:ext uri="{FF2B5EF4-FFF2-40B4-BE49-F238E27FC236}">
                      <a16:creationId xmlns:a16="http://schemas.microsoft.com/office/drawing/2014/main" id="{0FD94F7D-A96E-49BD-9A9D-3F1DDBC2F160}"/>
                    </a:ext>
                  </a:extLst>
                </p:cNvPr>
                <p:cNvSpPr>
                  <a:spLocks noEditPoints="1"/>
                </p:cNvSpPr>
                <p:nvPr/>
              </p:nvSpPr>
              <p:spPr bwMode="auto">
                <a:xfrm>
                  <a:off x="7000875" y="9717088"/>
                  <a:ext cx="1179512" cy="1179513"/>
                </a:xfrm>
                <a:custGeom>
                  <a:avLst/>
                  <a:gdLst>
                    <a:gd name="T0" fmla="*/ 186 w 371"/>
                    <a:gd name="T1" fmla="*/ 371 h 371"/>
                    <a:gd name="T2" fmla="*/ 0 w 371"/>
                    <a:gd name="T3" fmla="*/ 185 h 371"/>
                    <a:gd name="T4" fmla="*/ 186 w 371"/>
                    <a:gd name="T5" fmla="*/ 0 h 371"/>
                    <a:gd name="T6" fmla="*/ 371 w 371"/>
                    <a:gd name="T7" fmla="*/ 185 h 371"/>
                    <a:gd name="T8" fmla="*/ 186 w 371"/>
                    <a:gd name="T9" fmla="*/ 371 h 371"/>
                    <a:gd name="T10" fmla="*/ 186 w 371"/>
                    <a:gd name="T11" fmla="*/ 82 h 371"/>
                    <a:gd name="T12" fmla="*/ 83 w 371"/>
                    <a:gd name="T13" fmla="*/ 185 h 371"/>
                    <a:gd name="T14" fmla="*/ 186 w 371"/>
                    <a:gd name="T15" fmla="*/ 288 h 371"/>
                    <a:gd name="T16" fmla="*/ 289 w 371"/>
                    <a:gd name="T17" fmla="*/ 185 h 371"/>
                    <a:gd name="T18" fmla="*/ 186 w 371"/>
                    <a:gd name="T19" fmla="*/ 8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371">
                      <a:moveTo>
                        <a:pt x="186" y="371"/>
                      </a:moveTo>
                      <a:cubicBezTo>
                        <a:pt x="83" y="371"/>
                        <a:pt x="0" y="288"/>
                        <a:pt x="0" y="185"/>
                      </a:cubicBezTo>
                      <a:cubicBezTo>
                        <a:pt x="0" y="83"/>
                        <a:pt x="83" y="0"/>
                        <a:pt x="186" y="0"/>
                      </a:cubicBezTo>
                      <a:cubicBezTo>
                        <a:pt x="288" y="0"/>
                        <a:pt x="371" y="83"/>
                        <a:pt x="371" y="185"/>
                      </a:cubicBezTo>
                      <a:cubicBezTo>
                        <a:pt x="371" y="288"/>
                        <a:pt x="288" y="371"/>
                        <a:pt x="186" y="371"/>
                      </a:cubicBezTo>
                      <a:close/>
                      <a:moveTo>
                        <a:pt x="186" y="82"/>
                      </a:moveTo>
                      <a:cubicBezTo>
                        <a:pt x="129" y="82"/>
                        <a:pt x="83" y="128"/>
                        <a:pt x="83" y="185"/>
                      </a:cubicBezTo>
                      <a:cubicBezTo>
                        <a:pt x="83" y="242"/>
                        <a:pt x="129" y="288"/>
                        <a:pt x="186" y="288"/>
                      </a:cubicBezTo>
                      <a:cubicBezTo>
                        <a:pt x="243" y="288"/>
                        <a:pt x="289" y="242"/>
                        <a:pt x="289" y="185"/>
                      </a:cubicBezTo>
                      <a:cubicBezTo>
                        <a:pt x="289" y="128"/>
                        <a:pt x="243" y="82"/>
                        <a:pt x="186" y="82"/>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90">
                    <a:defRPr/>
                  </a:pPr>
                  <a:endParaRPr lang="en-US">
                    <a:solidFill>
                      <a:srgbClr val="282F39"/>
                    </a:solidFill>
                    <a:latin typeface="Calibri" panose="020F0502020204030204"/>
                  </a:endParaRPr>
                </a:p>
              </p:txBody>
            </p:sp>
          </p:grpSp>
        </p:grpSp>
        <p:sp>
          <p:nvSpPr>
            <p:cNvPr id="47" name="TextBox 20">
              <a:extLst>
                <a:ext uri="{FF2B5EF4-FFF2-40B4-BE49-F238E27FC236}">
                  <a16:creationId xmlns:a16="http://schemas.microsoft.com/office/drawing/2014/main" id="{48AC8A2D-C8B3-4C71-A7D5-74925CD5C86F}"/>
                </a:ext>
              </a:extLst>
            </p:cNvPr>
            <p:cNvSpPr txBox="1"/>
            <p:nvPr/>
          </p:nvSpPr>
          <p:spPr>
            <a:xfrm>
              <a:off x="6852426" y="2607583"/>
              <a:ext cx="2797692" cy="828203"/>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2400" b="1" dirty="0">
                  <a:solidFill>
                    <a:srgbClr val="FFFFFF"/>
                  </a:solidFill>
                  <a:latin typeface="Arial" panose="020B0604020202020204" pitchFamily="34" charset="0"/>
                  <a:cs typeface="Arial" panose="020B0604020202020204" pitchFamily="34" charset="0"/>
                </a:rPr>
                <a:t>IDEV’s Approach  </a:t>
              </a:r>
              <a:endParaRPr lang="en-US" sz="2400" dirty="0">
                <a:latin typeface="Arial" panose="020B0604020202020204" pitchFamily="34" charset="0"/>
                <a:cs typeface="Arial" panose="020B0604020202020204" pitchFamily="34" charset="0"/>
              </a:endParaRPr>
            </a:p>
          </p:txBody>
        </p:sp>
      </p:grpSp>
      <p:grpSp>
        <p:nvGrpSpPr>
          <p:cNvPr id="51" name="Group 50">
            <a:extLst>
              <a:ext uri="{FF2B5EF4-FFF2-40B4-BE49-F238E27FC236}">
                <a16:creationId xmlns:a16="http://schemas.microsoft.com/office/drawing/2014/main" id="{0CCDD938-AD48-4969-80EA-966941BCDA50}"/>
              </a:ext>
            </a:extLst>
          </p:cNvPr>
          <p:cNvGrpSpPr/>
          <p:nvPr/>
        </p:nvGrpSpPr>
        <p:grpSpPr>
          <a:xfrm>
            <a:off x="90516" y="2325952"/>
            <a:ext cx="2787199" cy="2569463"/>
            <a:chOff x="6318347" y="874000"/>
            <a:chExt cx="2937616" cy="2569937"/>
          </a:xfrm>
        </p:grpSpPr>
        <p:sp>
          <p:nvSpPr>
            <p:cNvPr id="9" name="Rectangle: Rounded Corners 8">
              <a:extLst>
                <a:ext uri="{FF2B5EF4-FFF2-40B4-BE49-F238E27FC236}">
                  <a16:creationId xmlns:a16="http://schemas.microsoft.com/office/drawing/2014/main" id="{1CF286FC-E7BC-465F-9513-6F5D7375E128}"/>
                </a:ext>
              </a:extLst>
            </p:cNvPr>
            <p:cNvSpPr/>
            <p:nvPr/>
          </p:nvSpPr>
          <p:spPr>
            <a:xfrm>
              <a:off x="6318347" y="874000"/>
              <a:ext cx="2937616" cy="2569937"/>
            </a:xfrm>
            <a:prstGeom prst="roundRect">
              <a:avLst>
                <a:gd name="adj" fmla="val 10059"/>
              </a:avLst>
            </a:prstGeom>
            <a:solidFill>
              <a:srgbClr val="BACB5A"/>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90">
                <a:defRPr/>
              </a:pPr>
              <a:endParaRPr lang="en-US">
                <a:solidFill>
                  <a:srgbClr val="FFFFFF"/>
                </a:solidFill>
                <a:latin typeface="Calibri" panose="020F0502020204030204"/>
              </a:endParaRPr>
            </a:p>
          </p:txBody>
        </p:sp>
        <p:sp>
          <p:nvSpPr>
            <p:cNvPr id="15" name="TextBox 22">
              <a:extLst>
                <a:ext uri="{FF2B5EF4-FFF2-40B4-BE49-F238E27FC236}">
                  <a16:creationId xmlns:a16="http://schemas.microsoft.com/office/drawing/2014/main" id="{D3C8703C-D8A7-47B5-B5C8-C2A7547FE420}"/>
                </a:ext>
              </a:extLst>
            </p:cNvPr>
            <p:cNvSpPr txBox="1"/>
            <p:nvPr/>
          </p:nvSpPr>
          <p:spPr>
            <a:xfrm>
              <a:off x="6538006" y="2683723"/>
              <a:ext cx="2616745" cy="47714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endParaRPr lang="en-GB" sz="2500">
                <a:solidFill>
                  <a:srgbClr val="FFFFFF"/>
                </a:solidFill>
                <a:latin typeface="Noto Sans" panose="020B0502040504020204" pitchFamily="34"/>
                <a:ea typeface="Noto Sans" panose="020B0502040504020204" pitchFamily="34"/>
                <a:cs typeface="Noto Sans" panose="020B0502040504020204" pitchFamily="34"/>
              </a:endParaRPr>
            </a:p>
          </p:txBody>
        </p:sp>
        <p:grpSp>
          <p:nvGrpSpPr>
            <p:cNvPr id="18" name="Group 17">
              <a:extLst>
                <a:ext uri="{FF2B5EF4-FFF2-40B4-BE49-F238E27FC236}">
                  <a16:creationId xmlns:a16="http://schemas.microsoft.com/office/drawing/2014/main" id="{EC19760F-5CBD-4DED-A36A-4EF66CA572C8}"/>
                </a:ext>
              </a:extLst>
            </p:cNvPr>
            <p:cNvGrpSpPr/>
            <p:nvPr/>
          </p:nvGrpSpPr>
          <p:grpSpPr>
            <a:xfrm>
              <a:off x="7175404" y="1196655"/>
              <a:ext cx="1199798" cy="1398716"/>
              <a:chOff x="7931851" y="2464731"/>
              <a:chExt cx="1002842" cy="1223210"/>
            </a:xfrm>
          </p:grpSpPr>
          <p:sp>
            <p:nvSpPr>
              <p:cNvPr id="24" name="Freeform 5">
                <a:extLst>
                  <a:ext uri="{FF2B5EF4-FFF2-40B4-BE49-F238E27FC236}">
                    <a16:creationId xmlns:a16="http://schemas.microsoft.com/office/drawing/2014/main" id="{7579BC1C-7FA2-409F-92D1-A70AE5483001}"/>
                  </a:ext>
                </a:extLst>
              </p:cNvPr>
              <p:cNvSpPr>
                <a:spLocks noEditPoints="1"/>
              </p:cNvSpPr>
              <p:nvPr/>
            </p:nvSpPr>
            <p:spPr bwMode="auto">
              <a:xfrm>
                <a:off x="8120806" y="2650831"/>
                <a:ext cx="623981" cy="1037110"/>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90">
                  <a:defRPr/>
                </a:pPr>
                <a:endParaRPr lang="en-GB">
                  <a:solidFill>
                    <a:srgbClr val="007A7D">
                      <a:lumMod val="60000"/>
                      <a:lumOff val="40000"/>
                    </a:srgbClr>
                  </a:solidFill>
                  <a:latin typeface="Calibri" panose="020F0502020204030204"/>
                </a:endParaRPr>
              </a:p>
            </p:txBody>
          </p:sp>
          <p:sp>
            <p:nvSpPr>
              <p:cNvPr id="25" name="Freeform 6">
                <a:extLst>
                  <a:ext uri="{FF2B5EF4-FFF2-40B4-BE49-F238E27FC236}">
                    <a16:creationId xmlns:a16="http://schemas.microsoft.com/office/drawing/2014/main" id="{9113712E-4907-46DB-9928-749F9121B47C}"/>
                  </a:ext>
                </a:extLst>
              </p:cNvPr>
              <p:cNvSpPr>
                <a:spLocks noEditPoints="1"/>
              </p:cNvSpPr>
              <p:nvPr/>
            </p:nvSpPr>
            <p:spPr bwMode="auto">
              <a:xfrm>
                <a:off x="8193151" y="2944496"/>
                <a:ext cx="44264" cy="75201"/>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90">
                  <a:defRPr/>
                </a:pPr>
                <a:endParaRPr lang="en-GB">
                  <a:solidFill>
                    <a:srgbClr val="282F39"/>
                  </a:solidFill>
                  <a:latin typeface="Calibri" panose="020F0502020204030204"/>
                </a:endParaRPr>
              </a:p>
            </p:txBody>
          </p:sp>
          <p:sp>
            <p:nvSpPr>
              <p:cNvPr id="26" name="Freeform 7">
                <a:extLst>
                  <a:ext uri="{FF2B5EF4-FFF2-40B4-BE49-F238E27FC236}">
                    <a16:creationId xmlns:a16="http://schemas.microsoft.com/office/drawing/2014/main" id="{EE89D612-90A9-48C0-929D-BEAA2DFAF426}"/>
                  </a:ext>
                </a:extLst>
              </p:cNvPr>
              <p:cNvSpPr>
                <a:spLocks noEditPoints="1"/>
              </p:cNvSpPr>
              <p:nvPr/>
            </p:nvSpPr>
            <p:spPr bwMode="auto">
              <a:xfrm>
                <a:off x="8215045" y="3044923"/>
                <a:ext cx="160397" cy="257493"/>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90">
                  <a:defRPr/>
                </a:pPr>
                <a:endParaRPr lang="en-GB">
                  <a:solidFill>
                    <a:srgbClr val="282F39"/>
                  </a:solidFill>
                  <a:latin typeface="Calibri" panose="020F0502020204030204"/>
                </a:endParaRPr>
              </a:p>
            </p:txBody>
          </p:sp>
          <p:sp>
            <p:nvSpPr>
              <p:cNvPr id="27" name="Freeform 8">
                <a:extLst>
                  <a:ext uri="{FF2B5EF4-FFF2-40B4-BE49-F238E27FC236}">
                    <a16:creationId xmlns:a16="http://schemas.microsoft.com/office/drawing/2014/main" id="{B18B83F1-A12A-471B-8963-D967CC991388}"/>
                  </a:ext>
                </a:extLst>
              </p:cNvPr>
              <p:cNvSpPr>
                <a:spLocks noEditPoints="1"/>
              </p:cNvSpPr>
              <p:nvPr/>
            </p:nvSpPr>
            <p:spPr bwMode="auto">
              <a:xfrm>
                <a:off x="8585816" y="3030644"/>
                <a:ext cx="71870" cy="8900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90">
                  <a:defRPr/>
                </a:pPr>
                <a:endParaRPr lang="en-GB">
                  <a:solidFill>
                    <a:srgbClr val="282F39"/>
                  </a:solidFill>
                  <a:latin typeface="Calibri" panose="020F0502020204030204"/>
                </a:endParaRPr>
              </a:p>
            </p:txBody>
          </p:sp>
          <p:sp>
            <p:nvSpPr>
              <p:cNvPr id="28" name="Freeform 9">
                <a:extLst>
                  <a:ext uri="{FF2B5EF4-FFF2-40B4-BE49-F238E27FC236}">
                    <a16:creationId xmlns:a16="http://schemas.microsoft.com/office/drawing/2014/main" id="{5D33303F-C37D-422E-8AB5-5BE98222B7D7}"/>
                  </a:ext>
                </a:extLst>
              </p:cNvPr>
              <p:cNvSpPr>
                <a:spLocks noEditPoints="1"/>
              </p:cNvSpPr>
              <p:nvPr/>
            </p:nvSpPr>
            <p:spPr bwMode="auto">
              <a:xfrm>
                <a:off x="8413044" y="2724603"/>
                <a:ext cx="259397" cy="28271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90">
                  <a:defRPr/>
                </a:pPr>
                <a:endParaRPr lang="en-GB">
                  <a:solidFill>
                    <a:srgbClr val="282F39"/>
                  </a:solidFill>
                  <a:latin typeface="Calibri" panose="020F0502020204030204"/>
                </a:endParaRPr>
              </a:p>
            </p:txBody>
          </p:sp>
          <p:sp>
            <p:nvSpPr>
              <p:cNvPr id="29" name="Freeform 10">
                <a:extLst>
                  <a:ext uri="{FF2B5EF4-FFF2-40B4-BE49-F238E27FC236}">
                    <a16:creationId xmlns:a16="http://schemas.microsoft.com/office/drawing/2014/main" id="{118CA3B3-7D29-4F80-B07A-8E0EE26F3012}"/>
                  </a:ext>
                </a:extLst>
              </p:cNvPr>
              <p:cNvSpPr>
                <a:spLocks noEditPoints="1"/>
              </p:cNvSpPr>
              <p:nvPr/>
            </p:nvSpPr>
            <p:spPr bwMode="auto">
              <a:xfrm>
                <a:off x="8413044" y="2464731"/>
                <a:ext cx="39980" cy="152306"/>
              </a:xfrm>
              <a:custGeom>
                <a:avLst/>
                <a:gdLst>
                  <a:gd name="T0" fmla="*/ 24 w 48"/>
                  <a:gd name="T1" fmla="*/ 182 h 182"/>
                  <a:gd name="T2" fmla="*/ 48 w 48"/>
                  <a:gd name="T3" fmla="*/ 158 h 182"/>
                  <a:gd name="T4" fmla="*/ 48 w 48"/>
                  <a:gd name="T5" fmla="*/ 24 h 182"/>
                  <a:gd name="T6" fmla="*/ 24 w 48"/>
                  <a:gd name="T7" fmla="*/ 0 h 182"/>
                  <a:gd name="T8" fmla="*/ 0 w 48"/>
                  <a:gd name="T9" fmla="*/ 24 h 182"/>
                  <a:gd name="T10" fmla="*/ 0 w 48"/>
                  <a:gd name="T11" fmla="*/ 158 h 182"/>
                  <a:gd name="T12" fmla="*/ 24 w 48"/>
                  <a:gd name="T13" fmla="*/ 182 h 182"/>
                  <a:gd name="T14" fmla="*/ 24 w 48"/>
                  <a:gd name="T15" fmla="*/ 182 h 182"/>
                  <a:gd name="T16" fmla="*/ 24 w 48"/>
                  <a:gd name="T1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82">
                    <a:moveTo>
                      <a:pt x="24" y="182"/>
                    </a:moveTo>
                    <a:cubicBezTo>
                      <a:pt x="38" y="182"/>
                      <a:pt x="48" y="172"/>
                      <a:pt x="48" y="158"/>
                    </a:cubicBezTo>
                    <a:cubicBezTo>
                      <a:pt x="48" y="24"/>
                      <a:pt x="48" y="24"/>
                      <a:pt x="48" y="24"/>
                    </a:cubicBezTo>
                    <a:cubicBezTo>
                      <a:pt x="48" y="11"/>
                      <a:pt x="38" y="0"/>
                      <a:pt x="24" y="0"/>
                    </a:cubicBezTo>
                    <a:cubicBezTo>
                      <a:pt x="11" y="0"/>
                      <a:pt x="0" y="11"/>
                      <a:pt x="0" y="24"/>
                    </a:cubicBezTo>
                    <a:cubicBezTo>
                      <a:pt x="0" y="158"/>
                      <a:pt x="0" y="158"/>
                      <a:pt x="0" y="158"/>
                    </a:cubicBezTo>
                    <a:cubicBezTo>
                      <a:pt x="0" y="172"/>
                      <a:pt x="11" y="182"/>
                      <a:pt x="24" y="182"/>
                    </a:cubicBezTo>
                    <a:close/>
                    <a:moveTo>
                      <a:pt x="24" y="182"/>
                    </a:moveTo>
                    <a:cubicBezTo>
                      <a:pt x="24" y="182"/>
                      <a:pt x="24" y="182"/>
                      <a:pt x="24" y="182"/>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90">
                  <a:defRPr/>
                </a:pPr>
                <a:endParaRPr lang="en-GB">
                  <a:solidFill>
                    <a:srgbClr val="282F39"/>
                  </a:solidFill>
                  <a:latin typeface="Calibri" panose="020F0502020204030204"/>
                </a:endParaRPr>
              </a:p>
            </p:txBody>
          </p:sp>
          <p:sp>
            <p:nvSpPr>
              <p:cNvPr id="30" name="Freeform 11">
                <a:extLst>
                  <a:ext uri="{FF2B5EF4-FFF2-40B4-BE49-F238E27FC236}">
                    <a16:creationId xmlns:a16="http://schemas.microsoft.com/office/drawing/2014/main" id="{3FED4428-3331-4FEA-BFE8-1D2C649A8313}"/>
                  </a:ext>
                </a:extLst>
              </p:cNvPr>
              <p:cNvSpPr>
                <a:spLocks noEditPoints="1"/>
              </p:cNvSpPr>
              <p:nvPr/>
            </p:nvSpPr>
            <p:spPr bwMode="auto">
              <a:xfrm>
                <a:off x="8169830" y="2526606"/>
                <a:ext cx="101379" cy="140883"/>
              </a:xfrm>
              <a:custGeom>
                <a:avLst/>
                <a:gdLst>
                  <a:gd name="T0" fmla="*/ 74 w 122"/>
                  <a:gd name="T1" fmla="*/ 156 h 168"/>
                  <a:gd name="T2" fmla="*/ 94 w 122"/>
                  <a:gd name="T3" fmla="*/ 168 h 168"/>
                  <a:gd name="T4" fmla="*/ 106 w 122"/>
                  <a:gd name="T5" fmla="*/ 165 h 168"/>
                  <a:gd name="T6" fmla="*/ 115 w 122"/>
                  <a:gd name="T7" fmla="*/ 132 h 168"/>
                  <a:gd name="T8" fmla="*/ 48 w 122"/>
                  <a:gd name="T9" fmla="*/ 15 h 168"/>
                  <a:gd name="T10" fmla="*/ 15 w 122"/>
                  <a:gd name="T11" fmla="*/ 7 h 168"/>
                  <a:gd name="T12" fmla="*/ 6 w 122"/>
                  <a:gd name="T13" fmla="*/ 39 h 168"/>
                  <a:gd name="T14" fmla="*/ 74 w 122"/>
                  <a:gd name="T15" fmla="*/ 156 h 168"/>
                  <a:gd name="T16" fmla="*/ 74 w 122"/>
                  <a:gd name="T17" fmla="*/ 156 h 168"/>
                  <a:gd name="T18" fmla="*/ 74 w 122"/>
                  <a:gd name="T19"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74" y="156"/>
                    </a:moveTo>
                    <a:cubicBezTo>
                      <a:pt x="78" y="164"/>
                      <a:pt x="86" y="168"/>
                      <a:pt x="94" y="168"/>
                    </a:cubicBezTo>
                    <a:cubicBezTo>
                      <a:pt x="98" y="168"/>
                      <a:pt x="103" y="167"/>
                      <a:pt x="106" y="165"/>
                    </a:cubicBezTo>
                    <a:cubicBezTo>
                      <a:pt x="118" y="158"/>
                      <a:pt x="122" y="143"/>
                      <a:pt x="115" y="132"/>
                    </a:cubicBezTo>
                    <a:cubicBezTo>
                      <a:pt x="48" y="15"/>
                      <a:pt x="48" y="15"/>
                      <a:pt x="48" y="15"/>
                    </a:cubicBezTo>
                    <a:cubicBezTo>
                      <a:pt x="41" y="4"/>
                      <a:pt x="27" y="0"/>
                      <a:pt x="15" y="7"/>
                    </a:cubicBezTo>
                    <a:cubicBezTo>
                      <a:pt x="4" y="13"/>
                      <a:pt x="0" y="28"/>
                      <a:pt x="6" y="39"/>
                    </a:cubicBezTo>
                    <a:lnTo>
                      <a:pt x="74" y="156"/>
                    </a:lnTo>
                    <a:close/>
                    <a:moveTo>
                      <a:pt x="74" y="156"/>
                    </a:moveTo>
                    <a:cubicBezTo>
                      <a:pt x="74" y="156"/>
                      <a:pt x="74" y="156"/>
                      <a:pt x="74" y="156"/>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90">
                  <a:defRPr/>
                </a:pPr>
                <a:endParaRPr lang="en-GB">
                  <a:solidFill>
                    <a:srgbClr val="282F39"/>
                  </a:solidFill>
                  <a:latin typeface="Calibri" panose="020F0502020204030204"/>
                </a:endParaRPr>
              </a:p>
            </p:txBody>
          </p:sp>
          <p:sp>
            <p:nvSpPr>
              <p:cNvPr id="31" name="Freeform 12">
                <a:extLst>
                  <a:ext uri="{FF2B5EF4-FFF2-40B4-BE49-F238E27FC236}">
                    <a16:creationId xmlns:a16="http://schemas.microsoft.com/office/drawing/2014/main" id="{111EF3CD-883B-45C9-99B9-B65FE5030910}"/>
                  </a:ext>
                </a:extLst>
              </p:cNvPr>
              <p:cNvSpPr>
                <a:spLocks noEditPoints="1"/>
              </p:cNvSpPr>
              <p:nvPr/>
            </p:nvSpPr>
            <p:spPr bwMode="auto">
              <a:xfrm>
                <a:off x="8730507" y="3132975"/>
                <a:ext cx="142311" cy="99951"/>
              </a:xfrm>
              <a:custGeom>
                <a:avLst/>
                <a:gdLst>
                  <a:gd name="T0" fmla="*/ 155 w 171"/>
                  <a:gd name="T1" fmla="*/ 74 h 119"/>
                  <a:gd name="T2" fmla="*/ 39 w 171"/>
                  <a:gd name="T3" fmla="*/ 7 h 119"/>
                  <a:gd name="T4" fmla="*/ 6 w 171"/>
                  <a:gd name="T5" fmla="*/ 15 h 119"/>
                  <a:gd name="T6" fmla="*/ 15 w 171"/>
                  <a:gd name="T7" fmla="*/ 48 h 119"/>
                  <a:gd name="T8" fmla="*/ 131 w 171"/>
                  <a:gd name="T9" fmla="*/ 115 h 119"/>
                  <a:gd name="T10" fmla="*/ 143 w 171"/>
                  <a:gd name="T11" fmla="*/ 119 h 119"/>
                  <a:gd name="T12" fmla="*/ 164 w 171"/>
                  <a:gd name="T13" fmla="*/ 107 h 119"/>
                  <a:gd name="T14" fmla="*/ 155 w 171"/>
                  <a:gd name="T15" fmla="*/ 74 h 119"/>
                  <a:gd name="T16" fmla="*/ 155 w 171"/>
                  <a:gd name="T17" fmla="*/ 74 h 119"/>
                  <a:gd name="T18" fmla="*/ 155 w 171"/>
                  <a:gd name="T19"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55" y="74"/>
                    </a:moveTo>
                    <a:cubicBezTo>
                      <a:pt x="39" y="7"/>
                      <a:pt x="39" y="7"/>
                      <a:pt x="39" y="7"/>
                    </a:cubicBezTo>
                    <a:cubicBezTo>
                      <a:pt x="27" y="0"/>
                      <a:pt x="13" y="4"/>
                      <a:pt x="6" y="15"/>
                    </a:cubicBezTo>
                    <a:cubicBezTo>
                      <a:pt x="0" y="27"/>
                      <a:pt x="3" y="42"/>
                      <a:pt x="15" y="48"/>
                    </a:cubicBezTo>
                    <a:cubicBezTo>
                      <a:pt x="131" y="115"/>
                      <a:pt x="131" y="115"/>
                      <a:pt x="131" y="115"/>
                    </a:cubicBezTo>
                    <a:cubicBezTo>
                      <a:pt x="135" y="118"/>
                      <a:pt x="139" y="119"/>
                      <a:pt x="143" y="119"/>
                    </a:cubicBezTo>
                    <a:cubicBezTo>
                      <a:pt x="152" y="119"/>
                      <a:pt x="160" y="114"/>
                      <a:pt x="164" y="107"/>
                    </a:cubicBezTo>
                    <a:cubicBezTo>
                      <a:pt x="171" y="95"/>
                      <a:pt x="167" y="80"/>
                      <a:pt x="155" y="74"/>
                    </a:cubicBezTo>
                    <a:close/>
                    <a:moveTo>
                      <a:pt x="155" y="74"/>
                    </a:moveTo>
                    <a:cubicBezTo>
                      <a:pt x="155" y="74"/>
                      <a:pt x="155" y="74"/>
                      <a:pt x="155" y="74"/>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90">
                  <a:defRPr/>
                </a:pPr>
                <a:endParaRPr lang="en-GB">
                  <a:solidFill>
                    <a:srgbClr val="282F39"/>
                  </a:solidFill>
                  <a:latin typeface="Calibri" panose="020F0502020204030204"/>
                </a:endParaRPr>
              </a:p>
            </p:txBody>
          </p:sp>
          <p:sp>
            <p:nvSpPr>
              <p:cNvPr id="32" name="Freeform 13">
                <a:extLst>
                  <a:ext uri="{FF2B5EF4-FFF2-40B4-BE49-F238E27FC236}">
                    <a16:creationId xmlns:a16="http://schemas.microsoft.com/office/drawing/2014/main" id="{9D70AE9E-1133-4FCF-91B1-7440A47CA1CE}"/>
                  </a:ext>
                </a:extLst>
              </p:cNvPr>
              <p:cNvSpPr>
                <a:spLocks noEditPoints="1"/>
              </p:cNvSpPr>
              <p:nvPr/>
            </p:nvSpPr>
            <p:spPr bwMode="auto">
              <a:xfrm>
                <a:off x="7993726" y="2704613"/>
                <a:ext cx="142311" cy="98999"/>
              </a:xfrm>
              <a:custGeom>
                <a:avLst/>
                <a:gdLst>
                  <a:gd name="T0" fmla="*/ 15 w 171"/>
                  <a:gd name="T1" fmla="*/ 48 h 118"/>
                  <a:gd name="T2" fmla="*/ 132 w 171"/>
                  <a:gd name="T3" fmla="*/ 115 h 118"/>
                  <a:gd name="T4" fmla="*/ 144 w 171"/>
                  <a:gd name="T5" fmla="*/ 118 h 118"/>
                  <a:gd name="T6" fmla="*/ 165 w 171"/>
                  <a:gd name="T7" fmla="*/ 106 h 118"/>
                  <a:gd name="T8" fmla="*/ 156 w 171"/>
                  <a:gd name="T9" fmla="*/ 74 h 118"/>
                  <a:gd name="T10" fmla="*/ 39 w 171"/>
                  <a:gd name="T11" fmla="*/ 6 h 118"/>
                  <a:gd name="T12" fmla="*/ 7 w 171"/>
                  <a:gd name="T13" fmla="*/ 15 h 118"/>
                  <a:gd name="T14" fmla="*/ 15 w 171"/>
                  <a:gd name="T15" fmla="*/ 48 h 118"/>
                  <a:gd name="T16" fmla="*/ 15 w 171"/>
                  <a:gd name="T17" fmla="*/ 48 h 118"/>
                  <a:gd name="T18" fmla="*/ 15 w 171"/>
                  <a:gd name="T19"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15" y="48"/>
                    </a:moveTo>
                    <a:cubicBezTo>
                      <a:pt x="132" y="115"/>
                      <a:pt x="132" y="115"/>
                      <a:pt x="132" y="115"/>
                    </a:cubicBezTo>
                    <a:cubicBezTo>
                      <a:pt x="136" y="117"/>
                      <a:pt x="140" y="118"/>
                      <a:pt x="144" y="118"/>
                    </a:cubicBezTo>
                    <a:cubicBezTo>
                      <a:pt x="152" y="118"/>
                      <a:pt x="160" y="114"/>
                      <a:pt x="165" y="106"/>
                    </a:cubicBezTo>
                    <a:cubicBezTo>
                      <a:pt x="171" y="95"/>
                      <a:pt x="167" y="80"/>
                      <a:pt x="156" y="74"/>
                    </a:cubicBezTo>
                    <a:cubicBezTo>
                      <a:pt x="39" y="6"/>
                      <a:pt x="39" y="6"/>
                      <a:pt x="39" y="6"/>
                    </a:cubicBezTo>
                    <a:cubicBezTo>
                      <a:pt x="28" y="0"/>
                      <a:pt x="13" y="4"/>
                      <a:pt x="7" y="15"/>
                    </a:cubicBezTo>
                    <a:cubicBezTo>
                      <a:pt x="0" y="27"/>
                      <a:pt x="4" y="41"/>
                      <a:pt x="15" y="48"/>
                    </a:cubicBezTo>
                    <a:close/>
                    <a:moveTo>
                      <a:pt x="15" y="48"/>
                    </a:moveTo>
                    <a:cubicBezTo>
                      <a:pt x="15" y="48"/>
                      <a:pt x="15" y="48"/>
                      <a:pt x="15" y="48"/>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90">
                  <a:defRPr/>
                </a:pPr>
                <a:endParaRPr lang="en-GB">
                  <a:solidFill>
                    <a:srgbClr val="282F39"/>
                  </a:solidFill>
                  <a:latin typeface="Calibri" panose="020F0502020204030204"/>
                </a:endParaRPr>
              </a:p>
            </p:txBody>
          </p:sp>
          <p:sp>
            <p:nvSpPr>
              <p:cNvPr id="33" name="Freeform 14">
                <a:extLst>
                  <a:ext uri="{FF2B5EF4-FFF2-40B4-BE49-F238E27FC236}">
                    <a16:creationId xmlns:a16="http://schemas.microsoft.com/office/drawing/2014/main" id="{EB04C3DA-BE34-4D1D-9142-F61682521CD2}"/>
                  </a:ext>
                </a:extLst>
              </p:cNvPr>
              <p:cNvSpPr>
                <a:spLocks noEditPoints="1"/>
              </p:cNvSpPr>
              <p:nvPr/>
            </p:nvSpPr>
            <p:spPr bwMode="auto">
              <a:xfrm>
                <a:off x="8782387" y="2949255"/>
                <a:ext cx="152306" cy="40457"/>
              </a:xfrm>
              <a:custGeom>
                <a:avLst/>
                <a:gdLst>
                  <a:gd name="T0" fmla="*/ 159 w 183"/>
                  <a:gd name="T1" fmla="*/ 0 h 48"/>
                  <a:gd name="T2" fmla="*/ 24 w 183"/>
                  <a:gd name="T3" fmla="*/ 0 h 48"/>
                  <a:gd name="T4" fmla="*/ 0 w 183"/>
                  <a:gd name="T5" fmla="*/ 24 h 48"/>
                  <a:gd name="T6" fmla="*/ 24 w 183"/>
                  <a:gd name="T7" fmla="*/ 48 h 48"/>
                  <a:gd name="T8" fmla="*/ 159 w 183"/>
                  <a:gd name="T9" fmla="*/ 48 h 48"/>
                  <a:gd name="T10" fmla="*/ 183 w 183"/>
                  <a:gd name="T11" fmla="*/ 24 h 48"/>
                  <a:gd name="T12" fmla="*/ 159 w 183"/>
                  <a:gd name="T13" fmla="*/ 0 h 48"/>
                  <a:gd name="T14" fmla="*/ 159 w 183"/>
                  <a:gd name="T15" fmla="*/ 0 h 48"/>
                  <a:gd name="T16" fmla="*/ 159 w 18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48">
                    <a:moveTo>
                      <a:pt x="159" y="0"/>
                    </a:moveTo>
                    <a:cubicBezTo>
                      <a:pt x="24" y="0"/>
                      <a:pt x="24" y="0"/>
                      <a:pt x="24" y="0"/>
                    </a:cubicBezTo>
                    <a:cubicBezTo>
                      <a:pt x="11" y="0"/>
                      <a:pt x="0" y="11"/>
                      <a:pt x="0" y="24"/>
                    </a:cubicBezTo>
                    <a:cubicBezTo>
                      <a:pt x="0" y="38"/>
                      <a:pt x="11" y="48"/>
                      <a:pt x="24" y="48"/>
                    </a:cubicBezTo>
                    <a:cubicBezTo>
                      <a:pt x="159" y="48"/>
                      <a:pt x="159" y="48"/>
                      <a:pt x="159" y="48"/>
                    </a:cubicBezTo>
                    <a:cubicBezTo>
                      <a:pt x="172" y="48"/>
                      <a:pt x="183" y="38"/>
                      <a:pt x="183" y="24"/>
                    </a:cubicBezTo>
                    <a:cubicBezTo>
                      <a:pt x="183" y="11"/>
                      <a:pt x="172" y="0"/>
                      <a:pt x="159" y="0"/>
                    </a:cubicBezTo>
                    <a:close/>
                    <a:moveTo>
                      <a:pt x="159" y="0"/>
                    </a:moveTo>
                    <a:cubicBezTo>
                      <a:pt x="159" y="0"/>
                      <a:pt x="159" y="0"/>
                      <a:pt x="159" y="0"/>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90">
                  <a:defRPr/>
                </a:pPr>
                <a:endParaRPr lang="en-GB">
                  <a:solidFill>
                    <a:srgbClr val="282F39"/>
                  </a:solidFill>
                  <a:latin typeface="Calibri" panose="020F0502020204030204"/>
                </a:endParaRPr>
              </a:p>
            </p:txBody>
          </p:sp>
          <p:sp>
            <p:nvSpPr>
              <p:cNvPr id="34" name="Freeform 15">
                <a:extLst>
                  <a:ext uri="{FF2B5EF4-FFF2-40B4-BE49-F238E27FC236}">
                    <a16:creationId xmlns:a16="http://schemas.microsoft.com/office/drawing/2014/main" id="{8191D299-A3C9-4B9C-B82C-A0A21719168F}"/>
                  </a:ext>
                </a:extLst>
              </p:cNvPr>
              <p:cNvSpPr>
                <a:spLocks noEditPoints="1"/>
              </p:cNvSpPr>
              <p:nvPr/>
            </p:nvSpPr>
            <p:spPr bwMode="auto">
              <a:xfrm>
                <a:off x="7931851" y="2949255"/>
                <a:ext cx="151355" cy="40457"/>
              </a:xfrm>
              <a:custGeom>
                <a:avLst/>
                <a:gdLst>
                  <a:gd name="T0" fmla="*/ 182 w 182"/>
                  <a:gd name="T1" fmla="*/ 24 h 48"/>
                  <a:gd name="T2" fmla="*/ 158 w 182"/>
                  <a:gd name="T3" fmla="*/ 0 h 48"/>
                  <a:gd name="T4" fmla="*/ 24 w 182"/>
                  <a:gd name="T5" fmla="*/ 0 h 48"/>
                  <a:gd name="T6" fmla="*/ 0 w 182"/>
                  <a:gd name="T7" fmla="*/ 24 h 48"/>
                  <a:gd name="T8" fmla="*/ 24 w 182"/>
                  <a:gd name="T9" fmla="*/ 48 h 48"/>
                  <a:gd name="T10" fmla="*/ 158 w 182"/>
                  <a:gd name="T11" fmla="*/ 48 h 48"/>
                  <a:gd name="T12" fmla="*/ 182 w 182"/>
                  <a:gd name="T13" fmla="*/ 24 h 48"/>
                  <a:gd name="T14" fmla="*/ 182 w 182"/>
                  <a:gd name="T15" fmla="*/ 24 h 48"/>
                  <a:gd name="T16" fmla="*/ 182 w 182"/>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48">
                    <a:moveTo>
                      <a:pt x="182" y="24"/>
                    </a:moveTo>
                    <a:cubicBezTo>
                      <a:pt x="182" y="11"/>
                      <a:pt x="172" y="0"/>
                      <a:pt x="158" y="0"/>
                    </a:cubicBezTo>
                    <a:cubicBezTo>
                      <a:pt x="24" y="0"/>
                      <a:pt x="24" y="0"/>
                      <a:pt x="24" y="0"/>
                    </a:cubicBezTo>
                    <a:cubicBezTo>
                      <a:pt x="11" y="0"/>
                      <a:pt x="0" y="11"/>
                      <a:pt x="0" y="24"/>
                    </a:cubicBezTo>
                    <a:cubicBezTo>
                      <a:pt x="0" y="38"/>
                      <a:pt x="11" y="48"/>
                      <a:pt x="24" y="48"/>
                    </a:cubicBezTo>
                    <a:cubicBezTo>
                      <a:pt x="158" y="48"/>
                      <a:pt x="158" y="48"/>
                      <a:pt x="158" y="48"/>
                    </a:cubicBezTo>
                    <a:cubicBezTo>
                      <a:pt x="172" y="48"/>
                      <a:pt x="182" y="38"/>
                      <a:pt x="182" y="24"/>
                    </a:cubicBezTo>
                    <a:close/>
                    <a:moveTo>
                      <a:pt x="182" y="24"/>
                    </a:moveTo>
                    <a:cubicBezTo>
                      <a:pt x="182" y="24"/>
                      <a:pt x="182" y="24"/>
                      <a:pt x="182" y="24"/>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90">
                  <a:defRPr/>
                </a:pPr>
                <a:endParaRPr lang="en-GB">
                  <a:solidFill>
                    <a:srgbClr val="282F39"/>
                  </a:solidFill>
                  <a:latin typeface="Calibri" panose="020F0502020204030204"/>
                </a:endParaRPr>
              </a:p>
            </p:txBody>
          </p:sp>
          <p:sp>
            <p:nvSpPr>
              <p:cNvPr id="35" name="Freeform 16">
                <a:extLst>
                  <a:ext uri="{FF2B5EF4-FFF2-40B4-BE49-F238E27FC236}">
                    <a16:creationId xmlns:a16="http://schemas.microsoft.com/office/drawing/2014/main" id="{95B53CA0-8F2C-48B1-A94A-117D11B2BED4}"/>
                  </a:ext>
                </a:extLst>
              </p:cNvPr>
              <p:cNvSpPr>
                <a:spLocks noEditPoints="1"/>
              </p:cNvSpPr>
              <p:nvPr/>
            </p:nvSpPr>
            <p:spPr bwMode="auto">
              <a:xfrm>
                <a:off x="8730507" y="2704613"/>
                <a:ext cx="142311" cy="98999"/>
              </a:xfrm>
              <a:custGeom>
                <a:avLst/>
                <a:gdLst>
                  <a:gd name="T0" fmla="*/ 27 w 171"/>
                  <a:gd name="T1" fmla="*/ 118 h 118"/>
                  <a:gd name="T2" fmla="*/ 39 w 171"/>
                  <a:gd name="T3" fmla="*/ 115 h 118"/>
                  <a:gd name="T4" fmla="*/ 155 w 171"/>
                  <a:gd name="T5" fmla="*/ 48 h 118"/>
                  <a:gd name="T6" fmla="*/ 164 w 171"/>
                  <a:gd name="T7" fmla="*/ 15 h 118"/>
                  <a:gd name="T8" fmla="*/ 131 w 171"/>
                  <a:gd name="T9" fmla="*/ 6 h 118"/>
                  <a:gd name="T10" fmla="*/ 15 w 171"/>
                  <a:gd name="T11" fmla="*/ 74 h 118"/>
                  <a:gd name="T12" fmla="*/ 6 w 171"/>
                  <a:gd name="T13" fmla="*/ 106 h 118"/>
                  <a:gd name="T14" fmla="*/ 27 w 171"/>
                  <a:gd name="T15" fmla="*/ 118 h 118"/>
                  <a:gd name="T16" fmla="*/ 27 w 171"/>
                  <a:gd name="T17" fmla="*/ 118 h 118"/>
                  <a:gd name="T18" fmla="*/ 27 w 171"/>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27" y="118"/>
                    </a:moveTo>
                    <a:cubicBezTo>
                      <a:pt x="31" y="118"/>
                      <a:pt x="35" y="117"/>
                      <a:pt x="39" y="115"/>
                    </a:cubicBezTo>
                    <a:cubicBezTo>
                      <a:pt x="155" y="48"/>
                      <a:pt x="155" y="48"/>
                      <a:pt x="155" y="48"/>
                    </a:cubicBezTo>
                    <a:cubicBezTo>
                      <a:pt x="167" y="41"/>
                      <a:pt x="171" y="27"/>
                      <a:pt x="164" y="15"/>
                    </a:cubicBezTo>
                    <a:cubicBezTo>
                      <a:pt x="157" y="4"/>
                      <a:pt x="143" y="0"/>
                      <a:pt x="131" y="6"/>
                    </a:cubicBezTo>
                    <a:cubicBezTo>
                      <a:pt x="15" y="74"/>
                      <a:pt x="15" y="74"/>
                      <a:pt x="15" y="74"/>
                    </a:cubicBezTo>
                    <a:cubicBezTo>
                      <a:pt x="3" y="80"/>
                      <a:pt x="0" y="95"/>
                      <a:pt x="6" y="106"/>
                    </a:cubicBezTo>
                    <a:cubicBezTo>
                      <a:pt x="11" y="114"/>
                      <a:pt x="19" y="118"/>
                      <a:pt x="27" y="118"/>
                    </a:cubicBezTo>
                    <a:close/>
                    <a:moveTo>
                      <a:pt x="27" y="118"/>
                    </a:moveTo>
                    <a:cubicBezTo>
                      <a:pt x="27" y="118"/>
                      <a:pt x="27" y="118"/>
                      <a:pt x="27" y="118"/>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90">
                  <a:defRPr/>
                </a:pPr>
                <a:endParaRPr lang="en-GB">
                  <a:solidFill>
                    <a:srgbClr val="282F39"/>
                  </a:solidFill>
                  <a:latin typeface="Calibri" panose="020F0502020204030204"/>
                </a:endParaRPr>
              </a:p>
            </p:txBody>
          </p:sp>
          <p:sp>
            <p:nvSpPr>
              <p:cNvPr id="36" name="Freeform 17">
                <a:extLst>
                  <a:ext uri="{FF2B5EF4-FFF2-40B4-BE49-F238E27FC236}">
                    <a16:creationId xmlns:a16="http://schemas.microsoft.com/office/drawing/2014/main" id="{00F68442-5816-4D1D-8889-9CE4590BA91E}"/>
                  </a:ext>
                </a:extLst>
              </p:cNvPr>
              <p:cNvSpPr>
                <a:spLocks noEditPoints="1"/>
              </p:cNvSpPr>
              <p:nvPr/>
            </p:nvSpPr>
            <p:spPr bwMode="auto">
              <a:xfrm>
                <a:off x="7993726" y="3132975"/>
                <a:ext cx="142311" cy="99951"/>
              </a:xfrm>
              <a:custGeom>
                <a:avLst/>
                <a:gdLst>
                  <a:gd name="T0" fmla="*/ 132 w 171"/>
                  <a:gd name="T1" fmla="*/ 7 h 119"/>
                  <a:gd name="T2" fmla="*/ 15 w 171"/>
                  <a:gd name="T3" fmla="*/ 74 h 119"/>
                  <a:gd name="T4" fmla="*/ 7 w 171"/>
                  <a:gd name="T5" fmla="*/ 107 h 119"/>
                  <a:gd name="T6" fmla="*/ 28 w 171"/>
                  <a:gd name="T7" fmla="*/ 119 h 119"/>
                  <a:gd name="T8" fmla="*/ 39 w 171"/>
                  <a:gd name="T9" fmla="*/ 115 h 119"/>
                  <a:gd name="T10" fmla="*/ 156 w 171"/>
                  <a:gd name="T11" fmla="*/ 48 h 119"/>
                  <a:gd name="T12" fmla="*/ 165 w 171"/>
                  <a:gd name="T13" fmla="*/ 15 h 119"/>
                  <a:gd name="T14" fmla="*/ 132 w 171"/>
                  <a:gd name="T15" fmla="*/ 7 h 119"/>
                  <a:gd name="T16" fmla="*/ 132 w 171"/>
                  <a:gd name="T17" fmla="*/ 7 h 119"/>
                  <a:gd name="T18" fmla="*/ 132 w 171"/>
                  <a:gd name="T19"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32" y="7"/>
                    </a:moveTo>
                    <a:cubicBezTo>
                      <a:pt x="15" y="74"/>
                      <a:pt x="15" y="74"/>
                      <a:pt x="15" y="74"/>
                    </a:cubicBezTo>
                    <a:cubicBezTo>
                      <a:pt x="4" y="80"/>
                      <a:pt x="0" y="95"/>
                      <a:pt x="7" y="107"/>
                    </a:cubicBezTo>
                    <a:cubicBezTo>
                      <a:pt x="11" y="114"/>
                      <a:pt x="19" y="119"/>
                      <a:pt x="28" y="119"/>
                    </a:cubicBezTo>
                    <a:cubicBezTo>
                      <a:pt x="32" y="119"/>
                      <a:pt x="36" y="118"/>
                      <a:pt x="39" y="115"/>
                    </a:cubicBezTo>
                    <a:cubicBezTo>
                      <a:pt x="156" y="48"/>
                      <a:pt x="156" y="48"/>
                      <a:pt x="156" y="48"/>
                    </a:cubicBezTo>
                    <a:cubicBezTo>
                      <a:pt x="167" y="42"/>
                      <a:pt x="171" y="27"/>
                      <a:pt x="165" y="15"/>
                    </a:cubicBezTo>
                    <a:cubicBezTo>
                      <a:pt x="158" y="4"/>
                      <a:pt x="143" y="0"/>
                      <a:pt x="132" y="7"/>
                    </a:cubicBezTo>
                    <a:close/>
                    <a:moveTo>
                      <a:pt x="132" y="7"/>
                    </a:moveTo>
                    <a:cubicBezTo>
                      <a:pt x="132" y="7"/>
                      <a:pt x="132" y="7"/>
                      <a:pt x="132" y="7"/>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90">
                  <a:defRPr/>
                </a:pPr>
                <a:endParaRPr lang="en-GB">
                  <a:solidFill>
                    <a:srgbClr val="282F39"/>
                  </a:solidFill>
                  <a:latin typeface="Calibri" panose="020F0502020204030204"/>
                </a:endParaRPr>
              </a:p>
            </p:txBody>
          </p:sp>
          <p:sp>
            <p:nvSpPr>
              <p:cNvPr id="37" name="Freeform 18">
                <a:extLst>
                  <a:ext uri="{FF2B5EF4-FFF2-40B4-BE49-F238E27FC236}">
                    <a16:creationId xmlns:a16="http://schemas.microsoft.com/office/drawing/2014/main" id="{01A75378-9776-4EA3-94B1-650EE5DC8FE9}"/>
                  </a:ext>
                </a:extLst>
              </p:cNvPr>
              <p:cNvSpPr>
                <a:spLocks noEditPoints="1"/>
              </p:cNvSpPr>
              <p:nvPr/>
            </p:nvSpPr>
            <p:spPr bwMode="auto">
              <a:xfrm>
                <a:off x="8595336" y="2526606"/>
                <a:ext cx="101379" cy="140883"/>
              </a:xfrm>
              <a:custGeom>
                <a:avLst/>
                <a:gdLst>
                  <a:gd name="T0" fmla="*/ 15 w 122"/>
                  <a:gd name="T1" fmla="*/ 165 h 168"/>
                  <a:gd name="T2" fmla="*/ 27 w 122"/>
                  <a:gd name="T3" fmla="*/ 168 h 168"/>
                  <a:gd name="T4" fmla="*/ 48 w 122"/>
                  <a:gd name="T5" fmla="*/ 156 h 168"/>
                  <a:gd name="T6" fmla="*/ 115 w 122"/>
                  <a:gd name="T7" fmla="*/ 39 h 168"/>
                  <a:gd name="T8" fmla="*/ 107 w 122"/>
                  <a:gd name="T9" fmla="*/ 7 h 168"/>
                  <a:gd name="T10" fmla="*/ 74 w 122"/>
                  <a:gd name="T11" fmla="*/ 15 h 168"/>
                  <a:gd name="T12" fmla="*/ 7 w 122"/>
                  <a:gd name="T13" fmla="*/ 132 h 168"/>
                  <a:gd name="T14" fmla="*/ 15 w 122"/>
                  <a:gd name="T15" fmla="*/ 165 h 168"/>
                  <a:gd name="T16" fmla="*/ 15 w 122"/>
                  <a:gd name="T17" fmla="*/ 165 h 168"/>
                  <a:gd name="T18" fmla="*/ 15 w 122"/>
                  <a:gd name="T19" fmla="*/ 1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15" y="165"/>
                    </a:moveTo>
                    <a:cubicBezTo>
                      <a:pt x="19" y="167"/>
                      <a:pt x="23" y="168"/>
                      <a:pt x="27" y="168"/>
                    </a:cubicBezTo>
                    <a:cubicBezTo>
                      <a:pt x="36" y="168"/>
                      <a:pt x="44" y="164"/>
                      <a:pt x="48" y="156"/>
                    </a:cubicBezTo>
                    <a:cubicBezTo>
                      <a:pt x="115" y="39"/>
                      <a:pt x="115" y="39"/>
                      <a:pt x="115" y="39"/>
                    </a:cubicBezTo>
                    <a:cubicBezTo>
                      <a:pt x="122" y="28"/>
                      <a:pt x="118" y="13"/>
                      <a:pt x="107" y="7"/>
                    </a:cubicBezTo>
                    <a:cubicBezTo>
                      <a:pt x="95" y="0"/>
                      <a:pt x="80" y="4"/>
                      <a:pt x="74" y="15"/>
                    </a:cubicBezTo>
                    <a:cubicBezTo>
                      <a:pt x="7" y="132"/>
                      <a:pt x="7" y="132"/>
                      <a:pt x="7" y="132"/>
                    </a:cubicBezTo>
                    <a:cubicBezTo>
                      <a:pt x="0" y="143"/>
                      <a:pt x="4" y="158"/>
                      <a:pt x="15" y="165"/>
                    </a:cubicBezTo>
                    <a:close/>
                    <a:moveTo>
                      <a:pt x="15" y="165"/>
                    </a:moveTo>
                    <a:cubicBezTo>
                      <a:pt x="15" y="165"/>
                      <a:pt x="15" y="165"/>
                      <a:pt x="15" y="165"/>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90">
                  <a:defRPr/>
                </a:pPr>
                <a:endParaRPr lang="en-GB">
                  <a:solidFill>
                    <a:srgbClr val="282F39"/>
                  </a:solidFill>
                  <a:latin typeface="Calibri" panose="020F0502020204030204"/>
                </a:endParaRPr>
              </a:p>
            </p:txBody>
          </p:sp>
        </p:grpSp>
        <p:sp>
          <p:nvSpPr>
            <p:cNvPr id="48" name="TextBox 20">
              <a:extLst>
                <a:ext uri="{FF2B5EF4-FFF2-40B4-BE49-F238E27FC236}">
                  <a16:creationId xmlns:a16="http://schemas.microsoft.com/office/drawing/2014/main" id="{DFD144EC-8169-4E5D-9B18-2F21EAF4C949}"/>
                </a:ext>
              </a:extLst>
            </p:cNvPr>
            <p:cNvSpPr txBox="1"/>
            <p:nvPr/>
          </p:nvSpPr>
          <p:spPr>
            <a:xfrm>
              <a:off x="6395537" y="2501803"/>
              <a:ext cx="2783099" cy="46175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2400" b="1" dirty="0">
                  <a:solidFill>
                    <a:srgbClr val="FFFFFF"/>
                  </a:solidFill>
                  <a:latin typeface="Arial" panose="020B0604020202020204" pitchFamily="34" charset="0"/>
                  <a:ea typeface="Noto Sans" panose="020B0502040504020204" pitchFamily="34"/>
                  <a:cs typeface="Arial" panose="020B0604020202020204" pitchFamily="34" charset="0"/>
                </a:rPr>
                <a:t>Background</a:t>
              </a:r>
            </a:p>
          </p:txBody>
        </p:sp>
      </p:grpSp>
      <p:grpSp>
        <p:nvGrpSpPr>
          <p:cNvPr id="3" name="Group 2">
            <a:extLst>
              <a:ext uri="{FF2B5EF4-FFF2-40B4-BE49-F238E27FC236}">
                <a16:creationId xmlns:a16="http://schemas.microsoft.com/office/drawing/2014/main" id="{92BD3CA7-7CDA-4FFD-822A-E7A9B3CA5454}"/>
              </a:ext>
            </a:extLst>
          </p:cNvPr>
          <p:cNvGrpSpPr/>
          <p:nvPr/>
        </p:nvGrpSpPr>
        <p:grpSpPr>
          <a:xfrm>
            <a:off x="8576434" y="2301672"/>
            <a:ext cx="3272148" cy="2569937"/>
            <a:chOff x="6736474" y="3770772"/>
            <a:chExt cx="3396467" cy="2569937"/>
          </a:xfrm>
        </p:grpSpPr>
        <p:sp>
          <p:nvSpPr>
            <p:cNvPr id="10" name="Rectangle: Rounded Corners 9">
              <a:extLst>
                <a:ext uri="{FF2B5EF4-FFF2-40B4-BE49-F238E27FC236}">
                  <a16:creationId xmlns:a16="http://schemas.microsoft.com/office/drawing/2014/main" id="{192AF20D-9C20-43D6-B4D3-E5DC3E8BF46E}"/>
                </a:ext>
              </a:extLst>
            </p:cNvPr>
            <p:cNvSpPr/>
            <p:nvPr/>
          </p:nvSpPr>
          <p:spPr>
            <a:xfrm>
              <a:off x="6736474" y="3770772"/>
              <a:ext cx="3396467" cy="2569937"/>
            </a:xfrm>
            <a:prstGeom prst="roundRect">
              <a:avLst>
                <a:gd name="adj" fmla="val 10059"/>
              </a:avLst>
            </a:prstGeom>
            <a:solidFill>
              <a:srgbClr val="96BA5D"/>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90">
                <a:defRPr/>
              </a:pPr>
              <a:endParaRPr lang="en-US">
                <a:solidFill>
                  <a:srgbClr val="FFFFFF"/>
                </a:solidFill>
                <a:latin typeface="Calibri" panose="020F0502020204030204"/>
              </a:endParaRPr>
            </a:p>
          </p:txBody>
        </p:sp>
        <p:sp>
          <p:nvSpPr>
            <p:cNvPr id="17" name="TextBox 23">
              <a:extLst>
                <a:ext uri="{FF2B5EF4-FFF2-40B4-BE49-F238E27FC236}">
                  <a16:creationId xmlns:a16="http://schemas.microsoft.com/office/drawing/2014/main" id="{01E16903-0C42-45E5-AB42-EC4EB9E952EC}"/>
                </a:ext>
              </a:extLst>
            </p:cNvPr>
            <p:cNvSpPr txBox="1"/>
            <p:nvPr/>
          </p:nvSpPr>
          <p:spPr>
            <a:xfrm>
              <a:off x="7118659" y="5571554"/>
              <a:ext cx="2272177" cy="4770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endParaRPr lang="en-GB" sz="2500">
                <a:solidFill>
                  <a:srgbClr val="FFFFFF"/>
                </a:solidFill>
                <a:latin typeface="Noto Sans" panose="020B0502040504020204" pitchFamily="34"/>
                <a:ea typeface="Noto Sans" panose="020B0502040504020204" pitchFamily="34"/>
                <a:cs typeface="Noto Sans" panose="020B0502040504020204" pitchFamily="34"/>
              </a:endParaRPr>
            </a:p>
          </p:txBody>
        </p:sp>
        <p:grpSp>
          <p:nvGrpSpPr>
            <p:cNvPr id="19" name="Group 18">
              <a:extLst>
                <a:ext uri="{FF2B5EF4-FFF2-40B4-BE49-F238E27FC236}">
                  <a16:creationId xmlns:a16="http://schemas.microsoft.com/office/drawing/2014/main" id="{19232174-3C39-40A4-A25A-618BCBF33A08}"/>
                </a:ext>
              </a:extLst>
            </p:cNvPr>
            <p:cNvGrpSpPr/>
            <p:nvPr/>
          </p:nvGrpSpPr>
          <p:grpSpPr>
            <a:xfrm>
              <a:off x="7817407" y="4008200"/>
              <a:ext cx="1579908" cy="1349747"/>
              <a:chOff x="5562036" y="4568825"/>
              <a:chExt cx="568325" cy="508001"/>
            </a:xfrm>
          </p:grpSpPr>
          <p:sp>
            <p:nvSpPr>
              <p:cNvPr id="20" name="Freeform 5">
                <a:extLst>
                  <a:ext uri="{FF2B5EF4-FFF2-40B4-BE49-F238E27FC236}">
                    <a16:creationId xmlns:a16="http://schemas.microsoft.com/office/drawing/2014/main" id="{6302665E-83FE-459E-8F9E-FCE92C7DC5D3}"/>
                  </a:ext>
                </a:extLst>
              </p:cNvPr>
              <p:cNvSpPr>
                <a:spLocks/>
              </p:cNvSpPr>
              <p:nvPr/>
            </p:nvSpPr>
            <p:spPr bwMode="auto">
              <a:xfrm>
                <a:off x="5939861" y="4730750"/>
                <a:ext cx="128588" cy="346075"/>
              </a:xfrm>
              <a:custGeom>
                <a:avLst/>
                <a:gdLst>
                  <a:gd name="T0" fmla="*/ 40 w 40"/>
                  <a:gd name="T1" fmla="*/ 0 h 107"/>
                  <a:gd name="T2" fmla="*/ 40 w 40"/>
                  <a:gd name="T3" fmla="*/ 107 h 107"/>
                  <a:gd name="T4" fmla="*/ 0 w 40"/>
                  <a:gd name="T5" fmla="*/ 107 h 107"/>
                  <a:gd name="T6" fmla="*/ 0 w 40"/>
                  <a:gd name="T7" fmla="*/ 103 h 107"/>
                  <a:gd name="T8" fmla="*/ 0 w 40"/>
                  <a:gd name="T9" fmla="*/ 41 h 107"/>
                  <a:gd name="T10" fmla="*/ 3 w 40"/>
                  <a:gd name="T11" fmla="*/ 35 h 107"/>
                  <a:gd name="T12" fmla="*/ 40 w 4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40" h="107">
                    <a:moveTo>
                      <a:pt x="40" y="0"/>
                    </a:moveTo>
                    <a:cubicBezTo>
                      <a:pt x="40" y="107"/>
                      <a:pt x="40" y="107"/>
                      <a:pt x="40" y="107"/>
                    </a:cubicBezTo>
                    <a:cubicBezTo>
                      <a:pt x="40" y="107"/>
                      <a:pt x="14" y="107"/>
                      <a:pt x="0" y="107"/>
                    </a:cubicBezTo>
                    <a:cubicBezTo>
                      <a:pt x="0" y="106"/>
                      <a:pt x="0" y="104"/>
                      <a:pt x="0" y="103"/>
                    </a:cubicBezTo>
                    <a:cubicBezTo>
                      <a:pt x="0" y="82"/>
                      <a:pt x="0" y="62"/>
                      <a:pt x="0" y="41"/>
                    </a:cubicBezTo>
                    <a:cubicBezTo>
                      <a:pt x="0" y="39"/>
                      <a:pt x="1" y="36"/>
                      <a:pt x="3" y="35"/>
                    </a:cubicBezTo>
                    <a:cubicBezTo>
                      <a:pt x="14" y="24"/>
                      <a:pt x="40" y="0"/>
                      <a:pt x="40" y="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90">
                  <a:defRPr/>
                </a:pPr>
                <a:endParaRPr lang="en-US">
                  <a:solidFill>
                    <a:srgbClr val="282F39"/>
                  </a:solidFill>
                  <a:latin typeface="Calibri" panose="020F0502020204030204"/>
                </a:endParaRPr>
              </a:p>
            </p:txBody>
          </p:sp>
          <p:sp>
            <p:nvSpPr>
              <p:cNvPr id="21" name="Freeform 6">
                <a:extLst>
                  <a:ext uri="{FF2B5EF4-FFF2-40B4-BE49-F238E27FC236}">
                    <a16:creationId xmlns:a16="http://schemas.microsoft.com/office/drawing/2014/main" id="{A52EA8E4-0902-4661-8A7B-05694D1B460C}"/>
                  </a:ext>
                </a:extLst>
              </p:cNvPr>
              <p:cNvSpPr>
                <a:spLocks/>
              </p:cNvSpPr>
              <p:nvPr/>
            </p:nvSpPr>
            <p:spPr bwMode="auto">
              <a:xfrm>
                <a:off x="5562036" y="4568825"/>
                <a:ext cx="568325" cy="323850"/>
              </a:xfrm>
              <a:custGeom>
                <a:avLst/>
                <a:gdLst>
                  <a:gd name="T0" fmla="*/ 81 w 176"/>
                  <a:gd name="T1" fmla="*/ 80 h 100"/>
                  <a:gd name="T2" fmla="*/ 143 w 176"/>
                  <a:gd name="T3" fmla="*/ 22 h 100"/>
                  <a:gd name="T4" fmla="*/ 139 w 176"/>
                  <a:gd name="T5" fmla="*/ 17 h 100"/>
                  <a:gd name="T6" fmla="*/ 141 w 176"/>
                  <a:gd name="T7" fmla="*/ 8 h 100"/>
                  <a:gd name="T8" fmla="*/ 168 w 176"/>
                  <a:gd name="T9" fmla="*/ 1 h 100"/>
                  <a:gd name="T10" fmla="*/ 175 w 176"/>
                  <a:gd name="T11" fmla="*/ 9 h 100"/>
                  <a:gd name="T12" fmla="*/ 168 w 176"/>
                  <a:gd name="T13" fmla="*/ 34 h 100"/>
                  <a:gd name="T14" fmla="*/ 158 w 176"/>
                  <a:gd name="T15" fmla="*/ 37 h 100"/>
                  <a:gd name="T16" fmla="*/ 154 w 176"/>
                  <a:gd name="T17" fmla="*/ 31 h 100"/>
                  <a:gd name="T18" fmla="*/ 134 w 176"/>
                  <a:gd name="T19" fmla="*/ 49 h 100"/>
                  <a:gd name="T20" fmla="*/ 84 w 176"/>
                  <a:gd name="T21" fmla="*/ 96 h 100"/>
                  <a:gd name="T22" fmla="*/ 77 w 176"/>
                  <a:gd name="T23" fmla="*/ 96 h 100"/>
                  <a:gd name="T24" fmla="*/ 51 w 176"/>
                  <a:gd name="T25" fmla="*/ 70 h 100"/>
                  <a:gd name="T26" fmla="*/ 44 w 176"/>
                  <a:gd name="T27" fmla="*/ 69 h 100"/>
                  <a:gd name="T28" fmla="*/ 10 w 176"/>
                  <a:gd name="T29" fmla="*/ 100 h 100"/>
                  <a:gd name="T30" fmla="*/ 9 w 176"/>
                  <a:gd name="T31" fmla="*/ 100 h 100"/>
                  <a:gd name="T32" fmla="*/ 10 w 176"/>
                  <a:gd name="T33" fmla="*/ 82 h 100"/>
                  <a:gd name="T34" fmla="*/ 45 w 176"/>
                  <a:gd name="T35" fmla="*/ 50 h 100"/>
                  <a:gd name="T36" fmla="*/ 51 w 176"/>
                  <a:gd name="T37" fmla="*/ 50 h 100"/>
                  <a:gd name="T38" fmla="*/ 79 w 176"/>
                  <a:gd name="T39" fmla="*/ 78 h 100"/>
                  <a:gd name="T40" fmla="*/ 81 w 176"/>
                  <a:gd name="T41" fmla="*/ 8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100">
                    <a:moveTo>
                      <a:pt x="81" y="80"/>
                    </a:moveTo>
                    <a:cubicBezTo>
                      <a:pt x="102" y="60"/>
                      <a:pt x="122" y="41"/>
                      <a:pt x="143" y="22"/>
                    </a:cubicBezTo>
                    <a:cubicBezTo>
                      <a:pt x="141" y="20"/>
                      <a:pt x="140" y="19"/>
                      <a:pt x="139" y="17"/>
                    </a:cubicBezTo>
                    <a:cubicBezTo>
                      <a:pt x="135" y="14"/>
                      <a:pt x="136" y="10"/>
                      <a:pt x="141" y="8"/>
                    </a:cubicBezTo>
                    <a:cubicBezTo>
                      <a:pt x="150" y="6"/>
                      <a:pt x="159" y="3"/>
                      <a:pt x="168" y="1"/>
                    </a:cubicBezTo>
                    <a:cubicBezTo>
                      <a:pt x="173" y="0"/>
                      <a:pt x="176" y="3"/>
                      <a:pt x="175" y="9"/>
                    </a:cubicBezTo>
                    <a:cubicBezTo>
                      <a:pt x="173" y="17"/>
                      <a:pt x="170" y="26"/>
                      <a:pt x="168" y="34"/>
                    </a:cubicBezTo>
                    <a:cubicBezTo>
                      <a:pt x="166" y="40"/>
                      <a:pt x="163" y="41"/>
                      <a:pt x="158" y="37"/>
                    </a:cubicBezTo>
                    <a:cubicBezTo>
                      <a:pt x="157" y="35"/>
                      <a:pt x="155" y="33"/>
                      <a:pt x="154" y="31"/>
                    </a:cubicBezTo>
                    <a:cubicBezTo>
                      <a:pt x="147" y="38"/>
                      <a:pt x="140" y="44"/>
                      <a:pt x="134" y="49"/>
                    </a:cubicBezTo>
                    <a:cubicBezTo>
                      <a:pt x="117" y="65"/>
                      <a:pt x="100" y="80"/>
                      <a:pt x="84" y="96"/>
                    </a:cubicBezTo>
                    <a:cubicBezTo>
                      <a:pt x="81" y="99"/>
                      <a:pt x="79" y="98"/>
                      <a:pt x="77" y="96"/>
                    </a:cubicBezTo>
                    <a:cubicBezTo>
                      <a:pt x="68" y="87"/>
                      <a:pt x="59" y="78"/>
                      <a:pt x="51" y="70"/>
                    </a:cubicBezTo>
                    <a:cubicBezTo>
                      <a:pt x="48" y="67"/>
                      <a:pt x="47" y="67"/>
                      <a:pt x="44" y="69"/>
                    </a:cubicBezTo>
                    <a:cubicBezTo>
                      <a:pt x="33" y="80"/>
                      <a:pt x="21" y="90"/>
                      <a:pt x="10" y="100"/>
                    </a:cubicBezTo>
                    <a:cubicBezTo>
                      <a:pt x="9" y="100"/>
                      <a:pt x="9" y="100"/>
                      <a:pt x="9" y="100"/>
                    </a:cubicBezTo>
                    <a:cubicBezTo>
                      <a:pt x="0" y="90"/>
                      <a:pt x="0" y="90"/>
                      <a:pt x="10" y="82"/>
                    </a:cubicBezTo>
                    <a:cubicBezTo>
                      <a:pt x="21" y="71"/>
                      <a:pt x="33" y="61"/>
                      <a:pt x="45" y="50"/>
                    </a:cubicBezTo>
                    <a:cubicBezTo>
                      <a:pt x="47" y="48"/>
                      <a:pt x="49" y="48"/>
                      <a:pt x="51" y="50"/>
                    </a:cubicBezTo>
                    <a:cubicBezTo>
                      <a:pt x="60" y="60"/>
                      <a:pt x="70" y="69"/>
                      <a:pt x="79" y="78"/>
                    </a:cubicBezTo>
                    <a:cubicBezTo>
                      <a:pt x="80" y="79"/>
                      <a:pt x="80" y="79"/>
                      <a:pt x="81" y="8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90">
                  <a:defRPr/>
                </a:pPr>
                <a:endParaRPr lang="en-US">
                  <a:solidFill>
                    <a:srgbClr val="282F39"/>
                  </a:solidFill>
                  <a:latin typeface="Calibri" panose="020F0502020204030204"/>
                </a:endParaRPr>
              </a:p>
            </p:txBody>
          </p:sp>
          <p:sp>
            <p:nvSpPr>
              <p:cNvPr id="22" name="Freeform 7">
                <a:extLst>
                  <a:ext uri="{FF2B5EF4-FFF2-40B4-BE49-F238E27FC236}">
                    <a16:creationId xmlns:a16="http://schemas.microsoft.com/office/drawing/2014/main" id="{63D84406-5A3D-475A-82F9-FFD312B77215}"/>
                  </a:ext>
                </a:extLst>
              </p:cNvPr>
              <p:cNvSpPr>
                <a:spLocks/>
              </p:cNvSpPr>
              <p:nvPr/>
            </p:nvSpPr>
            <p:spPr bwMode="auto">
              <a:xfrm>
                <a:off x="5593785" y="4856163"/>
                <a:ext cx="130175" cy="220663"/>
              </a:xfrm>
              <a:custGeom>
                <a:avLst/>
                <a:gdLst>
                  <a:gd name="T0" fmla="*/ 37 w 40"/>
                  <a:gd name="T1" fmla="*/ 0 h 68"/>
                  <a:gd name="T2" fmla="*/ 40 w 40"/>
                  <a:gd name="T3" fmla="*/ 2 h 68"/>
                  <a:gd name="T4" fmla="*/ 40 w 40"/>
                  <a:gd name="T5" fmla="*/ 67 h 68"/>
                  <a:gd name="T6" fmla="*/ 40 w 40"/>
                  <a:gd name="T7" fmla="*/ 68 h 68"/>
                  <a:gd name="T8" fmla="*/ 0 w 40"/>
                  <a:gd name="T9" fmla="*/ 68 h 68"/>
                  <a:gd name="T10" fmla="*/ 0 w 40"/>
                  <a:gd name="T11" fmla="*/ 34 h 68"/>
                  <a:gd name="T12" fmla="*/ 1 w 40"/>
                  <a:gd name="T13" fmla="*/ 32 h 68"/>
                  <a:gd name="T14" fmla="*/ 37 w 40"/>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68">
                    <a:moveTo>
                      <a:pt x="37" y="0"/>
                    </a:moveTo>
                    <a:cubicBezTo>
                      <a:pt x="40" y="2"/>
                      <a:pt x="40" y="2"/>
                      <a:pt x="40" y="2"/>
                    </a:cubicBezTo>
                    <a:cubicBezTo>
                      <a:pt x="40" y="24"/>
                      <a:pt x="40" y="46"/>
                      <a:pt x="40" y="67"/>
                    </a:cubicBezTo>
                    <a:cubicBezTo>
                      <a:pt x="40" y="67"/>
                      <a:pt x="40" y="68"/>
                      <a:pt x="40" y="68"/>
                    </a:cubicBezTo>
                    <a:cubicBezTo>
                      <a:pt x="27" y="68"/>
                      <a:pt x="14" y="68"/>
                      <a:pt x="0" y="68"/>
                    </a:cubicBezTo>
                    <a:cubicBezTo>
                      <a:pt x="0" y="57"/>
                      <a:pt x="0" y="45"/>
                      <a:pt x="0" y="34"/>
                    </a:cubicBezTo>
                    <a:cubicBezTo>
                      <a:pt x="0" y="33"/>
                      <a:pt x="1" y="32"/>
                      <a:pt x="1" y="32"/>
                    </a:cubicBezTo>
                    <a:cubicBezTo>
                      <a:pt x="13" y="21"/>
                      <a:pt x="37" y="0"/>
                      <a:pt x="37" y="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90">
                  <a:defRPr/>
                </a:pPr>
                <a:endParaRPr lang="en-US">
                  <a:solidFill>
                    <a:srgbClr val="282F39"/>
                  </a:solidFill>
                  <a:latin typeface="Calibri" panose="020F0502020204030204"/>
                </a:endParaRPr>
              </a:p>
            </p:txBody>
          </p:sp>
          <p:sp>
            <p:nvSpPr>
              <p:cNvPr id="23" name="Freeform 8">
                <a:extLst>
                  <a:ext uri="{FF2B5EF4-FFF2-40B4-BE49-F238E27FC236}">
                    <a16:creationId xmlns:a16="http://schemas.microsoft.com/office/drawing/2014/main" id="{CC37DD52-9C8C-43A5-90CD-8BF299FBCE8B}"/>
                  </a:ext>
                </a:extLst>
              </p:cNvPr>
              <p:cNvSpPr>
                <a:spLocks/>
              </p:cNvSpPr>
              <p:nvPr/>
            </p:nvSpPr>
            <p:spPr bwMode="auto">
              <a:xfrm>
                <a:off x="5765235" y="4895850"/>
                <a:ext cx="128588" cy="180975"/>
              </a:xfrm>
              <a:custGeom>
                <a:avLst/>
                <a:gdLst>
                  <a:gd name="T0" fmla="*/ 40 w 40"/>
                  <a:gd name="T1" fmla="*/ 0 h 56"/>
                  <a:gd name="T2" fmla="*/ 40 w 40"/>
                  <a:gd name="T3" fmla="*/ 56 h 56"/>
                  <a:gd name="T4" fmla="*/ 0 w 40"/>
                  <a:gd name="T5" fmla="*/ 56 h 56"/>
                  <a:gd name="T6" fmla="*/ 0 w 40"/>
                  <a:gd name="T7" fmla="*/ 2 h 56"/>
                  <a:gd name="T8" fmla="*/ 14 w 40"/>
                  <a:gd name="T9" fmla="*/ 17 h 56"/>
                  <a:gd name="T10" fmla="*/ 21 w 40"/>
                  <a:gd name="T11" fmla="*/ 17 h 56"/>
                  <a:gd name="T12" fmla="*/ 40 w 40"/>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0" h="56">
                    <a:moveTo>
                      <a:pt x="40" y="0"/>
                    </a:moveTo>
                    <a:cubicBezTo>
                      <a:pt x="40" y="19"/>
                      <a:pt x="40" y="37"/>
                      <a:pt x="40" y="56"/>
                    </a:cubicBezTo>
                    <a:cubicBezTo>
                      <a:pt x="27" y="56"/>
                      <a:pt x="14" y="56"/>
                      <a:pt x="0" y="56"/>
                    </a:cubicBezTo>
                    <a:cubicBezTo>
                      <a:pt x="0" y="39"/>
                      <a:pt x="0" y="2"/>
                      <a:pt x="0" y="2"/>
                    </a:cubicBezTo>
                    <a:cubicBezTo>
                      <a:pt x="0" y="2"/>
                      <a:pt x="10" y="12"/>
                      <a:pt x="14" y="17"/>
                    </a:cubicBezTo>
                    <a:cubicBezTo>
                      <a:pt x="16" y="19"/>
                      <a:pt x="18" y="20"/>
                      <a:pt x="21" y="17"/>
                    </a:cubicBezTo>
                    <a:cubicBezTo>
                      <a:pt x="27" y="11"/>
                      <a:pt x="33" y="6"/>
                      <a:pt x="40" y="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90">
                  <a:defRPr/>
                </a:pPr>
                <a:endParaRPr lang="en-US">
                  <a:solidFill>
                    <a:srgbClr val="282F39"/>
                  </a:solidFill>
                  <a:latin typeface="Calibri" panose="020F0502020204030204"/>
                </a:endParaRPr>
              </a:p>
            </p:txBody>
          </p:sp>
        </p:grpSp>
        <p:sp>
          <p:nvSpPr>
            <p:cNvPr id="49" name="TextBox 20">
              <a:extLst>
                <a:ext uri="{FF2B5EF4-FFF2-40B4-BE49-F238E27FC236}">
                  <a16:creationId xmlns:a16="http://schemas.microsoft.com/office/drawing/2014/main" id="{85CBDAC6-CD19-499E-A071-BC274E92F3EA}"/>
                </a:ext>
              </a:extLst>
            </p:cNvPr>
            <p:cNvSpPr txBox="1"/>
            <p:nvPr/>
          </p:nvSpPr>
          <p:spPr>
            <a:xfrm>
              <a:off x="7109971" y="5403454"/>
              <a:ext cx="2856619" cy="769441"/>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200" b="1" dirty="0">
                  <a:solidFill>
                    <a:srgbClr val="FFFFFF"/>
                  </a:solidFill>
                  <a:latin typeface="Arial" panose="020B0604020202020204" pitchFamily="34" charset="0"/>
                  <a:cs typeface="Arial" panose="020B0604020202020204" pitchFamily="34" charset="0"/>
                </a:rPr>
                <a:t>Issues for Discussion</a:t>
              </a:r>
              <a:endParaRPr lang="en-US" sz="2200" dirty="0">
                <a:latin typeface="Arial" panose="020B0604020202020204" pitchFamily="34" charset="0"/>
                <a:cs typeface="Arial" panose="020B0604020202020204" pitchFamily="34" charset="0"/>
              </a:endParaRPr>
            </a:p>
          </p:txBody>
        </p:sp>
      </p:grpSp>
      <p:sp>
        <p:nvSpPr>
          <p:cNvPr id="53" name="Rectangle: Rounded Corners 52">
            <a:extLst>
              <a:ext uri="{FF2B5EF4-FFF2-40B4-BE49-F238E27FC236}">
                <a16:creationId xmlns:a16="http://schemas.microsoft.com/office/drawing/2014/main" id="{CEABBC4C-B856-42FB-BDDF-4777E06C7904}"/>
              </a:ext>
            </a:extLst>
          </p:cNvPr>
          <p:cNvSpPr/>
          <p:nvPr/>
        </p:nvSpPr>
        <p:spPr>
          <a:xfrm>
            <a:off x="5432156" y="2353970"/>
            <a:ext cx="2949424" cy="2504551"/>
          </a:xfrm>
          <a:prstGeom prst="roundRect">
            <a:avLst>
              <a:gd name="adj" fmla="val 10059"/>
            </a:avLst>
          </a:prstGeom>
          <a:solidFill>
            <a:srgbClr val="3CA398"/>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90">
              <a:defRPr/>
            </a:pPr>
            <a:endParaRPr lang="en-US">
              <a:solidFill>
                <a:srgbClr val="FFFFFF"/>
              </a:solidFill>
              <a:latin typeface="Calibri" panose="020F0502020204030204"/>
            </a:endParaRPr>
          </a:p>
        </p:txBody>
      </p:sp>
      <p:sp>
        <p:nvSpPr>
          <p:cNvPr id="12" name="TextBox 132">
            <a:extLst>
              <a:ext uri="{FF2B5EF4-FFF2-40B4-BE49-F238E27FC236}">
                <a16:creationId xmlns:a16="http://schemas.microsoft.com/office/drawing/2014/main" id="{AD563904-C228-45B5-B265-0366BECBB703}"/>
              </a:ext>
            </a:extLst>
          </p:cNvPr>
          <p:cNvSpPr txBox="1"/>
          <p:nvPr/>
        </p:nvSpPr>
        <p:spPr>
          <a:xfrm>
            <a:off x="5604253" y="3718930"/>
            <a:ext cx="2677104" cy="1200329"/>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2400" b="1" dirty="0">
                <a:solidFill>
                  <a:srgbClr val="FFFFFF"/>
                </a:solidFill>
                <a:latin typeface="Arial" panose="020B0604020202020204" pitchFamily="34" charset="0"/>
                <a:ea typeface="Noto Sans" panose="020B0502040504020204" pitchFamily="34"/>
                <a:cs typeface="Arial" panose="020B0604020202020204" pitchFamily="34" charset="0"/>
              </a:rPr>
              <a:t>Findings Challenges &amp; Lessons  </a:t>
            </a:r>
          </a:p>
        </p:txBody>
      </p:sp>
      <p:grpSp>
        <p:nvGrpSpPr>
          <p:cNvPr id="5" name="Grouper 4">
            <a:extLst>
              <a:ext uri="{FF2B5EF4-FFF2-40B4-BE49-F238E27FC236}">
                <a16:creationId xmlns:a16="http://schemas.microsoft.com/office/drawing/2014/main" id="{6548D6D7-3E9E-F32A-4825-53B8C33A18C8}"/>
              </a:ext>
            </a:extLst>
          </p:cNvPr>
          <p:cNvGrpSpPr/>
          <p:nvPr/>
        </p:nvGrpSpPr>
        <p:grpSpPr>
          <a:xfrm>
            <a:off x="11991849" y="0"/>
            <a:ext cx="240314" cy="6858000"/>
            <a:chOff x="8754647" y="0"/>
            <a:chExt cx="389353" cy="4826020"/>
          </a:xfrm>
        </p:grpSpPr>
        <p:sp>
          <p:nvSpPr>
            <p:cNvPr id="14" name="Rectangle 13">
              <a:extLst>
                <a:ext uri="{FF2B5EF4-FFF2-40B4-BE49-F238E27FC236}">
                  <a16:creationId xmlns:a16="http://schemas.microsoft.com/office/drawing/2014/main" id="{1A3357B0-F56F-BED5-B221-3A07664C7DCB}"/>
                </a:ext>
              </a:extLst>
            </p:cNvPr>
            <p:cNvSpPr/>
            <p:nvPr/>
          </p:nvSpPr>
          <p:spPr>
            <a:xfrm>
              <a:off x="8754647" y="0"/>
              <a:ext cx="389353" cy="482602"/>
            </a:xfrm>
            <a:prstGeom prst="rect">
              <a:avLst/>
            </a:prstGeom>
            <a:solidFill>
              <a:srgbClr val="C68B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38" name="Rectangle 37">
              <a:extLst>
                <a:ext uri="{FF2B5EF4-FFF2-40B4-BE49-F238E27FC236}">
                  <a16:creationId xmlns:a16="http://schemas.microsoft.com/office/drawing/2014/main" id="{0800CE87-82E8-F856-8703-1928C2D494C7}"/>
                </a:ext>
              </a:extLst>
            </p:cNvPr>
            <p:cNvSpPr/>
            <p:nvPr/>
          </p:nvSpPr>
          <p:spPr>
            <a:xfrm>
              <a:off x="8754647" y="482602"/>
              <a:ext cx="389353" cy="482602"/>
            </a:xfrm>
            <a:prstGeom prst="rect">
              <a:avLst/>
            </a:prstGeom>
            <a:solidFill>
              <a:srgbClr val="8AB0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39" name="Rectangle 38">
              <a:extLst>
                <a:ext uri="{FF2B5EF4-FFF2-40B4-BE49-F238E27FC236}">
                  <a16:creationId xmlns:a16="http://schemas.microsoft.com/office/drawing/2014/main" id="{7085BD4C-6A06-6791-F40F-6965266EB8AE}"/>
                </a:ext>
              </a:extLst>
            </p:cNvPr>
            <p:cNvSpPr/>
            <p:nvPr/>
          </p:nvSpPr>
          <p:spPr>
            <a:xfrm>
              <a:off x="8754647" y="965204"/>
              <a:ext cx="389353" cy="482602"/>
            </a:xfrm>
            <a:prstGeom prst="rect">
              <a:avLst/>
            </a:prstGeom>
            <a:solidFill>
              <a:srgbClr val="3898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40" name="Rectangle 39">
              <a:extLst>
                <a:ext uri="{FF2B5EF4-FFF2-40B4-BE49-F238E27FC236}">
                  <a16:creationId xmlns:a16="http://schemas.microsoft.com/office/drawing/2014/main" id="{86F3F63A-3A7B-63D5-C767-AB91A9FBE38A}"/>
                </a:ext>
              </a:extLst>
            </p:cNvPr>
            <p:cNvSpPr/>
            <p:nvPr/>
          </p:nvSpPr>
          <p:spPr>
            <a:xfrm>
              <a:off x="8754647" y="1447806"/>
              <a:ext cx="389353" cy="482602"/>
            </a:xfrm>
            <a:prstGeom prst="rect">
              <a:avLst/>
            </a:prstGeom>
            <a:solidFill>
              <a:srgbClr val="1C89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41" name="Rectangle 40">
              <a:extLst>
                <a:ext uri="{FF2B5EF4-FFF2-40B4-BE49-F238E27FC236}">
                  <a16:creationId xmlns:a16="http://schemas.microsoft.com/office/drawing/2014/main" id="{2697A485-7D32-5684-0911-8ED24D081D2E}"/>
                </a:ext>
              </a:extLst>
            </p:cNvPr>
            <p:cNvSpPr/>
            <p:nvPr/>
          </p:nvSpPr>
          <p:spPr>
            <a:xfrm>
              <a:off x="8754647" y="1930408"/>
              <a:ext cx="389353" cy="482602"/>
            </a:xfrm>
            <a:prstGeom prst="rect">
              <a:avLst/>
            </a:prstGeom>
            <a:solidFill>
              <a:srgbClr val="0F59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42" name="Rectangle 41">
              <a:extLst>
                <a:ext uri="{FF2B5EF4-FFF2-40B4-BE49-F238E27FC236}">
                  <a16:creationId xmlns:a16="http://schemas.microsoft.com/office/drawing/2014/main" id="{287B9973-7F5C-B3E8-A280-89A0B89FFE96}"/>
                </a:ext>
              </a:extLst>
            </p:cNvPr>
            <p:cNvSpPr/>
            <p:nvPr/>
          </p:nvSpPr>
          <p:spPr>
            <a:xfrm>
              <a:off x="8754647" y="2413010"/>
              <a:ext cx="389353" cy="482602"/>
            </a:xfrm>
            <a:prstGeom prst="rect">
              <a:avLst/>
            </a:prstGeom>
            <a:solidFill>
              <a:srgbClr val="211C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50" name="Rectangle 49">
              <a:extLst>
                <a:ext uri="{FF2B5EF4-FFF2-40B4-BE49-F238E27FC236}">
                  <a16:creationId xmlns:a16="http://schemas.microsoft.com/office/drawing/2014/main" id="{D4B5B3E1-B8DF-2D45-F33A-A51DEE256507}"/>
                </a:ext>
              </a:extLst>
            </p:cNvPr>
            <p:cNvSpPr/>
            <p:nvPr/>
          </p:nvSpPr>
          <p:spPr>
            <a:xfrm>
              <a:off x="8754647" y="2895612"/>
              <a:ext cx="389353" cy="482602"/>
            </a:xfrm>
            <a:prstGeom prst="rect">
              <a:avLst/>
            </a:prstGeom>
            <a:solidFill>
              <a:srgbClr val="4E1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52" name="Rectangle 51">
              <a:extLst>
                <a:ext uri="{FF2B5EF4-FFF2-40B4-BE49-F238E27FC236}">
                  <a16:creationId xmlns:a16="http://schemas.microsoft.com/office/drawing/2014/main" id="{D79CB8A2-5C1E-385B-665A-C5A1EE8A20E1}"/>
                </a:ext>
              </a:extLst>
            </p:cNvPr>
            <p:cNvSpPr/>
            <p:nvPr/>
          </p:nvSpPr>
          <p:spPr>
            <a:xfrm>
              <a:off x="8754647" y="3378214"/>
              <a:ext cx="389353" cy="482602"/>
            </a:xfrm>
            <a:prstGeom prst="rect">
              <a:avLst/>
            </a:prstGeom>
            <a:solidFill>
              <a:srgbClr val="8E16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55" name="Rectangle 54">
              <a:extLst>
                <a:ext uri="{FF2B5EF4-FFF2-40B4-BE49-F238E27FC236}">
                  <a16:creationId xmlns:a16="http://schemas.microsoft.com/office/drawing/2014/main" id="{D7D102A9-A838-6BB5-88B1-2DD4DE838C2C}"/>
                </a:ext>
              </a:extLst>
            </p:cNvPr>
            <p:cNvSpPr/>
            <p:nvPr/>
          </p:nvSpPr>
          <p:spPr>
            <a:xfrm>
              <a:off x="8754647" y="3860816"/>
              <a:ext cx="389353" cy="482602"/>
            </a:xfrm>
            <a:prstGeom prst="rect">
              <a:avLst/>
            </a:prstGeom>
            <a:solidFill>
              <a:srgbClr val="B813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61" name="Rectangle 60">
              <a:extLst>
                <a:ext uri="{FF2B5EF4-FFF2-40B4-BE49-F238E27FC236}">
                  <a16:creationId xmlns:a16="http://schemas.microsoft.com/office/drawing/2014/main" id="{E6F0A3DF-DEEE-5F8D-F90D-7A3B65E2E3E6}"/>
                </a:ext>
              </a:extLst>
            </p:cNvPr>
            <p:cNvSpPr/>
            <p:nvPr/>
          </p:nvSpPr>
          <p:spPr>
            <a:xfrm>
              <a:off x="8754647" y="4343418"/>
              <a:ext cx="389353" cy="482602"/>
            </a:xfrm>
            <a:prstGeom prst="rect">
              <a:avLst/>
            </a:prstGeom>
            <a:solidFill>
              <a:srgbClr val="E05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pic>
        <p:nvPicPr>
          <p:cNvPr id="1026" name="Picture 2" descr="Challenge Icon Png #339377 - Free Icons Library">
            <a:extLst>
              <a:ext uri="{FF2B5EF4-FFF2-40B4-BE49-F238E27FC236}">
                <a16:creationId xmlns:a16="http://schemas.microsoft.com/office/drawing/2014/main" id="{78E9E108-ACFF-2455-BEE5-E6DE55069B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0636" y="2559031"/>
            <a:ext cx="1285693" cy="1200329"/>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a:extLst>
              <a:ext uri="{FF2B5EF4-FFF2-40B4-BE49-F238E27FC236}">
                <a16:creationId xmlns:a16="http://schemas.microsoft.com/office/drawing/2014/main" id="{18B45BE4-EB5B-8578-F06C-5638E3AB0A2A}"/>
              </a:ext>
            </a:extLst>
          </p:cNvPr>
          <p:cNvSpPr>
            <a:spLocks noChangeArrowheads="1"/>
          </p:cNvSpPr>
          <p:nvPr/>
        </p:nvSpPr>
        <p:spPr bwMode="auto">
          <a:xfrm>
            <a:off x="1" y="0"/>
            <a:ext cx="1075496" cy="400110"/>
          </a:xfrm>
          <a:prstGeom prst="rect">
            <a:avLst/>
          </a:prstGeom>
          <a:solidFill>
            <a:srgbClr val="009147"/>
          </a:solid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defRPr/>
            </a:pPr>
            <a:r>
              <a:rPr lang="en-US" sz="2000" b="1" kern="0" dirty="0">
                <a:solidFill>
                  <a:prstClr val="white"/>
                </a:solidFill>
                <a:latin typeface="Arial" panose="020B0604020202020204" pitchFamily="34" charset="0"/>
                <a:cs typeface="Arial" panose="020B0604020202020204" pitchFamily="34" charset="0"/>
              </a:rPr>
              <a:t>Outline</a:t>
            </a:r>
          </a:p>
        </p:txBody>
      </p:sp>
    </p:spTree>
    <p:custDataLst>
      <p:tags r:id="rId1"/>
    </p:custDataLst>
    <p:extLst>
      <p:ext uri="{BB962C8B-B14F-4D97-AF65-F5344CB8AC3E}">
        <p14:creationId xmlns:p14="http://schemas.microsoft.com/office/powerpoint/2010/main" val="391620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745A8B-1B22-4544-83D5-5AA53E459F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75864" y="36000"/>
            <a:ext cx="1727999" cy="504000"/>
          </a:xfrm>
          <a:prstGeom prst="rect">
            <a:avLst/>
          </a:prstGeom>
        </p:spPr>
      </p:pic>
      <p:pic>
        <p:nvPicPr>
          <p:cNvPr id="3" name="Picture 2">
            <a:hlinkClick r:id="rId4"/>
            <a:extLst>
              <a:ext uri="{FF2B5EF4-FFF2-40B4-BE49-F238E27FC236}">
                <a16:creationId xmlns:a16="http://schemas.microsoft.com/office/drawing/2014/main" id="{D2E6B615-C2AB-9545-1FE2-F7E91631B97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08360" y="1033216"/>
            <a:ext cx="1138165" cy="1533837"/>
          </a:xfrm>
          <a:prstGeom prst="rect">
            <a:avLst/>
          </a:prstGeom>
          <a:ln>
            <a:noFill/>
          </a:ln>
          <a:effectLst>
            <a:outerShdw blurRad="190500" algn="tl" rotWithShape="0">
              <a:srgbClr val="000000">
                <a:alpha val="70000"/>
              </a:srgbClr>
            </a:outerShdw>
          </a:effectLst>
        </p:spPr>
      </p:pic>
      <p:pic>
        <p:nvPicPr>
          <p:cNvPr id="12" name="Picture 11">
            <a:hlinkClick r:id="rId6" action="ppaction://hlinkfile"/>
            <a:extLst>
              <a:ext uri="{FF2B5EF4-FFF2-40B4-BE49-F238E27FC236}">
                <a16:creationId xmlns:a16="http://schemas.microsoft.com/office/drawing/2014/main" id="{B222401B-D51D-9C2F-151A-A288B0AE434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75466" y="2702177"/>
            <a:ext cx="1203952" cy="1615108"/>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E9F1B479-139B-4959-3046-F7623EFE653B}"/>
              </a:ext>
            </a:extLst>
          </p:cNvPr>
          <p:cNvSpPr>
            <a:spLocks noChangeArrowheads="1"/>
          </p:cNvSpPr>
          <p:nvPr/>
        </p:nvSpPr>
        <p:spPr bwMode="auto">
          <a:xfrm>
            <a:off x="1" y="0"/>
            <a:ext cx="6323161" cy="400110"/>
          </a:xfrm>
          <a:prstGeom prst="rect">
            <a:avLst/>
          </a:prstGeom>
          <a:solidFill>
            <a:srgbClr val="009147"/>
          </a:solid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defRPr/>
            </a:pPr>
            <a:r>
              <a:rPr lang="en-US" sz="2000" b="1" kern="0" dirty="0">
                <a:solidFill>
                  <a:prstClr val="white"/>
                </a:solidFill>
                <a:latin typeface="Arial" panose="020B0604020202020204" pitchFamily="34" charset="0"/>
                <a:cs typeface="Arial" panose="020B0604020202020204" pitchFamily="34" charset="0"/>
              </a:rPr>
              <a:t>Major private sector related evaluations completed</a:t>
            </a:r>
          </a:p>
        </p:txBody>
      </p:sp>
      <p:sp>
        <p:nvSpPr>
          <p:cNvPr id="4" name="TextBox 3">
            <a:extLst>
              <a:ext uri="{FF2B5EF4-FFF2-40B4-BE49-F238E27FC236}">
                <a16:creationId xmlns:a16="http://schemas.microsoft.com/office/drawing/2014/main" id="{F0038449-AA01-61E2-C8A5-C40A9FE45250}"/>
              </a:ext>
            </a:extLst>
          </p:cNvPr>
          <p:cNvSpPr txBox="1"/>
          <p:nvPr/>
        </p:nvSpPr>
        <p:spPr>
          <a:xfrm>
            <a:off x="347758" y="476959"/>
            <a:ext cx="1231660" cy="369332"/>
          </a:xfrm>
          <a:prstGeom prst="rect">
            <a:avLst/>
          </a:prstGeom>
          <a:solidFill>
            <a:schemeClr val="accent5">
              <a:lumMod val="40000"/>
              <a:lumOff val="60000"/>
            </a:schemeClr>
          </a:solidFill>
          <a:ln w="28575">
            <a:noFill/>
          </a:ln>
        </p:spPr>
        <p:txBody>
          <a:bodyPr wrap="square" rtlCol="0">
            <a:spAutoFit/>
          </a:bodyPr>
          <a:lstStyle/>
          <a:p>
            <a:pPr algn="ctr"/>
            <a:r>
              <a:rPr lang="en-US" b="1" dirty="0">
                <a:latin typeface="Arial" panose="020B0604020202020204" pitchFamily="34" charset="0"/>
                <a:cs typeface="Arial" panose="020B0604020202020204" pitchFamily="34" charset="0"/>
              </a:rPr>
              <a:t>2020</a:t>
            </a:r>
          </a:p>
        </p:txBody>
      </p:sp>
      <p:sp>
        <p:nvSpPr>
          <p:cNvPr id="5" name="TextBox 4">
            <a:extLst>
              <a:ext uri="{FF2B5EF4-FFF2-40B4-BE49-F238E27FC236}">
                <a16:creationId xmlns:a16="http://schemas.microsoft.com/office/drawing/2014/main" id="{395D7AC1-F602-7E03-146E-3A0015282D0D}"/>
              </a:ext>
            </a:extLst>
          </p:cNvPr>
          <p:cNvSpPr txBox="1"/>
          <p:nvPr/>
        </p:nvSpPr>
        <p:spPr>
          <a:xfrm>
            <a:off x="4211124" y="476959"/>
            <a:ext cx="1146389" cy="369332"/>
          </a:xfrm>
          <a:prstGeom prst="rect">
            <a:avLst/>
          </a:prstGeom>
          <a:solidFill>
            <a:schemeClr val="accent5">
              <a:lumMod val="40000"/>
              <a:lumOff val="60000"/>
            </a:schemeClr>
          </a:solidFill>
          <a:ln w="28575">
            <a:noFill/>
          </a:ln>
        </p:spPr>
        <p:txBody>
          <a:bodyPr wrap="square" rtlCol="0">
            <a:spAutoFit/>
          </a:bodyPr>
          <a:lstStyle/>
          <a:p>
            <a:pPr algn="ctr"/>
            <a:r>
              <a:rPr lang="en-US" b="1" dirty="0">
                <a:latin typeface="Arial" panose="020B0604020202020204" pitchFamily="34" charset="0"/>
                <a:cs typeface="Arial" panose="020B0604020202020204" pitchFamily="34" charset="0"/>
              </a:rPr>
              <a:t>2021</a:t>
            </a:r>
          </a:p>
        </p:txBody>
      </p:sp>
      <p:sp>
        <p:nvSpPr>
          <p:cNvPr id="7" name="TextBox 6">
            <a:extLst>
              <a:ext uri="{FF2B5EF4-FFF2-40B4-BE49-F238E27FC236}">
                <a16:creationId xmlns:a16="http://schemas.microsoft.com/office/drawing/2014/main" id="{FFB9F04E-C41E-5B69-A043-E48859454D57}"/>
              </a:ext>
            </a:extLst>
          </p:cNvPr>
          <p:cNvSpPr txBox="1"/>
          <p:nvPr/>
        </p:nvSpPr>
        <p:spPr>
          <a:xfrm>
            <a:off x="8157173" y="496974"/>
            <a:ext cx="1231660" cy="369332"/>
          </a:xfrm>
          <a:prstGeom prst="rect">
            <a:avLst/>
          </a:prstGeom>
          <a:solidFill>
            <a:schemeClr val="accent5">
              <a:lumMod val="40000"/>
              <a:lumOff val="60000"/>
            </a:schemeClr>
          </a:solidFill>
          <a:ln w="28575">
            <a:noFill/>
          </a:ln>
        </p:spPr>
        <p:txBody>
          <a:bodyPr wrap="square" rtlCol="0">
            <a:spAutoFit/>
          </a:bodyPr>
          <a:lstStyle/>
          <a:p>
            <a:pPr algn="ctr"/>
            <a:r>
              <a:rPr lang="en-US" b="1" dirty="0">
                <a:latin typeface="Arial" panose="020B0604020202020204" pitchFamily="34" charset="0"/>
                <a:cs typeface="Arial" panose="020B0604020202020204" pitchFamily="34" charset="0"/>
              </a:rPr>
              <a:t>2022</a:t>
            </a:r>
          </a:p>
        </p:txBody>
      </p:sp>
      <p:sp>
        <p:nvSpPr>
          <p:cNvPr id="8" name="TextBox 7">
            <a:extLst>
              <a:ext uri="{FF2B5EF4-FFF2-40B4-BE49-F238E27FC236}">
                <a16:creationId xmlns:a16="http://schemas.microsoft.com/office/drawing/2014/main" id="{4BF6BCB1-1F59-7E61-C6AD-FBCE759A9318}"/>
              </a:ext>
            </a:extLst>
          </p:cNvPr>
          <p:cNvSpPr txBox="1"/>
          <p:nvPr/>
        </p:nvSpPr>
        <p:spPr>
          <a:xfrm>
            <a:off x="1579418" y="1017484"/>
            <a:ext cx="2314801" cy="99764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R="0">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Evaluation of the AfDB’s Private Sector Development Strategy (2013-2019)</a:t>
            </a:r>
          </a:p>
        </p:txBody>
      </p:sp>
      <p:sp>
        <p:nvSpPr>
          <p:cNvPr id="9" name="TextBox 8">
            <a:extLst>
              <a:ext uri="{FF2B5EF4-FFF2-40B4-BE49-F238E27FC236}">
                <a16:creationId xmlns:a16="http://schemas.microsoft.com/office/drawing/2014/main" id="{1DCA63A6-1739-48D4-90DA-D358B8772B7C}"/>
              </a:ext>
            </a:extLst>
          </p:cNvPr>
          <p:cNvSpPr txBox="1"/>
          <p:nvPr/>
        </p:nvSpPr>
        <p:spPr>
          <a:xfrm>
            <a:off x="1659606" y="2703572"/>
            <a:ext cx="2314801" cy="99764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R="0">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Evaluation of the AfDB’s Role in Increasing Access to Finance in Africa - Thematic Evaluation</a:t>
            </a:r>
          </a:p>
        </p:txBody>
      </p:sp>
      <p:sp>
        <p:nvSpPr>
          <p:cNvPr id="10" name="TextBox 9">
            <a:extLst>
              <a:ext uri="{FF2B5EF4-FFF2-40B4-BE49-F238E27FC236}">
                <a16:creationId xmlns:a16="http://schemas.microsoft.com/office/drawing/2014/main" id="{26AEC689-152F-91C7-34E3-E5846544CE3C}"/>
              </a:ext>
            </a:extLst>
          </p:cNvPr>
          <p:cNvSpPr txBox="1"/>
          <p:nvPr/>
        </p:nvSpPr>
        <p:spPr>
          <a:xfrm>
            <a:off x="5475804" y="2797402"/>
            <a:ext cx="2548044" cy="99764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R="0">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Synthesis Report on the Validation of 2014-2019 Expanded Supervision Reports</a:t>
            </a:r>
          </a:p>
        </p:txBody>
      </p:sp>
      <p:pic>
        <p:nvPicPr>
          <p:cNvPr id="11" name="Picture 10">
            <a:hlinkClick r:id="rId8"/>
            <a:extLst>
              <a:ext uri="{FF2B5EF4-FFF2-40B4-BE49-F238E27FC236}">
                <a16:creationId xmlns:a16="http://schemas.microsoft.com/office/drawing/2014/main" id="{3110DA36-B5FC-3AD0-CADC-8A0C3429BC3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212860" y="2712394"/>
            <a:ext cx="1203952" cy="1604891"/>
          </a:xfrm>
          <a:prstGeom prst="rect">
            <a:avLst/>
          </a:prstGeom>
          <a:ln>
            <a:noFill/>
          </a:ln>
          <a:effectLst>
            <a:outerShdw blurRad="292100" dist="139700" dir="2700000" algn="tl" rotWithShape="0">
              <a:srgbClr val="333333">
                <a:alpha val="65000"/>
              </a:srgbClr>
            </a:outerShdw>
          </a:effectLst>
        </p:spPr>
      </p:pic>
      <p:pic>
        <p:nvPicPr>
          <p:cNvPr id="13" name="Picture 12">
            <a:hlinkClick r:id="rId10"/>
            <a:extLst>
              <a:ext uri="{FF2B5EF4-FFF2-40B4-BE49-F238E27FC236}">
                <a16:creationId xmlns:a16="http://schemas.microsoft.com/office/drawing/2014/main" id="{196D5CAA-160C-DE61-9C83-D2B701D6F93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4212860" y="1017484"/>
            <a:ext cx="1144653" cy="1533837"/>
          </a:xfrm>
          <a:prstGeom prst="rect">
            <a:avLst/>
          </a:prstGeom>
          <a:ln>
            <a:noFill/>
          </a:ln>
          <a:effectLst>
            <a:outerShdw blurRad="190500" algn="tl" rotWithShape="0">
              <a:srgbClr val="000000">
                <a:alpha val="70000"/>
              </a:srgbClr>
            </a:outerShdw>
          </a:effectLst>
        </p:spPr>
      </p:pic>
      <p:sp>
        <p:nvSpPr>
          <p:cNvPr id="17" name="TextBox 16">
            <a:extLst>
              <a:ext uri="{FF2B5EF4-FFF2-40B4-BE49-F238E27FC236}">
                <a16:creationId xmlns:a16="http://schemas.microsoft.com/office/drawing/2014/main" id="{35DE6FED-F05E-1042-89C0-6C54F6029AE5}"/>
              </a:ext>
            </a:extLst>
          </p:cNvPr>
          <p:cNvSpPr txBox="1"/>
          <p:nvPr/>
        </p:nvSpPr>
        <p:spPr>
          <a:xfrm>
            <a:off x="5475804" y="1031262"/>
            <a:ext cx="2548044" cy="99764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R="0">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Evaluation of the AfDB’s Ex-Ante Additionality and Development Outcomes Assessment Framework 2.0</a:t>
            </a:r>
          </a:p>
        </p:txBody>
      </p:sp>
      <p:pic>
        <p:nvPicPr>
          <p:cNvPr id="20" name="Picture 19">
            <a:hlinkClick r:id="rId12"/>
            <a:extLst>
              <a:ext uri="{FF2B5EF4-FFF2-40B4-BE49-F238E27FC236}">
                <a16:creationId xmlns:a16="http://schemas.microsoft.com/office/drawing/2014/main" id="{D671975D-4A5F-29F0-5C0E-DAB976221495}"/>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8199808" y="1033216"/>
            <a:ext cx="1146389" cy="1533837"/>
          </a:xfrm>
          <a:prstGeom prst="rect">
            <a:avLst/>
          </a:prstGeom>
          <a:ln>
            <a:noFill/>
          </a:ln>
          <a:effectLst>
            <a:outerShdw blurRad="190500" algn="tl" rotWithShape="0">
              <a:srgbClr val="000000">
                <a:alpha val="70000"/>
              </a:srgbClr>
            </a:outerShdw>
          </a:effectLst>
        </p:spPr>
      </p:pic>
      <p:sp>
        <p:nvSpPr>
          <p:cNvPr id="22" name="TextBox 21">
            <a:extLst>
              <a:ext uri="{FF2B5EF4-FFF2-40B4-BE49-F238E27FC236}">
                <a16:creationId xmlns:a16="http://schemas.microsoft.com/office/drawing/2014/main" id="{C85596A7-DC5F-9779-B94B-C7A0C36EF774}"/>
              </a:ext>
            </a:extLst>
          </p:cNvPr>
          <p:cNvSpPr txBox="1"/>
          <p:nvPr/>
        </p:nvSpPr>
        <p:spPr>
          <a:xfrm>
            <a:off x="9514935" y="1031262"/>
            <a:ext cx="2314801" cy="99764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R="0">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Evaluation of the AfDB’s Implementation of its Non-Sovereign Operations (2014-2020)</a:t>
            </a:r>
          </a:p>
        </p:txBody>
      </p:sp>
      <p:pic>
        <p:nvPicPr>
          <p:cNvPr id="15" name="Picture 14">
            <a:hlinkClick r:id="rId6" action="ppaction://hlinkfile"/>
            <a:extLst>
              <a:ext uri="{FF2B5EF4-FFF2-40B4-BE49-F238E27FC236}">
                <a16:creationId xmlns:a16="http://schemas.microsoft.com/office/drawing/2014/main" id="{F78BE55A-1387-D1FE-AA2A-E8FFA19640CB}"/>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342573" y="4443691"/>
            <a:ext cx="1203952" cy="1605458"/>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62B0452D-D852-8CF2-14C0-D229F9E4B260}"/>
              </a:ext>
            </a:extLst>
          </p:cNvPr>
          <p:cNvSpPr txBox="1"/>
          <p:nvPr/>
        </p:nvSpPr>
        <p:spPr>
          <a:xfrm>
            <a:off x="1659605" y="4438866"/>
            <a:ext cx="2314801" cy="99764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R="0">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Evaluation of the AfDB’s Role in Increasing Access to Finance in Africa - Project Cluster Evaluation</a:t>
            </a:r>
          </a:p>
        </p:txBody>
      </p:sp>
      <p:pic>
        <p:nvPicPr>
          <p:cNvPr id="19" name="Picture 18">
            <a:hlinkClick r:id="rId15"/>
            <a:extLst>
              <a:ext uri="{FF2B5EF4-FFF2-40B4-BE49-F238E27FC236}">
                <a16:creationId xmlns:a16="http://schemas.microsoft.com/office/drawing/2014/main" id="{36349AC7-E415-0EF3-C6C4-F8A50B17881A}"/>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8242444" y="2803470"/>
            <a:ext cx="1146389" cy="1441119"/>
          </a:xfrm>
          <a:prstGeom prst="rect">
            <a:avLst/>
          </a:prstGeom>
          <a:ln>
            <a:noFill/>
          </a:ln>
          <a:effectLst>
            <a:outerShdw blurRad="190500" algn="tl" rotWithShape="0">
              <a:srgbClr val="000000">
                <a:alpha val="70000"/>
              </a:srgbClr>
            </a:outerShdw>
          </a:effectLst>
        </p:spPr>
      </p:pic>
      <p:sp>
        <p:nvSpPr>
          <p:cNvPr id="21" name="TextBox 20">
            <a:extLst>
              <a:ext uri="{FF2B5EF4-FFF2-40B4-BE49-F238E27FC236}">
                <a16:creationId xmlns:a16="http://schemas.microsoft.com/office/drawing/2014/main" id="{10610FB5-551B-8230-E959-4C3349BFF78A}"/>
              </a:ext>
            </a:extLst>
          </p:cNvPr>
          <p:cNvSpPr txBox="1"/>
          <p:nvPr/>
        </p:nvSpPr>
        <p:spPr>
          <a:xfrm>
            <a:off x="9501733" y="2757111"/>
            <a:ext cx="2314801" cy="122815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R="0">
              <a:lnSpc>
                <a:spcPct val="107000"/>
              </a:lnSpc>
              <a:spcBef>
                <a:spcPts val="0"/>
              </a:spcBef>
              <a:spcAft>
                <a:spcPts val="800"/>
              </a:spcAft>
            </a:pPr>
            <a:r>
              <a:rPr lang="en-US" sz="1400" dirty="0">
                <a:effectLst/>
                <a:latin typeface="Arial" panose="020B0604020202020204" pitchFamily="34" charset="0"/>
                <a:cs typeface="Arial" panose="020B0604020202020204" pitchFamily="34" charset="0"/>
              </a:rPr>
              <a:t>Evaluation of the AfDB's support to its Regional Member Countries in Response to the COVID-19 Pandemic</a:t>
            </a:r>
          </a:p>
        </p:txBody>
      </p:sp>
    </p:spTree>
    <p:extLst>
      <p:ext uri="{BB962C8B-B14F-4D97-AF65-F5344CB8AC3E}">
        <p14:creationId xmlns:p14="http://schemas.microsoft.com/office/powerpoint/2010/main" val="2306414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D9407460-FCC4-4BE6-9F81-51A38D849FD8}"/>
              </a:ext>
            </a:extLst>
          </p:cNvPr>
          <p:cNvSpPr/>
          <p:nvPr/>
        </p:nvSpPr>
        <p:spPr>
          <a:xfrm>
            <a:off x="6898287" y="1371600"/>
            <a:ext cx="4405707" cy="38159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23" name="TextBox 22">
            <a:extLst>
              <a:ext uri="{FF2B5EF4-FFF2-40B4-BE49-F238E27FC236}">
                <a16:creationId xmlns:a16="http://schemas.microsoft.com/office/drawing/2014/main" id="{9101E2DA-865C-4BB1-BB54-4D0CC8C8CFAA}"/>
              </a:ext>
            </a:extLst>
          </p:cNvPr>
          <p:cNvSpPr txBox="1"/>
          <p:nvPr/>
        </p:nvSpPr>
        <p:spPr>
          <a:xfrm>
            <a:off x="6939553" y="4050831"/>
            <a:ext cx="1790780" cy="369332"/>
          </a:xfrm>
          <a:prstGeom prst="rect">
            <a:avLst/>
          </a:prstGeom>
          <a:noFill/>
        </p:spPr>
        <p:txBody>
          <a:bodyPr wrap="square">
            <a:spAutoFit/>
          </a:bodyPr>
          <a:lstStyle/>
          <a:p>
            <a:pPr lvl="0" algn="ctr"/>
            <a:r>
              <a:rPr lang="en-US" b="1" dirty="0">
                <a:solidFill>
                  <a:schemeClr val="bg1"/>
                </a:solidFill>
                <a:latin typeface="Arial" panose="020B0604020202020204" pitchFamily="34" charset="0"/>
                <a:cs typeface="Arial" panose="020B0604020202020204" pitchFamily="34" charset="0"/>
              </a:rPr>
              <a:t>Partnership</a:t>
            </a:r>
          </a:p>
        </p:txBody>
      </p:sp>
      <p:pic>
        <p:nvPicPr>
          <p:cNvPr id="2" name="Image 15" descr="Logo.png">
            <a:extLst>
              <a:ext uri="{FF2B5EF4-FFF2-40B4-BE49-F238E27FC236}">
                <a16:creationId xmlns:a16="http://schemas.microsoft.com/office/drawing/2014/main" id="{FA2DA5F3-5004-B78C-4CD2-E507A039B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7285" y="142395"/>
            <a:ext cx="2032198" cy="648000"/>
          </a:xfrm>
          <a:prstGeom prst="rect">
            <a:avLst/>
          </a:prstGeom>
        </p:spPr>
      </p:pic>
      <p:grpSp>
        <p:nvGrpSpPr>
          <p:cNvPr id="18" name="Grouper 4">
            <a:extLst>
              <a:ext uri="{FF2B5EF4-FFF2-40B4-BE49-F238E27FC236}">
                <a16:creationId xmlns:a16="http://schemas.microsoft.com/office/drawing/2014/main" id="{88E43F41-781A-5467-2E48-0B3DD104418A}"/>
              </a:ext>
            </a:extLst>
          </p:cNvPr>
          <p:cNvGrpSpPr/>
          <p:nvPr/>
        </p:nvGrpSpPr>
        <p:grpSpPr>
          <a:xfrm>
            <a:off x="11859490" y="0"/>
            <a:ext cx="360626" cy="6858000"/>
            <a:chOff x="8754647" y="0"/>
            <a:chExt cx="389353" cy="4826020"/>
          </a:xfrm>
        </p:grpSpPr>
        <p:sp>
          <p:nvSpPr>
            <p:cNvPr id="19" name="Rectangle 18">
              <a:extLst>
                <a:ext uri="{FF2B5EF4-FFF2-40B4-BE49-F238E27FC236}">
                  <a16:creationId xmlns:a16="http://schemas.microsoft.com/office/drawing/2014/main" id="{87A77818-2DD0-A414-3718-F7F46E982876}"/>
                </a:ext>
              </a:extLst>
            </p:cNvPr>
            <p:cNvSpPr/>
            <p:nvPr/>
          </p:nvSpPr>
          <p:spPr>
            <a:xfrm>
              <a:off x="8754647" y="0"/>
              <a:ext cx="389353" cy="482602"/>
            </a:xfrm>
            <a:prstGeom prst="rect">
              <a:avLst/>
            </a:prstGeom>
            <a:solidFill>
              <a:srgbClr val="C68B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20" name="Rectangle 19">
              <a:extLst>
                <a:ext uri="{FF2B5EF4-FFF2-40B4-BE49-F238E27FC236}">
                  <a16:creationId xmlns:a16="http://schemas.microsoft.com/office/drawing/2014/main" id="{F177D89F-0CBC-F5E9-D422-3706CF055739}"/>
                </a:ext>
              </a:extLst>
            </p:cNvPr>
            <p:cNvSpPr/>
            <p:nvPr/>
          </p:nvSpPr>
          <p:spPr>
            <a:xfrm>
              <a:off x="8754647" y="482602"/>
              <a:ext cx="389353" cy="482602"/>
            </a:xfrm>
            <a:prstGeom prst="rect">
              <a:avLst/>
            </a:prstGeom>
            <a:solidFill>
              <a:srgbClr val="8AB0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32" name="Rectangle 31">
              <a:extLst>
                <a:ext uri="{FF2B5EF4-FFF2-40B4-BE49-F238E27FC236}">
                  <a16:creationId xmlns:a16="http://schemas.microsoft.com/office/drawing/2014/main" id="{5AC041BA-2F1A-92C4-DC93-8FAD5388348D}"/>
                </a:ext>
              </a:extLst>
            </p:cNvPr>
            <p:cNvSpPr/>
            <p:nvPr/>
          </p:nvSpPr>
          <p:spPr>
            <a:xfrm>
              <a:off x="8754647" y="965204"/>
              <a:ext cx="389353" cy="482602"/>
            </a:xfrm>
            <a:prstGeom prst="rect">
              <a:avLst/>
            </a:prstGeom>
            <a:solidFill>
              <a:srgbClr val="3898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33" name="Rectangle 32">
              <a:extLst>
                <a:ext uri="{FF2B5EF4-FFF2-40B4-BE49-F238E27FC236}">
                  <a16:creationId xmlns:a16="http://schemas.microsoft.com/office/drawing/2014/main" id="{8DA36C46-C029-17C9-AE08-6C55E7B63DB4}"/>
                </a:ext>
              </a:extLst>
            </p:cNvPr>
            <p:cNvSpPr/>
            <p:nvPr/>
          </p:nvSpPr>
          <p:spPr>
            <a:xfrm>
              <a:off x="8754647" y="1447806"/>
              <a:ext cx="389353" cy="482602"/>
            </a:xfrm>
            <a:prstGeom prst="rect">
              <a:avLst/>
            </a:prstGeom>
            <a:solidFill>
              <a:srgbClr val="1C89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34" name="Rectangle 33">
              <a:extLst>
                <a:ext uri="{FF2B5EF4-FFF2-40B4-BE49-F238E27FC236}">
                  <a16:creationId xmlns:a16="http://schemas.microsoft.com/office/drawing/2014/main" id="{C2949694-A660-4F95-A3FF-0D05B89EBCFC}"/>
                </a:ext>
              </a:extLst>
            </p:cNvPr>
            <p:cNvSpPr/>
            <p:nvPr/>
          </p:nvSpPr>
          <p:spPr>
            <a:xfrm>
              <a:off x="8754647" y="1930408"/>
              <a:ext cx="389353" cy="482602"/>
            </a:xfrm>
            <a:prstGeom prst="rect">
              <a:avLst/>
            </a:prstGeom>
            <a:solidFill>
              <a:srgbClr val="0F59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37" name="Rectangle 36">
              <a:extLst>
                <a:ext uri="{FF2B5EF4-FFF2-40B4-BE49-F238E27FC236}">
                  <a16:creationId xmlns:a16="http://schemas.microsoft.com/office/drawing/2014/main" id="{C858574E-5B32-4CD9-F5CC-B7140EF3FFF3}"/>
                </a:ext>
              </a:extLst>
            </p:cNvPr>
            <p:cNvSpPr/>
            <p:nvPr/>
          </p:nvSpPr>
          <p:spPr>
            <a:xfrm>
              <a:off x="8754647" y="2413010"/>
              <a:ext cx="389353" cy="482602"/>
            </a:xfrm>
            <a:prstGeom prst="rect">
              <a:avLst/>
            </a:prstGeom>
            <a:solidFill>
              <a:srgbClr val="211C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38" name="Rectangle 37">
              <a:extLst>
                <a:ext uri="{FF2B5EF4-FFF2-40B4-BE49-F238E27FC236}">
                  <a16:creationId xmlns:a16="http://schemas.microsoft.com/office/drawing/2014/main" id="{BE8F01CE-C009-4ED9-6C44-9877EDD14813}"/>
                </a:ext>
              </a:extLst>
            </p:cNvPr>
            <p:cNvSpPr/>
            <p:nvPr/>
          </p:nvSpPr>
          <p:spPr>
            <a:xfrm>
              <a:off x="8754647" y="2895612"/>
              <a:ext cx="389353" cy="482602"/>
            </a:xfrm>
            <a:prstGeom prst="rect">
              <a:avLst/>
            </a:prstGeom>
            <a:solidFill>
              <a:srgbClr val="4E1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39" name="Rectangle 38">
              <a:extLst>
                <a:ext uri="{FF2B5EF4-FFF2-40B4-BE49-F238E27FC236}">
                  <a16:creationId xmlns:a16="http://schemas.microsoft.com/office/drawing/2014/main" id="{62802B58-4340-89B1-3B2E-C3CE3876E85B}"/>
                </a:ext>
              </a:extLst>
            </p:cNvPr>
            <p:cNvSpPr/>
            <p:nvPr/>
          </p:nvSpPr>
          <p:spPr>
            <a:xfrm>
              <a:off x="8754647" y="3378214"/>
              <a:ext cx="389353" cy="482602"/>
            </a:xfrm>
            <a:prstGeom prst="rect">
              <a:avLst/>
            </a:prstGeom>
            <a:solidFill>
              <a:srgbClr val="8E16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40" name="Rectangle 39">
              <a:extLst>
                <a:ext uri="{FF2B5EF4-FFF2-40B4-BE49-F238E27FC236}">
                  <a16:creationId xmlns:a16="http://schemas.microsoft.com/office/drawing/2014/main" id="{2890A3FC-7154-0630-14AE-747B60E27FAF}"/>
                </a:ext>
              </a:extLst>
            </p:cNvPr>
            <p:cNvSpPr/>
            <p:nvPr/>
          </p:nvSpPr>
          <p:spPr>
            <a:xfrm>
              <a:off x="8754647" y="3860816"/>
              <a:ext cx="389353" cy="482602"/>
            </a:xfrm>
            <a:prstGeom prst="rect">
              <a:avLst/>
            </a:prstGeom>
            <a:solidFill>
              <a:srgbClr val="B813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42" name="Rectangle 41">
              <a:extLst>
                <a:ext uri="{FF2B5EF4-FFF2-40B4-BE49-F238E27FC236}">
                  <a16:creationId xmlns:a16="http://schemas.microsoft.com/office/drawing/2014/main" id="{80F11072-3901-555B-595C-1B6AE0F77A8C}"/>
                </a:ext>
              </a:extLst>
            </p:cNvPr>
            <p:cNvSpPr/>
            <p:nvPr/>
          </p:nvSpPr>
          <p:spPr>
            <a:xfrm>
              <a:off x="8754647" y="4343418"/>
              <a:ext cx="389353" cy="482602"/>
            </a:xfrm>
            <a:prstGeom prst="rect">
              <a:avLst/>
            </a:prstGeom>
            <a:solidFill>
              <a:srgbClr val="E05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sp>
        <p:nvSpPr>
          <p:cNvPr id="25" name="Rectangle 24">
            <a:extLst>
              <a:ext uri="{FF2B5EF4-FFF2-40B4-BE49-F238E27FC236}">
                <a16:creationId xmlns:a16="http://schemas.microsoft.com/office/drawing/2014/main" id="{F4A51B2A-9387-8A96-7E97-2A46B21543F6}"/>
              </a:ext>
            </a:extLst>
          </p:cNvPr>
          <p:cNvSpPr>
            <a:spLocks noChangeArrowheads="1"/>
          </p:cNvSpPr>
          <p:nvPr/>
        </p:nvSpPr>
        <p:spPr bwMode="auto">
          <a:xfrm>
            <a:off x="1" y="0"/>
            <a:ext cx="5020573" cy="400110"/>
          </a:xfrm>
          <a:prstGeom prst="rect">
            <a:avLst/>
          </a:prstGeom>
          <a:solidFill>
            <a:srgbClr val="009147"/>
          </a:solid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defRPr/>
            </a:pPr>
            <a:r>
              <a:rPr lang="en-US" sz="2000" b="1" kern="0" dirty="0">
                <a:solidFill>
                  <a:prstClr val="white"/>
                </a:solidFill>
                <a:latin typeface="Arial" panose="020B0604020202020204" pitchFamily="34" charset="0"/>
                <a:cs typeface="Arial" panose="020B0604020202020204" pitchFamily="34" charset="0"/>
              </a:rPr>
              <a:t>Private Sector Interventions in the AfDB</a:t>
            </a:r>
          </a:p>
        </p:txBody>
      </p:sp>
      <p:sp>
        <p:nvSpPr>
          <p:cNvPr id="36" name="Content Placeholder 7">
            <a:extLst>
              <a:ext uri="{FF2B5EF4-FFF2-40B4-BE49-F238E27FC236}">
                <a16:creationId xmlns:a16="http://schemas.microsoft.com/office/drawing/2014/main" id="{0402D20B-6CF2-2270-F450-F92AC5C6B11F}"/>
              </a:ext>
            </a:extLst>
          </p:cNvPr>
          <p:cNvSpPr txBox="1">
            <a:spLocks/>
          </p:cNvSpPr>
          <p:nvPr/>
        </p:nvSpPr>
        <p:spPr>
          <a:xfrm>
            <a:off x="600363" y="943255"/>
            <a:ext cx="10967660" cy="5079858"/>
          </a:xfrm>
          <a:prstGeom prst="rect">
            <a:avLst/>
          </a:prstGeom>
        </p:spPr>
        <p:txBody>
          <a:bodyPr vert="horz">
            <a:normAutofit fontScale="9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600"/>
              </a:spcAft>
              <a:buClr>
                <a:srgbClr val="00B050"/>
              </a:buClr>
              <a:buSzTx/>
              <a:buFont typeface="Wingdings" panose="05000000000000000000" pitchFamily="2" charset="2"/>
              <a:buChar char="Ü"/>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AfDB’s private sector financing operations started in 1990’s with direct investments in support of private entrepreneurs and private equity.</a:t>
            </a:r>
          </a:p>
          <a:p>
            <a:pPr marL="285750" marR="0" lvl="0" indent="-285750" algn="l" defTabSz="914400" rtl="0" eaLnBrk="1" fontAlgn="auto" latinLnBrk="0" hangingPunct="1">
              <a:lnSpc>
                <a:spcPct val="100000"/>
              </a:lnSpc>
              <a:spcBef>
                <a:spcPts val="0"/>
              </a:spcBef>
              <a:spcAft>
                <a:spcPts val="600"/>
              </a:spcAft>
              <a:buClr>
                <a:srgbClr val="00B050"/>
              </a:buClr>
              <a:buSzTx/>
              <a:buFont typeface="Wingdings" panose="05000000000000000000" pitchFamily="2" charset="2"/>
              <a:buChar char="Ü"/>
              <a:tabLst/>
              <a:defRPr/>
            </a:pPr>
            <a:r>
              <a:rPr lang="en-US" sz="1900" dirty="0">
                <a:latin typeface="Arial" panose="020B0604020202020204" pitchFamily="34" charset="0"/>
                <a:cs typeface="Arial" panose="020B0604020202020204" pitchFamily="34" charset="0"/>
              </a:rPr>
              <a:t>The Bank continues to be a key player in developing private equity investment as an asset class in Africa. The committed portfolio of equity investments has grown steadily from $71 million in 1997 to $2 billion at the end of 2020. </a:t>
            </a:r>
          </a:p>
          <a:p>
            <a:pPr marL="285750" marR="0" lvl="0" indent="-285750" algn="l" defTabSz="914400" rtl="0" eaLnBrk="1" fontAlgn="auto" latinLnBrk="0" hangingPunct="1">
              <a:lnSpc>
                <a:spcPct val="100000"/>
              </a:lnSpc>
              <a:spcBef>
                <a:spcPts val="0"/>
              </a:spcBef>
              <a:spcAft>
                <a:spcPts val="600"/>
              </a:spcAft>
              <a:buClr>
                <a:srgbClr val="00B050"/>
              </a:buClr>
              <a:buSzTx/>
              <a:buFont typeface="Wingdings" panose="05000000000000000000" pitchFamily="2" charset="2"/>
              <a:buChar char="Ü"/>
              <a:tabLst/>
              <a:defRPr/>
            </a:pPr>
            <a:r>
              <a:rPr lang="en-US" sz="1900" dirty="0">
                <a:latin typeface="Arial" panose="020B0604020202020204" pitchFamily="34" charset="0"/>
                <a:cs typeface="Arial" panose="020B0604020202020204" pitchFamily="34" charset="0"/>
              </a:rPr>
              <a:t>The main PSD challenges in Africa: (1) weak investment climate (policy, law, regulation and institutional); (2) deficiency in economic infrastructure, particularly energy, transport and ICT; (3) limited financial intermediation and access; (4) mismatch between workforce skills and business needs; and (5) weak corporate governance –corruption risk</a:t>
            </a:r>
          </a:p>
          <a:p>
            <a:pPr marL="285750" marR="0" lvl="0" indent="-285750" algn="l" defTabSz="914400" rtl="0" eaLnBrk="1" fontAlgn="auto" latinLnBrk="0" hangingPunct="1">
              <a:lnSpc>
                <a:spcPct val="100000"/>
              </a:lnSpc>
              <a:spcBef>
                <a:spcPts val="0"/>
              </a:spcBef>
              <a:spcAft>
                <a:spcPts val="600"/>
              </a:spcAft>
              <a:buClr>
                <a:srgbClr val="00B050"/>
              </a:buClr>
              <a:buSzTx/>
              <a:buFont typeface="Wingdings" panose="05000000000000000000" pitchFamily="2" charset="2"/>
              <a:buChar char="Ü"/>
              <a:tabLst/>
              <a:defRPr/>
            </a:pPr>
            <a:r>
              <a:rPr lang="en-US" sz="1900" dirty="0">
                <a:latin typeface="Arial" panose="020B0604020202020204" pitchFamily="34" charset="0"/>
                <a:cs typeface="Arial" panose="020B0604020202020204" pitchFamily="34" charset="0"/>
              </a:rPr>
              <a:t>AfDB identified PSD as one of the five Bank’s operational priorities (High 5 on Industrialization). Under this priority, the Bank focuses on four key areas, namely: </a:t>
            </a:r>
          </a:p>
          <a:p>
            <a:pPr lvl="1" algn="just">
              <a:lnSpc>
                <a:spcPct val="90000"/>
              </a:lnSpc>
              <a:spcBef>
                <a:spcPts val="0"/>
              </a:spcBef>
              <a:spcAft>
                <a:spcPts val="600"/>
              </a:spcAft>
              <a:buFont typeface="Wingdings" panose="05000000000000000000" pitchFamily="2" charset="2"/>
              <a:buChar char="µ"/>
            </a:pPr>
            <a:r>
              <a:rPr lang="en-US" sz="1700" b="1" dirty="0">
                <a:latin typeface="Arial" panose="020B0604020202020204" pitchFamily="34" charset="0"/>
                <a:cs typeface="Arial" panose="020B0604020202020204" pitchFamily="34" charset="0"/>
              </a:rPr>
              <a:t>Advisory services and institutional support </a:t>
            </a:r>
            <a:r>
              <a:rPr lang="en-US" sz="1700" dirty="0">
                <a:latin typeface="Arial" panose="020B0604020202020204" pitchFamily="34" charset="0"/>
                <a:cs typeface="Arial" panose="020B0604020202020204" pitchFamily="34" charset="0"/>
              </a:rPr>
              <a:t>to improve the business environment, and to strengthen the quality and effectiveness of public administrative services to enterprises; </a:t>
            </a:r>
          </a:p>
          <a:p>
            <a:pPr lvl="1" algn="just">
              <a:lnSpc>
                <a:spcPct val="90000"/>
              </a:lnSpc>
              <a:spcBef>
                <a:spcPts val="0"/>
              </a:spcBef>
              <a:spcAft>
                <a:spcPts val="600"/>
              </a:spcAft>
              <a:buFont typeface="Wingdings" panose="05000000000000000000" pitchFamily="2" charset="2"/>
              <a:buChar char="µ"/>
            </a:pPr>
            <a:r>
              <a:rPr lang="en-US" sz="1700" b="1" dirty="0">
                <a:latin typeface="Arial" panose="020B0604020202020204" pitchFamily="34" charset="0"/>
                <a:cs typeface="Arial" panose="020B0604020202020204" pitchFamily="34" charset="0"/>
              </a:rPr>
              <a:t>Investments in infrastructure and skills development</a:t>
            </a:r>
            <a:r>
              <a:rPr lang="en-US" sz="1700" dirty="0">
                <a:latin typeface="Arial" panose="020B0604020202020204" pitchFamily="34" charset="0"/>
                <a:cs typeface="Arial" panose="020B0604020202020204" pitchFamily="34" charset="0"/>
              </a:rPr>
              <a:t>;</a:t>
            </a:r>
          </a:p>
          <a:p>
            <a:pPr lvl="1" algn="just">
              <a:lnSpc>
                <a:spcPct val="90000"/>
              </a:lnSpc>
              <a:spcBef>
                <a:spcPts val="0"/>
              </a:spcBef>
              <a:spcAft>
                <a:spcPts val="600"/>
              </a:spcAft>
              <a:buFont typeface="Wingdings" panose="05000000000000000000" pitchFamily="2" charset="2"/>
              <a:buChar char="µ"/>
            </a:pPr>
            <a:r>
              <a:rPr lang="en-US" sz="1700" b="1" dirty="0">
                <a:latin typeface="Arial" panose="020B0604020202020204" pitchFamily="34" charset="0"/>
                <a:cs typeface="Arial" panose="020B0604020202020204" pitchFamily="34" charset="0"/>
              </a:rPr>
              <a:t>Support for value-chain links and clusters</a:t>
            </a:r>
            <a:r>
              <a:rPr lang="en-US" sz="1700" dirty="0">
                <a:latin typeface="Arial" panose="020B0604020202020204" pitchFamily="34" charset="0"/>
                <a:cs typeface="Arial" panose="020B0604020202020204" pitchFamily="34" charset="0"/>
              </a:rPr>
              <a:t>, particularly in agribusiness and extractive industries; and </a:t>
            </a:r>
          </a:p>
          <a:p>
            <a:pPr lvl="1" algn="just">
              <a:lnSpc>
                <a:spcPct val="90000"/>
              </a:lnSpc>
              <a:spcBef>
                <a:spcPts val="0"/>
              </a:spcBef>
              <a:spcAft>
                <a:spcPts val="600"/>
              </a:spcAft>
              <a:buFont typeface="Wingdings" panose="05000000000000000000" pitchFamily="2" charset="2"/>
              <a:buChar char="µ"/>
            </a:pPr>
            <a:r>
              <a:rPr lang="en-US" sz="1700" b="1" dirty="0">
                <a:latin typeface="Arial" panose="020B0604020202020204" pitchFamily="34" charset="0"/>
                <a:cs typeface="Arial" panose="020B0604020202020204" pitchFamily="34" charset="0"/>
              </a:rPr>
              <a:t>Support to private enterprises </a:t>
            </a:r>
            <a:r>
              <a:rPr lang="en-US" sz="1700" dirty="0">
                <a:latin typeface="Arial" panose="020B0604020202020204" pitchFamily="34" charset="0"/>
                <a:cs typeface="Arial" panose="020B0604020202020204" pitchFamily="34" charset="0"/>
              </a:rPr>
              <a:t>through investments and institutional support</a:t>
            </a:r>
          </a:p>
          <a:p>
            <a:pPr marL="365760" lvl="1" indent="0" algn="just">
              <a:lnSpc>
                <a:spcPct val="90000"/>
              </a:lnSpc>
              <a:spcBef>
                <a:spcPts val="0"/>
              </a:spcBef>
              <a:spcAft>
                <a:spcPts val="600"/>
              </a:spcAft>
              <a:buNone/>
            </a:pPr>
            <a:endParaRPr lang="en-US" sz="1700" dirty="0">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600"/>
              </a:spcAft>
              <a:buClr>
                <a:srgbClr val="00B050"/>
              </a:buClr>
              <a:buSzTx/>
              <a:buFont typeface="Wingdings" panose="05000000000000000000" pitchFamily="2" charset="2"/>
              <a:buChar char="Ü"/>
              <a:tabLst/>
              <a:defRPr/>
            </a:pPr>
            <a:r>
              <a:rPr lang="en-US" sz="1900" dirty="0">
                <a:latin typeface="Arial" panose="020B0604020202020204" pitchFamily="34" charset="0"/>
                <a:cs typeface="Arial" panose="020B0604020202020204" pitchFamily="34" charset="0"/>
              </a:rPr>
              <a:t>AfDB signed 469 PS operations totaling $16 billion between Jan. 2013 - Dec. 2019, but the share of the private sector remained below 30 percent of the Bank’s total financing. In 2020 there were no NSOs  due to reallocation of funding to COVID-19 response.</a:t>
            </a:r>
            <a:endParaRPr lang="en-US" sz="25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41044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9C2AE-A464-8439-16B0-3DAE11A0FA08}"/>
            </a:ext>
          </a:extLst>
        </p:cNvPr>
        <p:cNvGrpSpPr/>
        <p:nvPr/>
      </p:nvGrpSpPr>
      <p:grpSpPr>
        <a:xfrm>
          <a:off x="0" y="0"/>
          <a:ext cx="0" cy="0"/>
          <a:chOff x="0" y="0"/>
          <a:chExt cx="0" cy="0"/>
        </a:xfrm>
      </p:grpSpPr>
      <p:sp>
        <p:nvSpPr>
          <p:cNvPr id="5" name="Oval 4">
            <a:extLst>
              <a:ext uri="{FF2B5EF4-FFF2-40B4-BE49-F238E27FC236}">
                <a16:creationId xmlns:a16="http://schemas.microsoft.com/office/drawing/2014/main" id="{6DE59748-E179-710D-1725-B5040F646C78}"/>
              </a:ext>
            </a:extLst>
          </p:cNvPr>
          <p:cNvSpPr/>
          <p:nvPr/>
        </p:nvSpPr>
        <p:spPr>
          <a:xfrm>
            <a:off x="6898287" y="1371600"/>
            <a:ext cx="4405707" cy="38159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23" name="TextBox 22">
            <a:extLst>
              <a:ext uri="{FF2B5EF4-FFF2-40B4-BE49-F238E27FC236}">
                <a16:creationId xmlns:a16="http://schemas.microsoft.com/office/drawing/2014/main" id="{201150A3-0343-3B02-D662-1E5B8820A7AF}"/>
              </a:ext>
            </a:extLst>
          </p:cNvPr>
          <p:cNvSpPr txBox="1"/>
          <p:nvPr/>
        </p:nvSpPr>
        <p:spPr>
          <a:xfrm>
            <a:off x="6939553" y="4050831"/>
            <a:ext cx="1790780" cy="369332"/>
          </a:xfrm>
          <a:prstGeom prst="rect">
            <a:avLst/>
          </a:prstGeom>
          <a:noFill/>
        </p:spPr>
        <p:txBody>
          <a:bodyPr wrap="square">
            <a:spAutoFit/>
          </a:bodyPr>
          <a:lstStyle/>
          <a:p>
            <a:pPr lvl="0" algn="ctr"/>
            <a:r>
              <a:rPr lang="en-US" b="1" dirty="0">
                <a:solidFill>
                  <a:schemeClr val="bg1"/>
                </a:solidFill>
                <a:latin typeface="Arial" panose="020B0604020202020204" pitchFamily="34" charset="0"/>
                <a:cs typeface="Arial" panose="020B0604020202020204" pitchFamily="34" charset="0"/>
              </a:rPr>
              <a:t>Partnership</a:t>
            </a:r>
          </a:p>
        </p:txBody>
      </p:sp>
      <p:pic>
        <p:nvPicPr>
          <p:cNvPr id="2" name="Image 15" descr="Logo.png">
            <a:extLst>
              <a:ext uri="{FF2B5EF4-FFF2-40B4-BE49-F238E27FC236}">
                <a16:creationId xmlns:a16="http://schemas.microsoft.com/office/drawing/2014/main" id="{E3841756-D462-F09A-58B1-81CA2C703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7285" y="142395"/>
            <a:ext cx="2032198" cy="648000"/>
          </a:xfrm>
          <a:prstGeom prst="rect">
            <a:avLst/>
          </a:prstGeom>
        </p:spPr>
      </p:pic>
      <p:grpSp>
        <p:nvGrpSpPr>
          <p:cNvPr id="18" name="Grouper 4">
            <a:extLst>
              <a:ext uri="{FF2B5EF4-FFF2-40B4-BE49-F238E27FC236}">
                <a16:creationId xmlns:a16="http://schemas.microsoft.com/office/drawing/2014/main" id="{5A59BD24-CB19-6A8B-75AE-355E96037FFF}"/>
              </a:ext>
            </a:extLst>
          </p:cNvPr>
          <p:cNvGrpSpPr/>
          <p:nvPr/>
        </p:nvGrpSpPr>
        <p:grpSpPr>
          <a:xfrm>
            <a:off x="11859490" y="0"/>
            <a:ext cx="360626" cy="6858000"/>
            <a:chOff x="8754647" y="0"/>
            <a:chExt cx="389353" cy="4826020"/>
          </a:xfrm>
        </p:grpSpPr>
        <p:sp>
          <p:nvSpPr>
            <p:cNvPr id="19" name="Rectangle 18">
              <a:extLst>
                <a:ext uri="{FF2B5EF4-FFF2-40B4-BE49-F238E27FC236}">
                  <a16:creationId xmlns:a16="http://schemas.microsoft.com/office/drawing/2014/main" id="{6B07FA99-0A3C-23E0-BED4-7F1C9EDFE121}"/>
                </a:ext>
              </a:extLst>
            </p:cNvPr>
            <p:cNvSpPr/>
            <p:nvPr/>
          </p:nvSpPr>
          <p:spPr>
            <a:xfrm>
              <a:off x="8754647" y="0"/>
              <a:ext cx="389353" cy="482602"/>
            </a:xfrm>
            <a:prstGeom prst="rect">
              <a:avLst/>
            </a:prstGeom>
            <a:solidFill>
              <a:srgbClr val="C68B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20" name="Rectangle 19">
              <a:extLst>
                <a:ext uri="{FF2B5EF4-FFF2-40B4-BE49-F238E27FC236}">
                  <a16:creationId xmlns:a16="http://schemas.microsoft.com/office/drawing/2014/main" id="{B51242E7-3B4B-C3BE-E1F6-E9E7702F82E9}"/>
                </a:ext>
              </a:extLst>
            </p:cNvPr>
            <p:cNvSpPr/>
            <p:nvPr/>
          </p:nvSpPr>
          <p:spPr>
            <a:xfrm>
              <a:off x="8754647" y="482602"/>
              <a:ext cx="389353" cy="482602"/>
            </a:xfrm>
            <a:prstGeom prst="rect">
              <a:avLst/>
            </a:prstGeom>
            <a:solidFill>
              <a:srgbClr val="8AB0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32" name="Rectangle 31">
              <a:extLst>
                <a:ext uri="{FF2B5EF4-FFF2-40B4-BE49-F238E27FC236}">
                  <a16:creationId xmlns:a16="http://schemas.microsoft.com/office/drawing/2014/main" id="{B211FB2D-FAB5-4D70-2666-1A329DD553B5}"/>
                </a:ext>
              </a:extLst>
            </p:cNvPr>
            <p:cNvSpPr/>
            <p:nvPr/>
          </p:nvSpPr>
          <p:spPr>
            <a:xfrm>
              <a:off x="8754647" y="965204"/>
              <a:ext cx="389353" cy="482602"/>
            </a:xfrm>
            <a:prstGeom prst="rect">
              <a:avLst/>
            </a:prstGeom>
            <a:solidFill>
              <a:srgbClr val="3898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33" name="Rectangle 32">
              <a:extLst>
                <a:ext uri="{FF2B5EF4-FFF2-40B4-BE49-F238E27FC236}">
                  <a16:creationId xmlns:a16="http://schemas.microsoft.com/office/drawing/2014/main" id="{12F85362-49CB-1D9C-C7AE-DB357A6FD8C2}"/>
                </a:ext>
              </a:extLst>
            </p:cNvPr>
            <p:cNvSpPr/>
            <p:nvPr/>
          </p:nvSpPr>
          <p:spPr>
            <a:xfrm>
              <a:off x="8754647" y="1447806"/>
              <a:ext cx="389353" cy="482602"/>
            </a:xfrm>
            <a:prstGeom prst="rect">
              <a:avLst/>
            </a:prstGeom>
            <a:solidFill>
              <a:srgbClr val="1C89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34" name="Rectangle 33">
              <a:extLst>
                <a:ext uri="{FF2B5EF4-FFF2-40B4-BE49-F238E27FC236}">
                  <a16:creationId xmlns:a16="http://schemas.microsoft.com/office/drawing/2014/main" id="{339637E2-B787-93B5-8A86-0D1142A638FD}"/>
                </a:ext>
              </a:extLst>
            </p:cNvPr>
            <p:cNvSpPr/>
            <p:nvPr/>
          </p:nvSpPr>
          <p:spPr>
            <a:xfrm>
              <a:off x="8754647" y="1930408"/>
              <a:ext cx="389353" cy="482602"/>
            </a:xfrm>
            <a:prstGeom prst="rect">
              <a:avLst/>
            </a:prstGeom>
            <a:solidFill>
              <a:srgbClr val="0F59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37" name="Rectangle 36">
              <a:extLst>
                <a:ext uri="{FF2B5EF4-FFF2-40B4-BE49-F238E27FC236}">
                  <a16:creationId xmlns:a16="http://schemas.microsoft.com/office/drawing/2014/main" id="{CF4F7B09-EAFD-3128-D4FA-B3C88F60FBD0}"/>
                </a:ext>
              </a:extLst>
            </p:cNvPr>
            <p:cNvSpPr/>
            <p:nvPr/>
          </p:nvSpPr>
          <p:spPr>
            <a:xfrm>
              <a:off x="8754647" y="2413010"/>
              <a:ext cx="389353" cy="482602"/>
            </a:xfrm>
            <a:prstGeom prst="rect">
              <a:avLst/>
            </a:prstGeom>
            <a:solidFill>
              <a:srgbClr val="211C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38" name="Rectangle 37">
              <a:extLst>
                <a:ext uri="{FF2B5EF4-FFF2-40B4-BE49-F238E27FC236}">
                  <a16:creationId xmlns:a16="http://schemas.microsoft.com/office/drawing/2014/main" id="{618A9ACA-8AD1-B983-A6A3-D8F94464A258}"/>
                </a:ext>
              </a:extLst>
            </p:cNvPr>
            <p:cNvSpPr/>
            <p:nvPr/>
          </p:nvSpPr>
          <p:spPr>
            <a:xfrm>
              <a:off x="8754647" y="2895612"/>
              <a:ext cx="389353" cy="482602"/>
            </a:xfrm>
            <a:prstGeom prst="rect">
              <a:avLst/>
            </a:prstGeom>
            <a:solidFill>
              <a:srgbClr val="4E1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39" name="Rectangle 38">
              <a:extLst>
                <a:ext uri="{FF2B5EF4-FFF2-40B4-BE49-F238E27FC236}">
                  <a16:creationId xmlns:a16="http://schemas.microsoft.com/office/drawing/2014/main" id="{5C197C99-D7EC-8C60-F334-845EFD1C72F0}"/>
                </a:ext>
              </a:extLst>
            </p:cNvPr>
            <p:cNvSpPr/>
            <p:nvPr/>
          </p:nvSpPr>
          <p:spPr>
            <a:xfrm>
              <a:off x="8754647" y="3378214"/>
              <a:ext cx="389353" cy="482602"/>
            </a:xfrm>
            <a:prstGeom prst="rect">
              <a:avLst/>
            </a:prstGeom>
            <a:solidFill>
              <a:srgbClr val="8E16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40" name="Rectangle 39">
              <a:extLst>
                <a:ext uri="{FF2B5EF4-FFF2-40B4-BE49-F238E27FC236}">
                  <a16:creationId xmlns:a16="http://schemas.microsoft.com/office/drawing/2014/main" id="{F85DA966-CB3D-0077-9E81-AF5DC49A95F2}"/>
                </a:ext>
              </a:extLst>
            </p:cNvPr>
            <p:cNvSpPr/>
            <p:nvPr/>
          </p:nvSpPr>
          <p:spPr>
            <a:xfrm>
              <a:off x="8754647" y="3860816"/>
              <a:ext cx="389353" cy="482602"/>
            </a:xfrm>
            <a:prstGeom prst="rect">
              <a:avLst/>
            </a:prstGeom>
            <a:solidFill>
              <a:srgbClr val="B813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42" name="Rectangle 41">
              <a:extLst>
                <a:ext uri="{FF2B5EF4-FFF2-40B4-BE49-F238E27FC236}">
                  <a16:creationId xmlns:a16="http://schemas.microsoft.com/office/drawing/2014/main" id="{57F42CD3-4440-84A3-E28F-8B400B0A1038}"/>
                </a:ext>
              </a:extLst>
            </p:cNvPr>
            <p:cNvSpPr/>
            <p:nvPr/>
          </p:nvSpPr>
          <p:spPr>
            <a:xfrm>
              <a:off x="8754647" y="4343418"/>
              <a:ext cx="389353" cy="482602"/>
            </a:xfrm>
            <a:prstGeom prst="rect">
              <a:avLst/>
            </a:prstGeom>
            <a:solidFill>
              <a:srgbClr val="E05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sp>
        <p:nvSpPr>
          <p:cNvPr id="25" name="Rectangle 24">
            <a:extLst>
              <a:ext uri="{FF2B5EF4-FFF2-40B4-BE49-F238E27FC236}">
                <a16:creationId xmlns:a16="http://schemas.microsoft.com/office/drawing/2014/main" id="{25E0A59B-1F02-6166-FE95-D55730D3A462}"/>
              </a:ext>
            </a:extLst>
          </p:cNvPr>
          <p:cNvSpPr>
            <a:spLocks noChangeArrowheads="1"/>
          </p:cNvSpPr>
          <p:nvPr/>
        </p:nvSpPr>
        <p:spPr bwMode="auto">
          <a:xfrm>
            <a:off x="1" y="0"/>
            <a:ext cx="5029199" cy="400110"/>
          </a:xfrm>
          <a:prstGeom prst="rect">
            <a:avLst/>
          </a:prstGeom>
          <a:solidFill>
            <a:srgbClr val="009147"/>
          </a:solid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defRPr/>
            </a:pPr>
            <a:r>
              <a:rPr lang="en-US" sz="2000" b="1" kern="0" dirty="0">
                <a:solidFill>
                  <a:prstClr val="white"/>
                </a:solidFill>
                <a:latin typeface="Arial" panose="020B0604020202020204" pitchFamily="34" charset="0"/>
                <a:cs typeface="Arial" panose="020B0604020202020204" pitchFamily="34" charset="0"/>
              </a:rPr>
              <a:t>Private Sector interventions in the AfDB</a:t>
            </a:r>
          </a:p>
        </p:txBody>
      </p:sp>
      <p:cxnSp>
        <p:nvCxnSpPr>
          <p:cNvPr id="41" name="Straight Connector 40">
            <a:extLst>
              <a:ext uri="{FF2B5EF4-FFF2-40B4-BE49-F238E27FC236}">
                <a16:creationId xmlns:a16="http://schemas.microsoft.com/office/drawing/2014/main" id="{BA497700-DCCA-16AD-B1EB-7BEC2A12CAE8}"/>
              </a:ext>
            </a:extLst>
          </p:cNvPr>
          <p:cNvCxnSpPr>
            <a:cxnSpLocks/>
          </p:cNvCxnSpPr>
          <p:nvPr/>
        </p:nvCxnSpPr>
        <p:spPr>
          <a:xfrm>
            <a:off x="5683410" y="1049360"/>
            <a:ext cx="21317" cy="5136603"/>
          </a:xfrm>
          <a:prstGeom prst="line">
            <a:avLst/>
          </a:prstGeom>
          <a:ln>
            <a:solidFill>
              <a:srgbClr val="BCDEC2"/>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20AA11A5-28D2-1288-9304-39DB37924765}"/>
              </a:ext>
            </a:extLst>
          </p:cNvPr>
          <p:cNvGraphicFramePr>
            <a:graphicFrameLocks/>
          </p:cNvGraphicFramePr>
          <p:nvPr>
            <p:extLst>
              <p:ext uri="{D42A27DB-BD31-4B8C-83A1-F6EECF244321}">
                <p14:modId xmlns:p14="http://schemas.microsoft.com/office/powerpoint/2010/main" val="3473844018"/>
              </p:ext>
            </p:extLst>
          </p:nvPr>
        </p:nvGraphicFramePr>
        <p:xfrm>
          <a:off x="379069" y="3086100"/>
          <a:ext cx="5096477" cy="26484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Chart 3">
            <a:extLst>
              <a:ext uri="{FF2B5EF4-FFF2-40B4-BE49-F238E27FC236}">
                <a16:creationId xmlns:a16="http://schemas.microsoft.com/office/drawing/2014/main" id="{C388CC99-CE02-FECB-500A-C766D509FF47}"/>
              </a:ext>
            </a:extLst>
          </p:cNvPr>
          <p:cNvGraphicFramePr/>
          <p:nvPr>
            <p:extLst>
              <p:ext uri="{D42A27DB-BD31-4B8C-83A1-F6EECF244321}">
                <p14:modId xmlns:p14="http://schemas.microsoft.com/office/powerpoint/2010/main" val="3607083068"/>
              </p:ext>
            </p:extLst>
          </p:nvPr>
        </p:nvGraphicFramePr>
        <p:xfrm>
          <a:off x="5851835" y="920832"/>
          <a:ext cx="5724438" cy="281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96580E5C-C4D0-2635-47C7-88748D2C603A}"/>
              </a:ext>
            </a:extLst>
          </p:cNvPr>
          <p:cNvGraphicFramePr/>
          <p:nvPr>
            <p:extLst>
              <p:ext uri="{D42A27DB-BD31-4B8C-83A1-F6EECF244321}">
                <p14:modId xmlns:p14="http://schemas.microsoft.com/office/powerpoint/2010/main" val="2929571062"/>
              </p:ext>
            </p:extLst>
          </p:nvPr>
        </p:nvGraphicFramePr>
        <p:xfrm>
          <a:off x="5857304" y="3982655"/>
          <a:ext cx="5724438" cy="2732950"/>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Box 7">
            <a:extLst>
              <a:ext uri="{FF2B5EF4-FFF2-40B4-BE49-F238E27FC236}">
                <a16:creationId xmlns:a16="http://schemas.microsoft.com/office/drawing/2014/main" id="{74D8D362-65CB-E40C-A9F6-4FD099A0C36B}"/>
              </a:ext>
            </a:extLst>
          </p:cNvPr>
          <p:cNvSpPr txBox="1"/>
          <p:nvPr/>
        </p:nvSpPr>
        <p:spPr>
          <a:xfrm>
            <a:off x="285999" y="755340"/>
            <a:ext cx="5282619" cy="2062103"/>
          </a:xfrm>
          <a:prstGeom prst="rect">
            <a:avLst/>
          </a:prstGeom>
          <a:noFill/>
        </p:spPr>
        <p:txBody>
          <a:bodyPr wrap="square">
            <a:spAutoFit/>
          </a:bodyPr>
          <a:lstStyle/>
          <a:p>
            <a:pPr>
              <a:buClr>
                <a:srgbClr val="00B050"/>
              </a:buClr>
            </a:pPr>
            <a:r>
              <a:rPr lang="en-US" sz="1600" b="1" dirty="0">
                <a:latin typeface="Arial" panose="020B0604020202020204" pitchFamily="34" charset="0"/>
                <a:cs typeface="Arial" panose="020B0604020202020204" pitchFamily="34" charset="0"/>
              </a:rPr>
              <a:t>The AfDB’s PSD space</a:t>
            </a:r>
            <a:r>
              <a:rPr lang="en-US" sz="1600" dirty="0">
                <a:latin typeface="Arial" panose="020B0604020202020204" pitchFamily="34" charset="0"/>
                <a:cs typeface="Arial" panose="020B0604020202020204" pitchFamily="34" charset="0"/>
              </a:rPr>
              <a:t>:  AfDB Finance private sector and eligible public sector companies, financial institutions, and projects in strategic sectors: </a:t>
            </a:r>
          </a:p>
          <a:p>
            <a:pPr marL="285750" indent="-285750">
              <a:buClr>
                <a:srgbClr val="00B050"/>
              </a:buClr>
              <a:buFont typeface="Wingdings" panose="05000000000000000000" pitchFamily="2" charset="2"/>
              <a:buChar char="µ"/>
            </a:pPr>
            <a:r>
              <a:rPr lang="en-US" sz="1600" dirty="0">
                <a:latin typeface="Arial" panose="020B0604020202020204" pitchFamily="34" charset="0"/>
                <a:cs typeface="Arial" panose="020B0604020202020204" pitchFamily="34" charset="0"/>
              </a:rPr>
              <a:t>Interventions through the Public Sector (sovereign operations window) to influence the Private Sector  </a:t>
            </a:r>
          </a:p>
          <a:p>
            <a:pPr marL="285750" indent="-285750">
              <a:buClr>
                <a:srgbClr val="00B050"/>
              </a:buClr>
              <a:buFont typeface="Wingdings" panose="05000000000000000000" pitchFamily="2" charset="2"/>
              <a:buChar char="µ"/>
            </a:pPr>
            <a:r>
              <a:rPr lang="en-US" sz="1600" dirty="0">
                <a:latin typeface="Arial" panose="020B0604020202020204" pitchFamily="34" charset="0"/>
                <a:cs typeface="Arial" panose="020B0604020202020204" pitchFamily="34" charset="0"/>
              </a:rPr>
              <a:t>Direct interventions in partnership with the private sector  (non sovereign operations window) </a:t>
            </a:r>
          </a:p>
          <a:p>
            <a:pPr marL="285750" indent="-285750">
              <a:buClr>
                <a:srgbClr val="00B050"/>
              </a:buClr>
              <a:buFont typeface="Wingdings" panose="05000000000000000000" pitchFamily="2" charset="2"/>
              <a:buChar char="µ"/>
            </a:pPr>
            <a:r>
              <a:rPr lang="en-US" sz="1600" dirty="0">
                <a:latin typeface="Arial" panose="020B0604020202020204" pitchFamily="34" charset="0"/>
                <a:cs typeface="Arial" panose="020B0604020202020204" pitchFamily="34" charset="0"/>
              </a:rPr>
              <a:t>Blend interventions  </a:t>
            </a:r>
          </a:p>
        </p:txBody>
      </p:sp>
    </p:spTree>
    <p:custDataLst>
      <p:tags r:id="rId1"/>
    </p:custDataLst>
    <p:extLst>
      <p:ext uri="{BB962C8B-B14F-4D97-AF65-F5344CB8AC3E}">
        <p14:creationId xmlns:p14="http://schemas.microsoft.com/office/powerpoint/2010/main" val="388099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FCE4D556-6E5A-43CC-A8C6-BBB479B784B4}"/>
              </a:ext>
            </a:extLst>
          </p:cNvPr>
          <p:cNvCxnSpPr>
            <a:cxnSpLocks/>
          </p:cNvCxnSpPr>
          <p:nvPr/>
        </p:nvCxnSpPr>
        <p:spPr>
          <a:xfrm>
            <a:off x="4124874" y="1283206"/>
            <a:ext cx="21317" cy="5136603"/>
          </a:xfrm>
          <a:prstGeom prst="line">
            <a:avLst/>
          </a:prstGeom>
          <a:ln>
            <a:solidFill>
              <a:srgbClr val="BCDEC2"/>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C0059294-3AC5-410D-8963-8C14AA9ADECC}"/>
              </a:ext>
            </a:extLst>
          </p:cNvPr>
          <p:cNvSpPr txBox="1"/>
          <p:nvPr/>
        </p:nvSpPr>
        <p:spPr bwMode="gray">
          <a:xfrm>
            <a:off x="4345366" y="1538022"/>
            <a:ext cx="3545328" cy="4062651"/>
          </a:xfrm>
          <a:prstGeom prst="rect">
            <a:avLst/>
          </a:prstGeom>
          <a:noFill/>
        </p:spPr>
        <p:txBody>
          <a:bodyPr wrap="square" rtlCol="0">
            <a:spAutoFit/>
          </a:bodyPr>
          <a:lstStyle/>
          <a:p>
            <a:pPr marL="285750" indent="-285750">
              <a:spcAft>
                <a:spcPts val="600"/>
              </a:spcAft>
              <a:buClr>
                <a:schemeClr val="tx1"/>
              </a:buClr>
              <a:buFont typeface="Wingdings" panose="05000000000000000000" pitchFamily="2" charset="2"/>
              <a:buChar char="q"/>
            </a:pPr>
            <a:r>
              <a:rPr lang="en-US" sz="1600" dirty="0">
                <a:solidFill>
                  <a:prstClr val="black"/>
                </a:solidFill>
                <a:latin typeface="Arial" panose="020B0604020202020204" pitchFamily="34" charset="0"/>
                <a:cs typeface="Arial" panose="020B0604020202020204" pitchFamily="34" charset="0"/>
              </a:rPr>
              <a:t>To what extent is the Bank appropriately programming, designing and managing its PS interventions to maximize development impact?</a:t>
            </a:r>
          </a:p>
          <a:p>
            <a:pPr marL="285750" indent="-285750">
              <a:spcAft>
                <a:spcPts val="600"/>
              </a:spcAft>
              <a:buClr>
                <a:schemeClr val="tx1"/>
              </a:buClr>
              <a:buFont typeface="Wingdings" panose="05000000000000000000" pitchFamily="2" charset="2"/>
              <a:buChar char="q"/>
            </a:pPr>
            <a:endParaRPr lang="en-US" sz="700" dirty="0">
              <a:solidFill>
                <a:prstClr val="black"/>
              </a:solidFill>
              <a:latin typeface="Arial" panose="020B0604020202020204" pitchFamily="34" charset="0"/>
              <a:cs typeface="Arial" panose="020B0604020202020204" pitchFamily="34" charset="0"/>
            </a:endParaRPr>
          </a:p>
          <a:p>
            <a:pPr marL="285750" indent="-285750">
              <a:spcAft>
                <a:spcPts val="600"/>
              </a:spcAft>
              <a:buClr>
                <a:schemeClr val="tx1"/>
              </a:buClr>
              <a:buFont typeface="Wingdings" panose="05000000000000000000" pitchFamily="2" charset="2"/>
              <a:buChar char="q"/>
            </a:pPr>
            <a:r>
              <a:rPr lang="en-US" sz="1600" dirty="0">
                <a:solidFill>
                  <a:prstClr val="black"/>
                </a:solidFill>
                <a:latin typeface="Arial" panose="020B0604020202020204" pitchFamily="34" charset="0"/>
                <a:cs typeface="Arial" panose="020B0604020202020204" pitchFamily="34" charset="0"/>
              </a:rPr>
              <a:t>What is the evidence regarding private sector  interventions performance, particularly for the Bank in the priority areas of operations?</a:t>
            </a:r>
          </a:p>
          <a:p>
            <a:pPr marL="285750" indent="-285750">
              <a:spcAft>
                <a:spcPts val="600"/>
              </a:spcAft>
              <a:buClr>
                <a:schemeClr val="tx1"/>
              </a:buClr>
              <a:buFont typeface="Wingdings" panose="05000000000000000000" pitchFamily="2" charset="2"/>
              <a:buChar char="q"/>
            </a:pPr>
            <a:endParaRPr lang="en-US" sz="700" dirty="0">
              <a:solidFill>
                <a:prstClr val="black"/>
              </a:solidFill>
              <a:latin typeface="Arial" panose="020B0604020202020204" pitchFamily="34" charset="0"/>
              <a:cs typeface="Arial" panose="020B0604020202020204" pitchFamily="34" charset="0"/>
            </a:endParaRPr>
          </a:p>
          <a:p>
            <a:pPr marL="285750" indent="-285750">
              <a:spcAft>
                <a:spcPts val="600"/>
              </a:spcAft>
              <a:buClr>
                <a:schemeClr val="tx1"/>
              </a:buClr>
              <a:buFont typeface="Wingdings" panose="05000000000000000000" pitchFamily="2" charset="2"/>
              <a:buChar char="q"/>
            </a:pPr>
            <a:r>
              <a:rPr lang="en-US" sz="1600" dirty="0">
                <a:solidFill>
                  <a:prstClr val="black"/>
                </a:solidFill>
                <a:latin typeface="Arial" panose="020B0604020202020204" pitchFamily="34" charset="0"/>
                <a:cs typeface="Arial" panose="020B0604020202020204" pitchFamily="34" charset="0"/>
              </a:rPr>
              <a:t>Looking forward, how can the Bank enhance the effectiveness of PS interventions, including helping it to achieve the High 5s?</a:t>
            </a:r>
          </a:p>
        </p:txBody>
      </p:sp>
      <p:sp>
        <p:nvSpPr>
          <p:cNvPr id="68" name="TextBox 67">
            <a:extLst>
              <a:ext uri="{FF2B5EF4-FFF2-40B4-BE49-F238E27FC236}">
                <a16:creationId xmlns:a16="http://schemas.microsoft.com/office/drawing/2014/main" id="{4619CE0E-CCEC-4320-B9D3-D41B2343CA70}"/>
              </a:ext>
            </a:extLst>
          </p:cNvPr>
          <p:cNvSpPr txBox="1"/>
          <p:nvPr/>
        </p:nvSpPr>
        <p:spPr bwMode="gray">
          <a:xfrm>
            <a:off x="310237" y="1564000"/>
            <a:ext cx="3615462" cy="3262432"/>
          </a:xfrm>
          <a:prstGeom prst="rect">
            <a:avLst/>
          </a:prstGeom>
          <a:noFill/>
        </p:spPr>
        <p:txBody>
          <a:bodyPr wrap="square" rtlCol="0">
            <a:spAutoFit/>
          </a:bodyPr>
          <a:lstStyle/>
          <a:p>
            <a:pPr marL="285750" indent="-285750">
              <a:spcAft>
                <a:spcPts val="600"/>
              </a:spcAft>
              <a:buClr>
                <a:schemeClr val="tx1"/>
              </a:buClr>
              <a:buFont typeface="Wingdings" panose="05000000000000000000" pitchFamily="2" charset="2"/>
              <a:buChar char="q"/>
            </a:pPr>
            <a:r>
              <a:rPr lang="en-US" sz="1600" dirty="0">
                <a:solidFill>
                  <a:prstClr val="black"/>
                </a:solidFill>
                <a:latin typeface="Arial" panose="020B0604020202020204" pitchFamily="34" charset="0"/>
                <a:cs typeface="Arial" panose="020B0604020202020204" pitchFamily="34" charset="0"/>
              </a:rPr>
              <a:t>The methodological approach of PS interventions  assessment depends on </a:t>
            </a:r>
            <a:r>
              <a:rPr lang="en-US" sz="1600" b="1" dirty="0">
                <a:solidFill>
                  <a:prstClr val="black"/>
                </a:solidFill>
                <a:latin typeface="Arial" panose="020B0604020202020204" pitchFamily="34" charset="0"/>
                <a:cs typeface="Arial" panose="020B0604020202020204" pitchFamily="34" charset="0"/>
              </a:rPr>
              <a:t>the evaluation questions and objectives of the evaluation with respect to, </a:t>
            </a:r>
            <a:r>
              <a:rPr lang="en-US" sz="1600" dirty="0">
                <a:solidFill>
                  <a:prstClr val="black"/>
                </a:solidFill>
                <a:latin typeface="Arial" panose="020B0604020202020204" pitchFamily="34" charset="0"/>
                <a:cs typeface="Arial" panose="020B0604020202020204" pitchFamily="34" charset="0"/>
              </a:rPr>
              <a:t>either to </a:t>
            </a:r>
            <a:r>
              <a:rPr lang="en-US" sz="1600" b="1" dirty="0">
                <a:solidFill>
                  <a:prstClr val="black"/>
                </a:solidFill>
                <a:latin typeface="Arial" panose="020B0604020202020204" pitchFamily="34" charset="0"/>
                <a:cs typeface="Arial" panose="020B0604020202020204" pitchFamily="34" charset="0"/>
              </a:rPr>
              <a:t>support the implementation of reforms</a:t>
            </a:r>
            <a:r>
              <a:rPr lang="en-US" sz="1600" dirty="0">
                <a:solidFill>
                  <a:prstClr val="black"/>
                </a:solidFill>
                <a:latin typeface="Arial" panose="020B0604020202020204" pitchFamily="34" charset="0"/>
                <a:cs typeface="Arial" panose="020B0604020202020204" pitchFamily="34" charset="0"/>
              </a:rPr>
              <a:t>, or </a:t>
            </a:r>
            <a:r>
              <a:rPr lang="en-US" sz="1600" b="1" dirty="0">
                <a:solidFill>
                  <a:prstClr val="black"/>
                </a:solidFill>
                <a:latin typeface="Arial" panose="020B0604020202020204" pitchFamily="34" charset="0"/>
                <a:cs typeface="Arial" panose="020B0604020202020204" pitchFamily="34" charset="0"/>
              </a:rPr>
              <a:t>to contribute to the acquisition of goods and services</a:t>
            </a:r>
            <a:r>
              <a:rPr lang="en-US" sz="1600" dirty="0">
                <a:solidFill>
                  <a:prstClr val="black"/>
                </a:solidFill>
                <a:latin typeface="Arial" panose="020B0604020202020204" pitchFamily="34" charset="0"/>
                <a:cs typeface="Arial" panose="020B0604020202020204" pitchFamily="34" charset="0"/>
              </a:rPr>
              <a:t>, although the difference between the two is not significant.</a:t>
            </a:r>
          </a:p>
          <a:p>
            <a:pPr>
              <a:spcAft>
                <a:spcPts val="600"/>
              </a:spcAft>
              <a:buClr>
                <a:schemeClr val="tx1"/>
              </a:buClr>
            </a:pPr>
            <a:endParaRPr lang="en-US" dirty="0">
              <a:solidFill>
                <a:prstClr val="black"/>
              </a:solidFill>
              <a:latin typeface="Arial" panose="020B0604020202020204" pitchFamily="34" charset="0"/>
              <a:cs typeface="Arial" panose="020B0604020202020204" pitchFamily="34" charset="0"/>
            </a:endParaRPr>
          </a:p>
          <a:p>
            <a:pPr>
              <a:spcAft>
                <a:spcPts val="600"/>
              </a:spcAft>
              <a:buClr>
                <a:schemeClr val="tx1"/>
              </a:buClr>
            </a:pPr>
            <a:endParaRPr lang="en-US" dirty="0">
              <a:solidFill>
                <a:prstClr val="black"/>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2C4755E-8522-4946-A83C-6C3D7A6C55BA}"/>
              </a:ext>
              <a:ext uri="{C183D7F6-B498-43B3-948B-1728B52AA6E4}">
                <adec:decorative xmlns:adec="http://schemas.microsoft.com/office/drawing/2017/decorative" val="1"/>
              </a:ext>
            </a:extLst>
          </p:cNvPr>
          <p:cNvSpPr/>
          <p:nvPr/>
        </p:nvSpPr>
        <p:spPr>
          <a:xfrm>
            <a:off x="898652" y="1016384"/>
            <a:ext cx="2743200" cy="118872"/>
          </a:xfrm>
          <a:prstGeom prst="rect">
            <a:avLst/>
          </a:prstGeom>
          <a:solidFill>
            <a:srgbClr val="00B05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ndara"/>
              <a:ea typeface="+mn-ea"/>
              <a:cs typeface="+mn-cs"/>
            </a:endParaRPr>
          </a:p>
        </p:txBody>
      </p:sp>
      <p:sp>
        <p:nvSpPr>
          <p:cNvPr id="2" name="Rectangle 1">
            <a:extLst>
              <a:ext uri="{FF2B5EF4-FFF2-40B4-BE49-F238E27FC236}">
                <a16:creationId xmlns:a16="http://schemas.microsoft.com/office/drawing/2014/main" id="{DED55D34-3089-4DDA-AF74-F4BFCBC30ADF}"/>
              </a:ext>
            </a:extLst>
          </p:cNvPr>
          <p:cNvSpPr/>
          <p:nvPr/>
        </p:nvSpPr>
        <p:spPr>
          <a:xfrm>
            <a:off x="939239" y="633876"/>
            <a:ext cx="2641562" cy="369332"/>
          </a:xfrm>
          <a:prstGeom prst="rect">
            <a:avLst/>
          </a:prstGeom>
        </p:spPr>
        <p:txBody>
          <a:bodyPr wrap="square">
            <a:spAutoFit/>
          </a:bodyPr>
          <a:lstStyle/>
          <a:p>
            <a:pPr algn="just"/>
            <a:r>
              <a:rPr lang="en-US" b="1" dirty="0">
                <a:latin typeface="Arial" panose="020B0604020202020204" pitchFamily="34" charset="0"/>
                <a:cs typeface="Arial" panose="020B0604020202020204" pitchFamily="34" charset="0"/>
              </a:rPr>
              <a:t>Approach </a:t>
            </a:r>
          </a:p>
        </p:txBody>
      </p:sp>
      <p:cxnSp>
        <p:nvCxnSpPr>
          <p:cNvPr id="12" name="Straight Connector 11">
            <a:extLst>
              <a:ext uri="{FF2B5EF4-FFF2-40B4-BE49-F238E27FC236}">
                <a16:creationId xmlns:a16="http://schemas.microsoft.com/office/drawing/2014/main" id="{70694284-1EDF-4BF6-8BCF-418F07E8633F}"/>
              </a:ext>
            </a:extLst>
          </p:cNvPr>
          <p:cNvCxnSpPr>
            <a:cxnSpLocks/>
          </p:cNvCxnSpPr>
          <p:nvPr/>
        </p:nvCxnSpPr>
        <p:spPr>
          <a:xfrm>
            <a:off x="8132503" y="1301010"/>
            <a:ext cx="0" cy="5292378"/>
          </a:xfrm>
          <a:prstGeom prst="line">
            <a:avLst/>
          </a:prstGeom>
          <a:ln>
            <a:solidFill>
              <a:srgbClr val="BCDEC2"/>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8A699E1-CB2F-4B58-B4F3-5C486249B76E}"/>
              </a:ext>
              <a:ext uri="{C183D7F6-B498-43B3-948B-1728B52AA6E4}">
                <adec:decorative xmlns:adec="http://schemas.microsoft.com/office/drawing/2017/decorative" val="1"/>
              </a:ext>
            </a:extLst>
          </p:cNvPr>
          <p:cNvSpPr/>
          <p:nvPr/>
        </p:nvSpPr>
        <p:spPr>
          <a:xfrm>
            <a:off x="5258854" y="1042930"/>
            <a:ext cx="2743200" cy="1188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7" name="Rectangle 16">
            <a:extLst>
              <a:ext uri="{FF2B5EF4-FFF2-40B4-BE49-F238E27FC236}">
                <a16:creationId xmlns:a16="http://schemas.microsoft.com/office/drawing/2014/main" id="{BFCA976B-B6B5-4BC5-8ACE-40F09E803DFB}"/>
              </a:ext>
              <a:ext uri="{C183D7F6-B498-43B3-948B-1728B52AA6E4}">
                <adec:decorative xmlns:adec="http://schemas.microsoft.com/office/drawing/2017/decorative" val="1"/>
              </a:ext>
            </a:extLst>
          </p:cNvPr>
          <p:cNvSpPr/>
          <p:nvPr/>
        </p:nvSpPr>
        <p:spPr>
          <a:xfrm>
            <a:off x="9228216" y="1075820"/>
            <a:ext cx="2479788" cy="9610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4" name="Rectangle 3">
            <a:extLst>
              <a:ext uri="{FF2B5EF4-FFF2-40B4-BE49-F238E27FC236}">
                <a16:creationId xmlns:a16="http://schemas.microsoft.com/office/drawing/2014/main" id="{04039C64-A15F-4437-BD3D-7914CD9FC3BF}"/>
              </a:ext>
            </a:extLst>
          </p:cNvPr>
          <p:cNvSpPr/>
          <p:nvPr/>
        </p:nvSpPr>
        <p:spPr>
          <a:xfrm>
            <a:off x="9357659" y="668802"/>
            <a:ext cx="2386328" cy="338554"/>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Methodology</a:t>
            </a:r>
          </a:p>
        </p:txBody>
      </p:sp>
      <p:sp>
        <p:nvSpPr>
          <p:cNvPr id="27" name="Rectangle 26">
            <a:extLst>
              <a:ext uri="{FF2B5EF4-FFF2-40B4-BE49-F238E27FC236}">
                <a16:creationId xmlns:a16="http://schemas.microsoft.com/office/drawing/2014/main" id="{21B0F80E-439F-4784-AE8A-3C7D1568C316}"/>
              </a:ext>
            </a:extLst>
          </p:cNvPr>
          <p:cNvSpPr/>
          <p:nvPr/>
        </p:nvSpPr>
        <p:spPr>
          <a:xfrm>
            <a:off x="5340885" y="655239"/>
            <a:ext cx="2873646" cy="338554"/>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Key Evaluation Questions </a:t>
            </a:r>
          </a:p>
        </p:txBody>
      </p:sp>
      <p:sp>
        <p:nvSpPr>
          <p:cNvPr id="29" name="Oval 28">
            <a:extLst>
              <a:ext uri="{FF2B5EF4-FFF2-40B4-BE49-F238E27FC236}">
                <a16:creationId xmlns:a16="http://schemas.microsoft.com/office/drawing/2014/main" id="{C3C9BCE0-1414-42DD-8F14-6A8CD1D89E74}"/>
              </a:ext>
            </a:extLst>
          </p:cNvPr>
          <p:cNvSpPr/>
          <p:nvPr/>
        </p:nvSpPr>
        <p:spPr>
          <a:xfrm>
            <a:off x="8498716" y="407062"/>
            <a:ext cx="822960" cy="822960"/>
          </a:xfrm>
          <a:prstGeom prst="ellipse">
            <a:avLst/>
          </a:prstGeom>
          <a:solidFill>
            <a:srgbClr val="002060"/>
          </a:solidFill>
          <a:ln>
            <a:noFill/>
          </a:ln>
          <a:effectLst/>
        </p:spPr>
        <p:txBody>
          <a:bodyPr/>
          <a:lstStyle/>
          <a:p>
            <a:endParaRPr lang="en-US"/>
          </a:p>
        </p:txBody>
      </p:sp>
      <p:sp>
        <p:nvSpPr>
          <p:cNvPr id="31" name="Oval 30">
            <a:extLst>
              <a:ext uri="{FF2B5EF4-FFF2-40B4-BE49-F238E27FC236}">
                <a16:creationId xmlns:a16="http://schemas.microsoft.com/office/drawing/2014/main" id="{78F7CAD7-2E2C-4B6F-A67B-03C5DDA818DA}"/>
              </a:ext>
            </a:extLst>
          </p:cNvPr>
          <p:cNvSpPr/>
          <p:nvPr/>
        </p:nvSpPr>
        <p:spPr>
          <a:xfrm>
            <a:off x="4531363" y="446685"/>
            <a:ext cx="822960" cy="822960"/>
          </a:xfrm>
          <a:prstGeom prst="ellipse">
            <a:avLst/>
          </a:prstGeom>
          <a:solidFill>
            <a:srgbClr val="FFC000"/>
          </a:solidFill>
          <a:ln>
            <a:noFill/>
          </a:ln>
          <a:effectLst/>
        </p:spPr>
        <p:txBody>
          <a:bodyPr/>
          <a:lstStyle/>
          <a:p>
            <a:endParaRPr lang="en-US"/>
          </a:p>
        </p:txBody>
      </p:sp>
      <p:sp>
        <p:nvSpPr>
          <p:cNvPr id="33" name="Oval 32">
            <a:extLst>
              <a:ext uri="{FF2B5EF4-FFF2-40B4-BE49-F238E27FC236}">
                <a16:creationId xmlns:a16="http://schemas.microsoft.com/office/drawing/2014/main" id="{95B4F850-7F69-4EAC-8AC2-13FD5889C7C4}"/>
              </a:ext>
            </a:extLst>
          </p:cNvPr>
          <p:cNvSpPr/>
          <p:nvPr/>
        </p:nvSpPr>
        <p:spPr>
          <a:xfrm>
            <a:off x="135278" y="422966"/>
            <a:ext cx="822960" cy="822960"/>
          </a:xfrm>
          <a:prstGeom prst="ellipse">
            <a:avLst/>
          </a:prstGeom>
          <a:solidFill>
            <a:srgbClr val="00B050"/>
          </a:solidFill>
          <a:ln>
            <a:noFill/>
          </a:ln>
          <a:effectLst/>
        </p:spPr>
        <p:txBody>
          <a:bodyPr/>
          <a:lstStyle/>
          <a:p>
            <a:endParaRPr lang="en-GB" dirty="0"/>
          </a:p>
        </p:txBody>
      </p:sp>
      <p:pic>
        <p:nvPicPr>
          <p:cNvPr id="1026" name="Picture 2">
            <a:extLst>
              <a:ext uri="{FF2B5EF4-FFF2-40B4-BE49-F238E27FC236}">
                <a16:creationId xmlns:a16="http://schemas.microsoft.com/office/drawing/2014/main" id="{23F251FA-963A-4BF2-B48B-7A5F57ACC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677895" y="577297"/>
            <a:ext cx="530853" cy="53085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7AAEE17C-D88F-4B28-8839-29FAA332F8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630853" y="600300"/>
            <a:ext cx="551459" cy="406227"/>
          </a:xfrm>
          <a:prstGeom prst="rect">
            <a:avLst/>
          </a:prstGeom>
        </p:spPr>
      </p:pic>
      <p:pic>
        <p:nvPicPr>
          <p:cNvPr id="1030" name="Picture 6" descr="Marked document, relevant document, selected document, selected ...">
            <a:extLst>
              <a:ext uri="{FF2B5EF4-FFF2-40B4-BE49-F238E27FC236}">
                <a16:creationId xmlns:a16="http://schemas.microsoft.com/office/drawing/2014/main" id="{46F004E3-A6C5-4C5A-AEA3-C5EF401243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022" y="591256"/>
            <a:ext cx="559887" cy="61239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81D56424-6CB8-40D2-868B-290D742D80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75864" y="36000"/>
            <a:ext cx="1727999" cy="504000"/>
          </a:xfrm>
          <a:prstGeom prst="rect">
            <a:avLst/>
          </a:prstGeom>
        </p:spPr>
      </p:pic>
      <p:sp>
        <p:nvSpPr>
          <p:cNvPr id="3" name="Rectangle 2">
            <a:extLst>
              <a:ext uri="{FF2B5EF4-FFF2-40B4-BE49-F238E27FC236}">
                <a16:creationId xmlns:a16="http://schemas.microsoft.com/office/drawing/2014/main" id="{1C34CBC4-6EC1-01FB-83D7-AE35418A1ADF}"/>
              </a:ext>
            </a:extLst>
          </p:cNvPr>
          <p:cNvSpPr>
            <a:spLocks noChangeArrowheads="1"/>
          </p:cNvSpPr>
          <p:nvPr/>
        </p:nvSpPr>
        <p:spPr bwMode="auto">
          <a:xfrm>
            <a:off x="1" y="0"/>
            <a:ext cx="3312542" cy="400110"/>
          </a:xfrm>
          <a:prstGeom prst="rect">
            <a:avLst/>
          </a:prstGeom>
          <a:solidFill>
            <a:srgbClr val="009147"/>
          </a:solid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defRPr/>
            </a:pPr>
            <a:r>
              <a:rPr lang="en-US" sz="2000" b="1" kern="0" dirty="0">
                <a:solidFill>
                  <a:prstClr val="white"/>
                </a:solidFill>
                <a:latin typeface="Arial" panose="020B0604020202020204" pitchFamily="34" charset="0"/>
                <a:cs typeface="Arial" panose="020B0604020202020204" pitchFamily="34" charset="0"/>
              </a:rPr>
              <a:t>Methodological Approach</a:t>
            </a:r>
          </a:p>
        </p:txBody>
      </p:sp>
      <p:sp>
        <p:nvSpPr>
          <p:cNvPr id="5" name="TextBox 4">
            <a:extLst>
              <a:ext uri="{FF2B5EF4-FFF2-40B4-BE49-F238E27FC236}">
                <a16:creationId xmlns:a16="http://schemas.microsoft.com/office/drawing/2014/main" id="{1FF3EC5D-A9E3-88C0-DF26-097117276C3A}"/>
              </a:ext>
            </a:extLst>
          </p:cNvPr>
          <p:cNvSpPr txBox="1"/>
          <p:nvPr/>
        </p:nvSpPr>
        <p:spPr bwMode="gray">
          <a:xfrm>
            <a:off x="8266177" y="1449486"/>
            <a:ext cx="3441827" cy="4447371"/>
          </a:xfrm>
          <a:prstGeom prst="rect">
            <a:avLst/>
          </a:prstGeom>
          <a:noFill/>
        </p:spPr>
        <p:txBody>
          <a:bodyPr wrap="square" rtlCol="0">
            <a:spAutoFit/>
          </a:bodyPr>
          <a:lstStyle/>
          <a:p>
            <a:pPr marL="285750" indent="-285750">
              <a:spcAft>
                <a:spcPts val="600"/>
              </a:spcAft>
              <a:buClr>
                <a:schemeClr val="tx1"/>
              </a:buClr>
              <a:buFont typeface="Wingdings" panose="05000000000000000000" pitchFamily="2" charset="2"/>
              <a:buChar char="q"/>
            </a:pPr>
            <a:r>
              <a:rPr lang="en-US" sz="1400" dirty="0">
                <a:solidFill>
                  <a:prstClr val="black"/>
                </a:solidFill>
                <a:latin typeface="Arial" panose="020B0604020202020204" pitchFamily="34" charset="0"/>
                <a:cs typeface="Arial" panose="020B0604020202020204" pitchFamily="34" charset="0"/>
              </a:rPr>
              <a:t>Evaluations tend to be guided by: </a:t>
            </a:r>
          </a:p>
          <a:p>
            <a:pPr marL="285750" indent="-285750">
              <a:spcAft>
                <a:spcPts val="600"/>
              </a:spcAft>
              <a:buClr>
                <a:schemeClr val="tx1"/>
              </a:buClr>
              <a:buFont typeface="Garamond" panose="02020404030301010803" pitchFamily="18" charset="0"/>
              <a:buChar char="─"/>
            </a:pPr>
            <a:r>
              <a:rPr lang="en-US" sz="1200" dirty="0">
                <a:solidFill>
                  <a:prstClr val="black"/>
                </a:solidFill>
                <a:latin typeface="Arial" panose="020B0604020202020204" pitchFamily="34" charset="0"/>
                <a:cs typeface="Arial" panose="020B0604020202020204" pitchFamily="34" charset="0"/>
              </a:rPr>
              <a:t>The Bank’s Independent Evaluation Policy,</a:t>
            </a:r>
          </a:p>
          <a:p>
            <a:pPr marL="285750" indent="-285750">
              <a:spcAft>
                <a:spcPts val="600"/>
              </a:spcAft>
              <a:buClr>
                <a:schemeClr val="tx1"/>
              </a:buClr>
              <a:buFont typeface="Garamond" panose="02020404030301010803" pitchFamily="18" charset="0"/>
              <a:buChar char="─"/>
            </a:pPr>
            <a:r>
              <a:rPr lang="en-US" sz="1200" dirty="0">
                <a:solidFill>
                  <a:prstClr val="black"/>
                </a:solidFill>
                <a:latin typeface="Arial" panose="020B0604020202020204" pitchFamily="34" charset="0"/>
                <a:cs typeface="Arial" panose="020B0604020202020204" pitchFamily="34" charset="0"/>
              </a:rPr>
              <a:t>The international evaluation criteria, </a:t>
            </a:r>
          </a:p>
          <a:p>
            <a:pPr marL="285750" indent="-285750">
              <a:spcAft>
                <a:spcPts val="600"/>
              </a:spcAft>
              <a:buClr>
                <a:schemeClr val="tx1"/>
              </a:buClr>
              <a:buFont typeface="Garamond" panose="02020404030301010803" pitchFamily="18" charset="0"/>
              <a:buChar char="─"/>
            </a:pPr>
            <a:r>
              <a:rPr lang="en-US" sz="1200" dirty="0">
                <a:solidFill>
                  <a:prstClr val="black"/>
                </a:solidFill>
                <a:latin typeface="Arial" panose="020B0604020202020204" pitchFamily="34" charset="0"/>
                <a:cs typeface="Arial" panose="020B0604020202020204" pitchFamily="34" charset="0"/>
              </a:rPr>
              <a:t>The Evaluation Cooperation Group Good Practice Standards for Private Sector (ECG 2011) Operations. </a:t>
            </a:r>
          </a:p>
          <a:p>
            <a:pPr marL="285750" indent="-285750">
              <a:spcAft>
                <a:spcPts val="600"/>
              </a:spcAft>
              <a:buClr>
                <a:schemeClr val="tx1"/>
              </a:buClr>
              <a:buFont typeface="Wingdings" panose="05000000000000000000" pitchFamily="2" charset="2"/>
              <a:buChar char="q"/>
            </a:pPr>
            <a:r>
              <a:rPr lang="en-US" sz="1400" dirty="0">
                <a:effectLst/>
                <a:latin typeface="Arial" panose="020B0604020202020204" pitchFamily="34" charset="0"/>
                <a:ea typeface="Times New Roman" panose="02020603050405020304" pitchFamily="18" charset="0"/>
                <a:cs typeface="Arial" panose="020B0604020202020204" pitchFamily="34" charset="0"/>
              </a:rPr>
              <a:t>Evaluations are theory-based and use mixed methods (quantitative and qualitative). </a:t>
            </a:r>
          </a:p>
          <a:p>
            <a:pPr marL="285750" indent="-285750">
              <a:spcAft>
                <a:spcPts val="600"/>
              </a:spcAft>
              <a:buClr>
                <a:schemeClr val="tx1"/>
              </a:buClr>
              <a:buFont typeface="Wingdings" panose="05000000000000000000" pitchFamily="2" charset="2"/>
              <a:buChar char="q"/>
            </a:pPr>
            <a:r>
              <a:rPr lang="en-US" sz="1400" dirty="0">
                <a:effectLst/>
                <a:latin typeface="Arial" panose="020B0604020202020204" pitchFamily="34" charset="0"/>
                <a:ea typeface="Georgia" panose="02040502050405020303" pitchFamily="18" charset="0"/>
                <a:cs typeface="Arial" panose="020B0604020202020204" pitchFamily="34" charset="0"/>
              </a:rPr>
              <a:t>Evaluations are often informed by six main lines of evidence:</a:t>
            </a:r>
          </a:p>
          <a:p>
            <a:pPr marL="285750" indent="-285750">
              <a:spcAft>
                <a:spcPts val="600"/>
              </a:spcAft>
              <a:buClr>
                <a:schemeClr val="tx1"/>
              </a:buClr>
              <a:buFont typeface="Garamond" panose="02020404030301010803" pitchFamily="18" charset="0"/>
              <a:buChar char="─"/>
            </a:pPr>
            <a:r>
              <a:rPr lang="en-US" sz="1200" dirty="0">
                <a:solidFill>
                  <a:prstClr val="black"/>
                </a:solidFill>
                <a:latin typeface="Arial" panose="020B0604020202020204" pitchFamily="34" charset="0"/>
                <a:cs typeface="Arial" panose="020B0604020202020204" pitchFamily="34" charset="0"/>
              </a:rPr>
              <a:t>Desk review (including XSRENs), </a:t>
            </a:r>
          </a:p>
          <a:p>
            <a:pPr marL="285750" indent="-285750">
              <a:spcAft>
                <a:spcPts val="600"/>
              </a:spcAft>
              <a:buClr>
                <a:schemeClr val="tx1"/>
              </a:buClr>
              <a:buFont typeface="Garamond" panose="02020404030301010803" pitchFamily="18" charset="0"/>
              <a:buChar char="─"/>
            </a:pPr>
            <a:r>
              <a:rPr lang="en-US" sz="1200" dirty="0">
                <a:solidFill>
                  <a:prstClr val="black"/>
                </a:solidFill>
                <a:latin typeface="Arial" panose="020B0604020202020204" pitchFamily="34" charset="0"/>
                <a:cs typeface="Arial" panose="020B0604020202020204" pitchFamily="34" charset="0"/>
              </a:rPr>
              <a:t>Stakeholder interviews,</a:t>
            </a:r>
          </a:p>
          <a:p>
            <a:pPr marL="285750" indent="-285750">
              <a:spcAft>
                <a:spcPts val="600"/>
              </a:spcAft>
              <a:buClr>
                <a:schemeClr val="tx1"/>
              </a:buClr>
              <a:buFont typeface="Garamond" panose="02020404030301010803" pitchFamily="18" charset="0"/>
              <a:buChar char="─"/>
            </a:pPr>
            <a:r>
              <a:rPr lang="en-US" sz="1200" dirty="0">
                <a:solidFill>
                  <a:prstClr val="black"/>
                </a:solidFill>
                <a:latin typeface="Arial" panose="020B0604020202020204" pitchFamily="34" charset="0"/>
                <a:cs typeface="Arial" panose="020B0604020202020204" pitchFamily="34" charset="0"/>
              </a:rPr>
              <a:t>Online surveys,</a:t>
            </a:r>
          </a:p>
          <a:p>
            <a:pPr marL="285750" indent="-285750">
              <a:spcAft>
                <a:spcPts val="600"/>
              </a:spcAft>
              <a:buClr>
                <a:schemeClr val="tx1"/>
              </a:buClr>
              <a:buFont typeface="Garamond" panose="02020404030301010803" pitchFamily="18" charset="0"/>
              <a:buChar char="─"/>
            </a:pPr>
            <a:r>
              <a:rPr lang="en-US" sz="1200" dirty="0">
                <a:solidFill>
                  <a:prstClr val="black"/>
                </a:solidFill>
                <a:latin typeface="Arial" panose="020B0604020202020204" pitchFamily="34" charset="0"/>
                <a:cs typeface="Arial" panose="020B0604020202020204" pitchFamily="34" charset="0"/>
              </a:rPr>
              <a:t>Country Case Studies, </a:t>
            </a:r>
          </a:p>
          <a:p>
            <a:pPr marL="285750" indent="-285750">
              <a:spcAft>
                <a:spcPts val="600"/>
              </a:spcAft>
              <a:buClr>
                <a:schemeClr val="tx1"/>
              </a:buClr>
              <a:buFont typeface="Garamond" panose="02020404030301010803" pitchFamily="18" charset="0"/>
              <a:buChar char="─"/>
            </a:pPr>
            <a:r>
              <a:rPr lang="en-US" sz="1200" dirty="0">
                <a:solidFill>
                  <a:prstClr val="black"/>
                </a:solidFill>
                <a:latin typeface="Arial" panose="020B0604020202020204" pitchFamily="34" charset="0"/>
                <a:cs typeface="Arial" panose="020B0604020202020204" pitchFamily="34" charset="0"/>
              </a:rPr>
              <a:t>Benchmarking with comparator institutions, and, </a:t>
            </a:r>
          </a:p>
          <a:p>
            <a:pPr marL="285750" indent="-285750">
              <a:spcAft>
                <a:spcPts val="600"/>
              </a:spcAft>
              <a:buClr>
                <a:schemeClr val="tx1"/>
              </a:buClr>
              <a:buFont typeface="Garamond" panose="02020404030301010803" pitchFamily="18" charset="0"/>
              <a:buChar char="─"/>
            </a:pPr>
            <a:r>
              <a:rPr lang="en-US" sz="1200" dirty="0">
                <a:solidFill>
                  <a:prstClr val="black"/>
                </a:solidFill>
                <a:latin typeface="Arial" panose="020B0604020202020204" pitchFamily="34" charset="0"/>
                <a:cs typeface="Arial" panose="020B0604020202020204" pitchFamily="34" charset="0"/>
              </a:rPr>
              <a:t>Contribution Analysis </a:t>
            </a:r>
          </a:p>
        </p:txBody>
      </p:sp>
    </p:spTree>
    <p:extLst>
      <p:ext uri="{BB962C8B-B14F-4D97-AF65-F5344CB8AC3E}">
        <p14:creationId xmlns:p14="http://schemas.microsoft.com/office/powerpoint/2010/main" val="253189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F85A1-A340-580E-6B05-B81AB808C18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C07644-7439-B7C5-4192-4517692F7EB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19E1C06-544B-ECC8-7EBA-C8B351C70D99}"/>
              </a:ext>
            </a:extLst>
          </p:cNvPr>
          <p:cNvSpPr/>
          <p:nvPr/>
        </p:nvSpPr>
        <p:spPr>
          <a:xfrm>
            <a:off x="249715" y="1254673"/>
            <a:ext cx="11685224" cy="486945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3C258190-F38B-58F7-A283-B4CF46CA8E3E}"/>
              </a:ext>
            </a:extLst>
          </p:cNvPr>
          <p:cNvGrpSpPr/>
          <p:nvPr/>
        </p:nvGrpSpPr>
        <p:grpSpPr>
          <a:xfrm>
            <a:off x="4273597" y="1444081"/>
            <a:ext cx="3036659" cy="2093204"/>
            <a:chOff x="4338248" y="3765496"/>
            <a:chExt cx="3481330" cy="2093204"/>
          </a:xfrm>
        </p:grpSpPr>
        <p:sp>
          <p:nvSpPr>
            <p:cNvPr id="28" name="Rectangle 27">
              <a:extLst>
                <a:ext uri="{FF2B5EF4-FFF2-40B4-BE49-F238E27FC236}">
                  <a16:creationId xmlns:a16="http://schemas.microsoft.com/office/drawing/2014/main" id="{CD16F322-6155-B054-6103-ECD6A11BB940}"/>
                </a:ext>
              </a:extLst>
            </p:cNvPr>
            <p:cNvSpPr/>
            <p:nvPr/>
          </p:nvSpPr>
          <p:spPr>
            <a:xfrm>
              <a:off x="4338248" y="3765496"/>
              <a:ext cx="3481330" cy="2093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29" name="TextBox 28">
              <a:extLst>
                <a:ext uri="{FF2B5EF4-FFF2-40B4-BE49-F238E27FC236}">
                  <a16:creationId xmlns:a16="http://schemas.microsoft.com/office/drawing/2014/main" id="{6AFBD1CE-D044-72CB-468E-96A840F0CD2F}"/>
                </a:ext>
              </a:extLst>
            </p:cNvPr>
            <p:cNvSpPr txBox="1"/>
            <p:nvPr/>
          </p:nvSpPr>
          <p:spPr>
            <a:xfrm>
              <a:off x="5224468" y="3797232"/>
              <a:ext cx="2560214" cy="1077218"/>
            </a:xfrm>
            <a:prstGeom prst="rect">
              <a:avLst/>
            </a:prstGeom>
            <a:noFill/>
          </p:spPr>
          <p:txBody>
            <a:bodyPr wrap="square" rtlCol="0">
              <a:spAutoFit/>
            </a:bodyPr>
            <a:lstStyle/>
            <a:p>
              <a:pPr algn="just"/>
              <a:r>
                <a:rPr lang="en-US" sz="1600" b="1" dirty="0">
                  <a:solidFill>
                    <a:srgbClr val="3F985E"/>
                  </a:solidFill>
                  <a:latin typeface="Arial" panose="020B0604020202020204" pitchFamily="34" charset="0"/>
                  <a:cs typeface="Arial" panose="020B0604020202020204" pitchFamily="34" charset="0"/>
                </a:rPr>
                <a:t>Delivery of outputs has not always resulted in improved outcomes/impacts </a:t>
              </a:r>
            </a:p>
          </p:txBody>
        </p:sp>
        <p:pic>
          <p:nvPicPr>
            <p:cNvPr id="31" name="Graphic 30" descr="Presentation with pie chart with solid fill">
              <a:extLst>
                <a:ext uri="{FF2B5EF4-FFF2-40B4-BE49-F238E27FC236}">
                  <a16:creationId xmlns:a16="http://schemas.microsoft.com/office/drawing/2014/main" id="{69DACDBA-781C-4DC7-2FBB-7C33CE7540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39104" y="3832811"/>
              <a:ext cx="769752" cy="671431"/>
            </a:xfrm>
            <a:prstGeom prst="rect">
              <a:avLst/>
            </a:prstGeom>
          </p:spPr>
        </p:pic>
      </p:grpSp>
      <p:sp>
        <p:nvSpPr>
          <p:cNvPr id="27" name="TextBox 26">
            <a:extLst>
              <a:ext uri="{FF2B5EF4-FFF2-40B4-BE49-F238E27FC236}">
                <a16:creationId xmlns:a16="http://schemas.microsoft.com/office/drawing/2014/main" id="{7A73B841-5D45-5F60-C197-4C82CBB377E1}"/>
              </a:ext>
            </a:extLst>
          </p:cNvPr>
          <p:cNvSpPr txBox="1"/>
          <p:nvPr/>
        </p:nvSpPr>
        <p:spPr>
          <a:xfrm>
            <a:off x="705393" y="4692313"/>
            <a:ext cx="3128794" cy="369332"/>
          </a:xfrm>
          <a:prstGeom prst="rect">
            <a:avLst/>
          </a:prstGeom>
          <a:noFill/>
        </p:spPr>
        <p:txBody>
          <a:bodyPr wrap="square" rtlCol="0">
            <a:spAutoFit/>
          </a:bodyPr>
          <a:lstStyle/>
          <a:p>
            <a:pPr algn="ctr"/>
            <a:r>
              <a:rPr lang="en-GB" dirty="0">
                <a:solidFill>
                  <a:srgbClr val="277E9E"/>
                </a:solidFill>
              </a:rPr>
              <a:t> </a:t>
            </a:r>
            <a:endParaRPr lang="en-US" dirty="0">
              <a:solidFill>
                <a:srgbClr val="277E9E"/>
              </a:solidFill>
            </a:endParaRPr>
          </a:p>
        </p:txBody>
      </p:sp>
      <p:grpSp>
        <p:nvGrpSpPr>
          <p:cNvPr id="34" name="Group 33">
            <a:extLst>
              <a:ext uri="{FF2B5EF4-FFF2-40B4-BE49-F238E27FC236}">
                <a16:creationId xmlns:a16="http://schemas.microsoft.com/office/drawing/2014/main" id="{A9BAC5A8-0014-D7EC-C68F-4DC6D8B482A2}"/>
              </a:ext>
            </a:extLst>
          </p:cNvPr>
          <p:cNvGrpSpPr/>
          <p:nvPr/>
        </p:nvGrpSpPr>
        <p:grpSpPr>
          <a:xfrm>
            <a:off x="469275" y="1291700"/>
            <a:ext cx="3535862" cy="2096467"/>
            <a:chOff x="8160807" y="1272578"/>
            <a:chExt cx="3535862" cy="2096467"/>
          </a:xfrm>
        </p:grpSpPr>
        <p:sp>
          <p:nvSpPr>
            <p:cNvPr id="35" name="Rectangle 34">
              <a:extLst>
                <a:ext uri="{FF2B5EF4-FFF2-40B4-BE49-F238E27FC236}">
                  <a16:creationId xmlns:a16="http://schemas.microsoft.com/office/drawing/2014/main" id="{D78E51D7-7700-987A-C3CB-C49F1FF4350E}"/>
                </a:ext>
              </a:extLst>
            </p:cNvPr>
            <p:cNvSpPr/>
            <p:nvPr/>
          </p:nvSpPr>
          <p:spPr>
            <a:xfrm>
              <a:off x="8169715" y="1275841"/>
              <a:ext cx="3481330" cy="2093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6" name="TextBox 35">
              <a:extLst>
                <a:ext uri="{FF2B5EF4-FFF2-40B4-BE49-F238E27FC236}">
                  <a16:creationId xmlns:a16="http://schemas.microsoft.com/office/drawing/2014/main" id="{6DB91D98-A15E-4266-4308-FBE5FC7069D8}"/>
                </a:ext>
              </a:extLst>
            </p:cNvPr>
            <p:cNvSpPr txBox="1"/>
            <p:nvPr/>
          </p:nvSpPr>
          <p:spPr>
            <a:xfrm>
              <a:off x="8829781" y="1272578"/>
              <a:ext cx="2866888" cy="1077218"/>
            </a:xfrm>
            <a:prstGeom prst="rect">
              <a:avLst/>
            </a:prstGeom>
            <a:noFill/>
          </p:spPr>
          <p:txBody>
            <a:bodyPr wrap="square" rtlCol="0">
              <a:spAutoFit/>
            </a:bodyPr>
            <a:lstStyle/>
            <a:p>
              <a:pPr algn="just"/>
              <a:r>
                <a:rPr lang="en-US" sz="1600" b="1" dirty="0">
                  <a:solidFill>
                    <a:srgbClr val="3F985E"/>
                  </a:solidFill>
                  <a:latin typeface="Arial" panose="020B0604020202020204" pitchFamily="34" charset="0"/>
                  <a:cs typeface="Arial" panose="020B0604020202020204" pitchFamily="34" charset="0"/>
                </a:rPr>
                <a:t>Interventions are relevant but there is scope for improving relevance of its design</a:t>
              </a:r>
            </a:p>
          </p:txBody>
        </p:sp>
        <p:pic>
          <p:nvPicPr>
            <p:cNvPr id="37" name="Graphic 36" descr="Gears with solid fill">
              <a:extLst>
                <a:ext uri="{FF2B5EF4-FFF2-40B4-BE49-F238E27FC236}">
                  <a16:creationId xmlns:a16="http://schemas.microsoft.com/office/drawing/2014/main" id="{71DC9575-DBD0-8D27-5573-2C4644A1BD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60807" y="1354249"/>
              <a:ext cx="677883" cy="677883"/>
            </a:xfrm>
            <a:prstGeom prst="rect">
              <a:avLst/>
            </a:prstGeom>
          </p:spPr>
        </p:pic>
        <p:sp>
          <p:nvSpPr>
            <p:cNvPr id="38" name="TextBox 37">
              <a:extLst>
                <a:ext uri="{FF2B5EF4-FFF2-40B4-BE49-F238E27FC236}">
                  <a16:creationId xmlns:a16="http://schemas.microsoft.com/office/drawing/2014/main" id="{6BCD219F-E9AA-B712-CC89-ECB781520722}"/>
                </a:ext>
              </a:extLst>
            </p:cNvPr>
            <p:cNvSpPr txBox="1"/>
            <p:nvPr/>
          </p:nvSpPr>
          <p:spPr>
            <a:xfrm>
              <a:off x="8236861" y="2301996"/>
              <a:ext cx="3405303" cy="954107"/>
            </a:xfrm>
            <a:prstGeom prst="rect">
              <a:avLst/>
            </a:prstGeom>
            <a:noFill/>
          </p:spPr>
          <p:txBody>
            <a:bodyPr wrap="square" rtlCol="0">
              <a:spAutoFit/>
            </a:bodyPr>
            <a:lstStyle/>
            <a:p>
              <a:pPr algn="ctr"/>
              <a:r>
                <a:rPr lang="en-US" sz="1400" dirty="0">
                  <a:solidFill>
                    <a:srgbClr val="277E9E"/>
                  </a:solidFill>
                  <a:latin typeface="Arial" panose="020B0604020202020204" pitchFamily="34" charset="0"/>
                  <a:cs typeface="Arial" panose="020B0604020202020204" pitchFamily="34" charset="0"/>
                </a:rPr>
                <a:t>The quality of the results chain: logic and clarity; adequacy of activities; relatively high ambition of country programs; SO-NSO linkage; instrument mix</a:t>
              </a:r>
            </a:p>
          </p:txBody>
        </p:sp>
      </p:grpSp>
      <p:grpSp>
        <p:nvGrpSpPr>
          <p:cNvPr id="40" name="Group 39">
            <a:extLst>
              <a:ext uri="{FF2B5EF4-FFF2-40B4-BE49-F238E27FC236}">
                <a16:creationId xmlns:a16="http://schemas.microsoft.com/office/drawing/2014/main" id="{EB570664-62E4-4ABC-20C7-595037ED98BB}"/>
              </a:ext>
            </a:extLst>
          </p:cNvPr>
          <p:cNvGrpSpPr/>
          <p:nvPr/>
        </p:nvGrpSpPr>
        <p:grpSpPr>
          <a:xfrm>
            <a:off x="469302" y="3761432"/>
            <a:ext cx="3481330" cy="1865293"/>
            <a:chOff x="4299712" y="3715363"/>
            <a:chExt cx="3481330" cy="2104534"/>
          </a:xfrm>
        </p:grpSpPr>
        <p:sp>
          <p:nvSpPr>
            <p:cNvPr id="32" name="Rectangle 31">
              <a:extLst>
                <a:ext uri="{FF2B5EF4-FFF2-40B4-BE49-F238E27FC236}">
                  <a16:creationId xmlns:a16="http://schemas.microsoft.com/office/drawing/2014/main" id="{CA809846-29C1-1DD5-E999-6CCDE3C2D9C3}"/>
                </a:ext>
              </a:extLst>
            </p:cNvPr>
            <p:cNvSpPr/>
            <p:nvPr/>
          </p:nvSpPr>
          <p:spPr>
            <a:xfrm>
              <a:off x="4299712" y="3726693"/>
              <a:ext cx="3481330" cy="2093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pic>
          <p:nvPicPr>
            <p:cNvPr id="42" name="Graphic 41" descr="Lost with solid fill">
              <a:extLst>
                <a:ext uri="{FF2B5EF4-FFF2-40B4-BE49-F238E27FC236}">
                  <a16:creationId xmlns:a16="http://schemas.microsoft.com/office/drawing/2014/main" id="{52F1C275-E108-741F-5BD2-6F28BDDBF98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402709" y="3793571"/>
              <a:ext cx="446932" cy="504255"/>
            </a:xfrm>
            <a:prstGeom prst="rect">
              <a:avLst/>
            </a:prstGeom>
          </p:spPr>
        </p:pic>
        <p:sp>
          <p:nvSpPr>
            <p:cNvPr id="44" name="TextBox 43">
              <a:extLst>
                <a:ext uri="{FF2B5EF4-FFF2-40B4-BE49-F238E27FC236}">
                  <a16:creationId xmlns:a16="http://schemas.microsoft.com/office/drawing/2014/main" id="{90FF4045-B7A7-475B-62E4-B11D2785C500}"/>
                </a:ext>
              </a:extLst>
            </p:cNvPr>
            <p:cNvSpPr txBox="1"/>
            <p:nvPr/>
          </p:nvSpPr>
          <p:spPr>
            <a:xfrm>
              <a:off x="4878303" y="3715363"/>
              <a:ext cx="2869679" cy="937580"/>
            </a:xfrm>
            <a:prstGeom prst="rect">
              <a:avLst/>
            </a:prstGeom>
            <a:noFill/>
          </p:spPr>
          <p:txBody>
            <a:bodyPr wrap="square" rtlCol="0">
              <a:spAutoFit/>
            </a:bodyPr>
            <a:lstStyle/>
            <a:p>
              <a:r>
                <a:rPr lang="en-US" sz="1600" b="1" dirty="0">
                  <a:solidFill>
                    <a:srgbClr val="3F985E"/>
                  </a:solidFill>
                  <a:latin typeface="Arial" panose="020B0604020202020204" pitchFamily="34" charset="0"/>
                  <a:cs typeface="Arial" panose="020B0604020202020204" pitchFamily="34" charset="0"/>
                </a:rPr>
                <a:t>Lack of clarity in delivery responsibilities and institutional arrangements </a:t>
              </a:r>
            </a:p>
          </p:txBody>
        </p:sp>
        <p:sp>
          <p:nvSpPr>
            <p:cNvPr id="45" name="TextBox 44">
              <a:extLst>
                <a:ext uri="{FF2B5EF4-FFF2-40B4-BE49-F238E27FC236}">
                  <a16:creationId xmlns:a16="http://schemas.microsoft.com/office/drawing/2014/main" id="{2AECDDD7-4428-8D66-DCC6-3924D5A9974E}"/>
                </a:ext>
              </a:extLst>
            </p:cNvPr>
            <p:cNvSpPr txBox="1"/>
            <p:nvPr/>
          </p:nvSpPr>
          <p:spPr>
            <a:xfrm>
              <a:off x="4420562" y="4724203"/>
              <a:ext cx="3336328" cy="1076480"/>
            </a:xfrm>
            <a:prstGeom prst="rect">
              <a:avLst/>
            </a:prstGeom>
            <a:noFill/>
          </p:spPr>
          <p:txBody>
            <a:bodyPr wrap="square" rtlCol="0">
              <a:spAutoFit/>
            </a:bodyPr>
            <a:lstStyle/>
            <a:p>
              <a:pPr algn="ctr"/>
              <a:r>
                <a:rPr lang="en-US" sz="1400" dirty="0">
                  <a:solidFill>
                    <a:srgbClr val="277E9E"/>
                  </a:solidFill>
                  <a:latin typeface="Arial" panose="020B0604020202020204" pitchFamily="34" charset="0"/>
                  <a:cs typeface="Arial" panose="020B0604020202020204" pitchFamily="34" charset="0"/>
                </a:rPr>
                <a:t>PSD operations generally and NSOs in particular resulted in challenges in the smooth implementation of the PSD Strategy</a:t>
              </a:r>
            </a:p>
          </p:txBody>
        </p:sp>
      </p:grpSp>
      <p:grpSp>
        <p:nvGrpSpPr>
          <p:cNvPr id="48" name="Group 47">
            <a:extLst>
              <a:ext uri="{FF2B5EF4-FFF2-40B4-BE49-F238E27FC236}">
                <a16:creationId xmlns:a16="http://schemas.microsoft.com/office/drawing/2014/main" id="{F68508D7-E134-706E-FDA9-3A8ABD9380CC}"/>
              </a:ext>
            </a:extLst>
          </p:cNvPr>
          <p:cNvGrpSpPr/>
          <p:nvPr/>
        </p:nvGrpSpPr>
        <p:grpSpPr>
          <a:xfrm>
            <a:off x="4293132" y="3786658"/>
            <a:ext cx="3481330" cy="2093204"/>
            <a:chOff x="8241535" y="3739581"/>
            <a:chExt cx="3481330" cy="2093204"/>
          </a:xfrm>
        </p:grpSpPr>
        <p:sp>
          <p:nvSpPr>
            <p:cNvPr id="8" name="Rectangle 7">
              <a:extLst>
                <a:ext uri="{FF2B5EF4-FFF2-40B4-BE49-F238E27FC236}">
                  <a16:creationId xmlns:a16="http://schemas.microsoft.com/office/drawing/2014/main" id="{6617DF85-7235-BF2D-AC59-BC90B2980A17}"/>
                </a:ext>
              </a:extLst>
            </p:cNvPr>
            <p:cNvSpPr/>
            <p:nvPr/>
          </p:nvSpPr>
          <p:spPr>
            <a:xfrm>
              <a:off x="8241535" y="3739581"/>
              <a:ext cx="3481330" cy="2093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pic>
          <p:nvPicPr>
            <p:cNvPr id="20" name="Graphic 19" descr="Ripple with solid fill">
              <a:extLst>
                <a:ext uri="{FF2B5EF4-FFF2-40B4-BE49-F238E27FC236}">
                  <a16:creationId xmlns:a16="http://schemas.microsoft.com/office/drawing/2014/main" id="{9CD0B4F2-2ADE-7284-1795-6FC241B10A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287858" y="3748363"/>
              <a:ext cx="542485" cy="542485"/>
            </a:xfrm>
            <a:prstGeom prst="rect">
              <a:avLst/>
            </a:prstGeom>
          </p:spPr>
        </p:pic>
        <p:sp>
          <p:nvSpPr>
            <p:cNvPr id="46" name="TextBox 45">
              <a:extLst>
                <a:ext uri="{FF2B5EF4-FFF2-40B4-BE49-F238E27FC236}">
                  <a16:creationId xmlns:a16="http://schemas.microsoft.com/office/drawing/2014/main" id="{7F4DB2FC-CD8D-ED98-740F-26DF98897915}"/>
                </a:ext>
              </a:extLst>
            </p:cNvPr>
            <p:cNvSpPr txBox="1"/>
            <p:nvPr/>
          </p:nvSpPr>
          <p:spPr>
            <a:xfrm>
              <a:off x="8801343" y="3847441"/>
              <a:ext cx="2918237" cy="307777"/>
            </a:xfrm>
            <a:prstGeom prst="rect">
              <a:avLst/>
            </a:prstGeom>
            <a:noFill/>
          </p:spPr>
          <p:txBody>
            <a:bodyPr wrap="square" rtlCol="0">
              <a:spAutoFit/>
            </a:bodyPr>
            <a:lstStyle/>
            <a:p>
              <a:pPr algn="just"/>
              <a:r>
                <a:rPr lang="en-US" sz="1400" b="1" dirty="0">
                  <a:solidFill>
                    <a:srgbClr val="3F985E"/>
                  </a:solidFill>
                  <a:latin typeface="Arial" panose="020B0604020202020204" pitchFamily="34" charset="0"/>
                  <a:cs typeface="Arial" panose="020B0604020202020204" pitchFamily="34" charset="0"/>
                </a:rPr>
                <a:t>Measuring impact is challenging</a:t>
              </a:r>
            </a:p>
          </p:txBody>
        </p:sp>
      </p:grpSp>
      <p:grpSp>
        <p:nvGrpSpPr>
          <p:cNvPr id="39" name="Group 38">
            <a:extLst>
              <a:ext uri="{FF2B5EF4-FFF2-40B4-BE49-F238E27FC236}">
                <a16:creationId xmlns:a16="http://schemas.microsoft.com/office/drawing/2014/main" id="{05FDE117-9BC6-E832-987A-30AA23E204F2}"/>
              </a:ext>
            </a:extLst>
          </p:cNvPr>
          <p:cNvGrpSpPr/>
          <p:nvPr/>
        </p:nvGrpSpPr>
        <p:grpSpPr>
          <a:xfrm>
            <a:off x="7524052" y="1436889"/>
            <a:ext cx="4110483" cy="2093204"/>
            <a:chOff x="508894" y="3818518"/>
            <a:chExt cx="3481330" cy="2093204"/>
          </a:xfrm>
        </p:grpSpPr>
        <p:sp>
          <p:nvSpPr>
            <p:cNvPr id="23" name="Rectangle 22">
              <a:extLst>
                <a:ext uri="{FF2B5EF4-FFF2-40B4-BE49-F238E27FC236}">
                  <a16:creationId xmlns:a16="http://schemas.microsoft.com/office/drawing/2014/main" id="{F8B21F10-C4DE-83D5-1FE4-D4E0114362CB}"/>
                </a:ext>
              </a:extLst>
            </p:cNvPr>
            <p:cNvSpPr/>
            <p:nvPr/>
          </p:nvSpPr>
          <p:spPr>
            <a:xfrm>
              <a:off x="508894" y="3818518"/>
              <a:ext cx="3481330" cy="2093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24" name="TextBox 23">
              <a:extLst>
                <a:ext uri="{FF2B5EF4-FFF2-40B4-BE49-F238E27FC236}">
                  <a16:creationId xmlns:a16="http://schemas.microsoft.com/office/drawing/2014/main" id="{466914F1-D300-0023-FAD6-A13C1477467C}"/>
                </a:ext>
              </a:extLst>
            </p:cNvPr>
            <p:cNvSpPr txBox="1"/>
            <p:nvPr/>
          </p:nvSpPr>
          <p:spPr>
            <a:xfrm>
              <a:off x="1188778" y="3897798"/>
              <a:ext cx="2687181" cy="830997"/>
            </a:xfrm>
            <a:prstGeom prst="rect">
              <a:avLst/>
            </a:prstGeom>
            <a:noFill/>
          </p:spPr>
          <p:txBody>
            <a:bodyPr wrap="square" rtlCol="0">
              <a:spAutoFit/>
            </a:bodyPr>
            <a:lstStyle/>
            <a:p>
              <a:pPr algn="just"/>
              <a:r>
                <a:rPr lang="en-US" sz="1600" b="1" dirty="0">
                  <a:solidFill>
                    <a:srgbClr val="3F985E"/>
                  </a:solidFill>
                  <a:latin typeface="Arial" panose="020B0604020202020204" pitchFamily="34" charset="0"/>
                  <a:cs typeface="Arial" panose="020B0604020202020204" pitchFamily="34" charset="0"/>
                </a:rPr>
                <a:t>Mixed results on effectiveness but particular challenges in reaching SMEs</a:t>
              </a:r>
            </a:p>
          </p:txBody>
        </p:sp>
        <p:pic>
          <p:nvPicPr>
            <p:cNvPr id="26" name="Graphic 25" descr="Seesaw with solid fill">
              <a:extLst>
                <a:ext uri="{FF2B5EF4-FFF2-40B4-BE49-F238E27FC236}">
                  <a16:creationId xmlns:a16="http://schemas.microsoft.com/office/drawing/2014/main" id="{1F455972-2CF2-ADB6-E983-DFE62B8B055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04531" y="3943426"/>
              <a:ext cx="459645" cy="542713"/>
            </a:xfrm>
            <a:prstGeom prst="rect">
              <a:avLst/>
            </a:prstGeom>
          </p:spPr>
        </p:pic>
        <p:sp>
          <p:nvSpPr>
            <p:cNvPr id="47" name="TextBox 46">
              <a:extLst>
                <a:ext uri="{FF2B5EF4-FFF2-40B4-BE49-F238E27FC236}">
                  <a16:creationId xmlns:a16="http://schemas.microsoft.com/office/drawing/2014/main" id="{5C7C940C-A34A-DDFD-1F4D-040D9025EC67}"/>
                </a:ext>
              </a:extLst>
            </p:cNvPr>
            <p:cNvSpPr txBox="1"/>
            <p:nvPr/>
          </p:nvSpPr>
          <p:spPr>
            <a:xfrm>
              <a:off x="557764" y="4786195"/>
              <a:ext cx="3318195" cy="954107"/>
            </a:xfrm>
            <a:prstGeom prst="rect">
              <a:avLst/>
            </a:prstGeom>
            <a:noFill/>
          </p:spPr>
          <p:txBody>
            <a:bodyPr wrap="square" rtlCol="0">
              <a:spAutoFit/>
            </a:bodyPr>
            <a:lstStyle/>
            <a:p>
              <a:pPr algn="ctr"/>
              <a:r>
                <a:rPr lang="en-US" sz="1400" dirty="0">
                  <a:solidFill>
                    <a:srgbClr val="277E9E"/>
                  </a:solidFill>
                  <a:latin typeface="Arial" panose="020B0604020202020204" pitchFamily="34" charset="0"/>
                  <a:cs typeface="Arial" panose="020B0604020202020204" pitchFamily="34" charset="0"/>
                </a:rPr>
                <a:t>The Bank did not fully understand the balance of sectors and instruments that would best support the needs of target groups of private sector beneficiaries (e.g., SMEs).</a:t>
              </a:r>
            </a:p>
          </p:txBody>
        </p:sp>
      </p:grpSp>
      <p:sp>
        <p:nvSpPr>
          <p:cNvPr id="4" name="Rectangle 3">
            <a:extLst>
              <a:ext uri="{FF2B5EF4-FFF2-40B4-BE49-F238E27FC236}">
                <a16:creationId xmlns:a16="http://schemas.microsoft.com/office/drawing/2014/main" id="{CBCA3D14-2B3E-149A-E189-7699D1F240A3}"/>
              </a:ext>
            </a:extLst>
          </p:cNvPr>
          <p:cNvSpPr>
            <a:spLocks noChangeArrowheads="1"/>
          </p:cNvSpPr>
          <p:nvPr/>
        </p:nvSpPr>
        <p:spPr bwMode="auto">
          <a:xfrm>
            <a:off x="0" y="4244"/>
            <a:ext cx="1475117" cy="400110"/>
          </a:xfrm>
          <a:prstGeom prst="rect">
            <a:avLst/>
          </a:prstGeom>
          <a:solidFill>
            <a:srgbClr val="009147"/>
          </a:solid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defRPr/>
            </a:pPr>
            <a:r>
              <a:rPr lang="en-US" sz="2000" b="1" kern="0" dirty="0">
                <a:solidFill>
                  <a:prstClr val="white"/>
                </a:solidFill>
                <a:latin typeface="Arial" panose="020B0604020202020204" pitchFamily="34" charset="0"/>
                <a:cs typeface="Arial" panose="020B0604020202020204" pitchFamily="34" charset="0"/>
              </a:rPr>
              <a:t>Findings</a:t>
            </a:r>
          </a:p>
        </p:txBody>
      </p:sp>
      <p:sp>
        <p:nvSpPr>
          <p:cNvPr id="5" name="TextBox 4">
            <a:extLst>
              <a:ext uri="{FF2B5EF4-FFF2-40B4-BE49-F238E27FC236}">
                <a16:creationId xmlns:a16="http://schemas.microsoft.com/office/drawing/2014/main" id="{8AAA2DD8-8D6B-E789-533B-98F966F15BA0}"/>
              </a:ext>
            </a:extLst>
          </p:cNvPr>
          <p:cNvSpPr txBox="1"/>
          <p:nvPr/>
        </p:nvSpPr>
        <p:spPr>
          <a:xfrm>
            <a:off x="4430735" y="4254145"/>
            <a:ext cx="3265444" cy="1438855"/>
          </a:xfrm>
          <a:prstGeom prst="rect">
            <a:avLst/>
          </a:prstGeom>
          <a:noFill/>
        </p:spPr>
        <p:txBody>
          <a:bodyPr wrap="square" rtlCol="0">
            <a:spAutoFit/>
          </a:bodyPr>
          <a:lstStyle/>
          <a:p>
            <a:r>
              <a:rPr lang="en-US" sz="1250" dirty="0">
                <a:solidFill>
                  <a:srgbClr val="277E9E"/>
                </a:solidFill>
                <a:latin typeface="Arial" panose="020B0604020202020204" pitchFamily="34" charset="0"/>
                <a:cs typeface="Arial" panose="020B0604020202020204" pitchFamily="34" charset="0"/>
              </a:rPr>
              <a:t>Difficult to measure for half of the NSO portfolio which is provided through financial intermediaries due to insufficient information regarding the impact on the private sector (e.g. issues in segmentation and targeting, and lack of gender-relevant development outcome indicators)</a:t>
            </a:r>
          </a:p>
        </p:txBody>
      </p:sp>
      <p:grpSp>
        <p:nvGrpSpPr>
          <p:cNvPr id="6" name="Group 5">
            <a:extLst>
              <a:ext uri="{FF2B5EF4-FFF2-40B4-BE49-F238E27FC236}">
                <a16:creationId xmlns:a16="http://schemas.microsoft.com/office/drawing/2014/main" id="{B044E94E-6AAC-219C-3141-DF29B1797249}"/>
              </a:ext>
            </a:extLst>
          </p:cNvPr>
          <p:cNvGrpSpPr/>
          <p:nvPr/>
        </p:nvGrpSpPr>
        <p:grpSpPr>
          <a:xfrm>
            <a:off x="8041820" y="3772762"/>
            <a:ext cx="3560028" cy="2093204"/>
            <a:chOff x="8136641" y="1275841"/>
            <a:chExt cx="3560028" cy="2093204"/>
          </a:xfrm>
        </p:grpSpPr>
        <p:sp>
          <p:nvSpPr>
            <p:cNvPr id="7" name="Rectangle 6">
              <a:extLst>
                <a:ext uri="{FF2B5EF4-FFF2-40B4-BE49-F238E27FC236}">
                  <a16:creationId xmlns:a16="http://schemas.microsoft.com/office/drawing/2014/main" id="{983544A8-EC25-DFB6-9582-4B000079DBB2}"/>
                </a:ext>
              </a:extLst>
            </p:cNvPr>
            <p:cNvSpPr/>
            <p:nvPr/>
          </p:nvSpPr>
          <p:spPr>
            <a:xfrm>
              <a:off x="8169715" y="1275841"/>
              <a:ext cx="3481330" cy="2093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9" name="TextBox 8">
              <a:extLst>
                <a:ext uri="{FF2B5EF4-FFF2-40B4-BE49-F238E27FC236}">
                  <a16:creationId xmlns:a16="http://schemas.microsoft.com/office/drawing/2014/main" id="{39850CC4-B69F-B06C-2714-35DBCE2B88C5}"/>
                </a:ext>
              </a:extLst>
            </p:cNvPr>
            <p:cNvSpPr txBox="1"/>
            <p:nvPr/>
          </p:nvSpPr>
          <p:spPr>
            <a:xfrm>
              <a:off x="8829781" y="1302395"/>
              <a:ext cx="2866888" cy="1077218"/>
            </a:xfrm>
            <a:prstGeom prst="rect">
              <a:avLst/>
            </a:prstGeom>
            <a:noFill/>
          </p:spPr>
          <p:txBody>
            <a:bodyPr wrap="square" rtlCol="0">
              <a:spAutoFit/>
            </a:bodyPr>
            <a:lstStyle/>
            <a:p>
              <a:pPr algn="just"/>
              <a:r>
                <a:rPr lang="en-US" sz="1600" b="1" dirty="0">
                  <a:solidFill>
                    <a:srgbClr val="3F985E"/>
                  </a:solidFill>
                  <a:latin typeface="Arial" panose="020B0604020202020204" pitchFamily="34" charset="0"/>
                  <a:cs typeface="Arial" panose="020B0604020202020204" pitchFamily="34" charset="0"/>
                </a:rPr>
                <a:t>Organizational changes within the Bank impacted program delivery and results  </a:t>
              </a:r>
            </a:p>
          </p:txBody>
        </p:sp>
        <p:pic>
          <p:nvPicPr>
            <p:cNvPr id="10" name="Graphic 9" descr="Hockey Stick Curve Graph with solid fill">
              <a:extLst>
                <a:ext uri="{FF2B5EF4-FFF2-40B4-BE49-F238E27FC236}">
                  <a16:creationId xmlns:a16="http://schemas.microsoft.com/office/drawing/2014/main" id="{E20DB7A4-7D3C-7ACD-309F-43ADD444C72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8136641" y="1397596"/>
              <a:ext cx="498331" cy="485895"/>
            </a:xfrm>
            <a:prstGeom prst="rect">
              <a:avLst/>
            </a:prstGeom>
          </p:spPr>
        </p:pic>
        <p:sp>
          <p:nvSpPr>
            <p:cNvPr id="11" name="TextBox 10">
              <a:extLst>
                <a:ext uri="{FF2B5EF4-FFF2-40B4-BE49-F238E27FC236}">
                  <a16:creationId xmlns:a16="http://schemas.microsoft.com/office/drawing/2014/main" id="{6A9325A8-41F1-42DA-E734-1EAFD4180C0A}"/>
                </a:ext>
              </a:extLst>
            </p:cNvPr>
            <p:cNvSpPr txBox="1"/>
            <p:nvPr/>
          </p:nvSpPr>
          <p:spPr>
            <a:xfrm>
              <a:off x="8245742" y="2264353"/>
              <a:ext cx="3405303" cy="1092607"/>
            </a:xfrm>
            <a:prstGeom prst="rect">
              <a:avLst/>
            </a:prstGeom>
            <a:noFill/>
          </p:spPr>
          <p:txBody>
            <a:bodyPr wrap="square" rtlCol="0">
              <a:spAutoFit/>
            </a:bodyPr>
            <a:lstStyle/>
            <a:p>
              <a:pPr algn="ctr"/>
              <a:r>
                <a:rPr lang="en-US" sz="1300" dirty="0">
                  <a:solidFill>
                    <a:srgbClr val="277E9E"/>
                  </a:solidFill>
                  <a:latin typeface="Arial" panose="020B0604020202020204" pitchFamily="34" charset="0"/>
                  <a:cs typeface="Arial" panose="020B0604020202020204" pitchFamily="34" charset="0"/>
                </a:rPr>
                <a:t>DBDM- there was lack of clarity regarding PSD which caused confusion and encouraged competition between Bank entities for scarce resources and decision-making authority</a:t>
              </a:r>
            </a:p>
          </p:txBody>
        </p:sp>
      </p:grpSp>
    </p:spTree>
    <p:custDataLst>
      <p:tags r:id="rId1"/>
    </p:custDataLst>
    <p:extLst>
      <p:ext uri="{BB962C8B-B14F-4D97-AF65-F5344CB8AC3E}">
        <p14:creationId xmlns:p14="http://schemas.microsoft.com/office/powerpoint/2010/main" val="2828665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52E29E-5545-4798-A8E0-86566D8C0B0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4EB6D2C-37A7-4ADB-A1EC-9E0F4311261C}"/>
              </a:ext>
            </a:extLst>
          </p:cNvPr>
          <p:cNvSpPr/>
          <p:nvPr/>
        </p:nvSpPr>
        <p:spPr>
          <a:xfrm>
            <a:off x="249715" y="1254673"/>
            <a:ext cx="11685224" cy="486945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02FABAF4-BBBA-4500-AE25-C924D86D7561}"/>
              </a:ext>
            </a:extLst>
          </p:cNvPr>
          <p:cNvGrpSpPr/>
          <p:nvPr/>
        </p:nvGrpSpPr>
        <p:grpSpPr>
          <a:xfrm>
            <a:off x="4201801" y="1335796"/>
            <a:ext cx="3827958" cy="2093204"/>
            <a:chOff x="4268810" y="3657211"/>
            <a:chExt cx="3481330" cy="2093204"/>
          </a:xfrm>
        </p:grpSpPr>
        <p:sp>
          <p:nvSpPr>
            <p:cNvPr id="28" name="Rectangle 27">
              <a:extLst>
                <a:ext uri="{FF2B5EF4-FFF2-40B4-BE49-F238E27FC236}">
                  <a16:creationId xmlns:a16="http://schemas.microsoft.com/office/drawing/2014/main" id="{9A7E973D-9034-4A3F-9829-9A0DB6D7CCB0}"/>
                </a:ext>
              </a:extLst>
            </p:cNvPr>
            <p:cNvSpPr/>
            <p:nvPr/>
          </p:nvSpPr>
          <p:spPr>
            <a:xfrm>
              <a:off x="4268810" y="3657211"/>
              <a:ext cx="3481330" cy="2093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29" name="TextBox 28">
              <a:extLst>
                <a:ext uri="{FF2B5EF4-FFF2-40B4-BE49-F238E27FC236}">
                  <a16:creationId xmlns:a16="http://schemas.microsoft.com/office/drawing/2014/main" id="{5BC7CA11-CDDF-4F0F-BA82-16422591758A}"/>
                </a:ext>
              </a:extLst>
            </p:cNvPr>
            <p:cNvSpPr txBox="1"/>
            <p:nvPr/>
          </p:nvSpPr>
          <p:spPr>
            <a:xfrm>
              <a:off x="5126999" y="3899849"/>
              <a:ext cx="2211879" cy="584775"/>
            </a:xfrm>
            <a:prstGeom prst="rect">
              <a:avLst/>
            </a:prstGeom>
            <a:noFill/>
          </p:spPr>
          <p:txBody>
            <a:bodyPr wrap="square" rtlCol="0">
              <a:spAutoFit/>
            </a:bodyPr>
            <a:lstStyle/>
            <a:p>
              <a:r>
                <a:rPr lang="en-US" sz="1600" b="1" dirty="0">
                  <a:solidFill>
                    <a:srgbClr val="3F985E"/>
                  </a:solidFill>
                  <a:latin typeface="Arial" panose="020B0604020202020204" pitchFamily="34" charset="0"/>
                  <a:cs typeface="Arial" panose="020B0604020202020204" pitchFamily="34" charset="0"/>
                </a:rPr>
                <a:t>Methodological Challenges</a:t>
              </a:r>
            </a:p>
          </p:txBody>
        </p:sp>
        <p:pic>
          <p:nvPicPr>
            <p:cNvPr id="31" name="Graphic 30" descr="Circles with arrows with solid fill">
              <a:extLst>
                <a:ext uri="{FF2B5EF4-FFF2-40B4-BE49-F238E27FC236}">
                  <a16:creationId xmlns:a16="http://schemas.microsoft.com/office/drawing/2014/main" id="{E5F9F558-E61D-4D75-9D5E-217B078BE5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431949" y="3746274"/>
              <a:ext cx="610632" cy="671431"/>
            </a:xfrm>
            <a:prstGeom prst="rect">
              <a:avLst/>
            </a:prstGeom>
          </p:spPr>
        </p:pic>
      </p:grpSp>
      <p:grpSp>
        <p:nvGrpSpPr>
          <p:cNvPr id="34" name="Group 33">
            <a:extLst>
              <a:ext uri="{FF2B5EF4-FFF2-40B4-BE49-F238E27FC236}">
                <a16:creationId xmlns:a16="http://schemas.microsoft.com/office/drawing/2014/main" id="{87E71688-A237-464D-9AB7-828BA2D19968}"/>
              </a:ext>
            </a:extLst>
          </p:cNvPr>
          <p:cNvGrpSpPr/>
          <p:nvPr/>
        </p:nvGrpSpPr>
        <p:grpSpPr>
          <a:xfrm>
            <a:off x="478183" y="1294963"/>
            <a:ext cx="3530298" cy="2100176"/>
            <a:chOff x="8169715" y="1275841"/>
            <a:chExt cx="3530298" cy="2100176"/>
          </a:xfrm>
        </p:grpSpPr>
        <p:sp>
          <p:nvSpPr>
            <p:cNvPr id="35" name="Rectangle 34">
              <a:extLst>
                <a:ext uri="{FF2B5EF4-FFF2-40B4-BE49-F238E27FC236}">
                  <a16:creationId xmlns:a16="http://schemas.microsoft.com/office/drawing/2014/main" id="{9C1AD9FE-1621-4CE3-AD51-99DD60628947}"/>
                </a:ext>
              </a:extLst>
            </p:cNvPr>
            <p:cNvSpPr/>
            <p:nvPr/>
          </p:nvSpPr>
          <p:spPr>
            <a:xfrm>
              <a:off x="8169715" y="1275841"/>
              <a:ext cx="3481330" cy="2093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6" name="TextBox 35">
              <a:extLst>
                <a:ext uri="{FF2B5EF4-FFF2-40B4-BE49-F238E27FC236}">
                  <a16:creationId xmlns:a16="http://schemas.microsoft.com/office/drawing/2014/main" id="{49EAC713-7591-4770-A7B6-6B5536AC9EE5}"/>
                </a:ext>
              </a:extLst>
            </p:cNvPr>
            <p:cNvSpPr txBox="1"/>
            <p:nvPr/>
          </p:nvSpPr>
          <p:spPr>
            <a:xfrm>
              <a:off x="8736073" y="1356433"/>
              <a:ext cx="2963940" cy="338554"/>
            </a:xfrm>
            <a:prstGeom prst="rect">
              <a:avLst/>
            </a:prstGeom>
            <a:noFill/>
          </p:spPr>
          <p:txBody>
            <a:bodyPr wrap="square" rtlCol="0">
              <a:spAutoFit/>
            </a:bodyPr>
            <a:lstStyle/>
            <a:p>
              <a:r>
                <a:rPr lang="en-US" sz="1600" b="1" dirty="0">
                  <a:solidFill>
                    <a:srgbClr val="3F985E"/>
                  </a:solidFill>
                  <a:latin typeface="Arial" panose="020B0604020202020204" pitchFamily="34" charset="0"/>
                  <a:cs typeface="Arial" panose="020B0604020202020204" pitchFamily="34" charset="0"/>
                </a:rPr>
                <a:t>Data Availability and Quality</a:t>
              </a:r>
            </a:p>
          </p:txBody>
        </p:sp>
        <p:pic>
          <p:nvPicPr>
            <p:cNvPr id="37" name="Graphic 36" descr="Folder Search with solid fill">
              <a:extLst>
                <a:ext uri="{FF2B5EF4-FFF2-40B4-BE49-F238E27FC236}">
                  <a16:creationId xmlns:a16="http://schemas.microsoft.com/office/drawing/2014/main" id="{88B30AD7-9119-44F2-975C-532556287F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186984" y="1396289"/>
              <a:ext cx="549089" cy="501578"/>
            </a:xfrm>
            <a:prstGeom prst="rect">
              <a:avLst/>
            </a:prstGeom>
          </p:spPr>
        </p:pic>
        <p:sp>
          <p:nvSpPr>
            <p:cNvPr id="38" name="TextBox 37">
              <a:extLst>
                <a:ext uri="{FF2B5EF4-FFF2-40B4-BE49-F238E27FC236}">
                  <a16:creationId xmlns:a16="http://schemas.microsoft.com/office/drawing/2014/main" id="{CF3FC01A-7E71-48C9-8BBA-B788241AB4FA}"/>
                </a:ext>
              </a:extLst>
            </p:cNvPr>
            <p:cNvSpPr txBox="1"/>
            <p:nvPr/>
          </p:nvSpPr>
          <p:spPr>
            <a:xfrm>
              <a:off x="8372443" y="1775579"/>
              <a:ext cx="3304418" cy="1600438"/>
            </a:xfrm>
            <a:prstGeom prst="rect">
              <a:avLst/>
            </a:prstGeom>
            <a:noFill/>
          </p:spPr>
          <p:txBody>
            <a:bodyPr wrap="square" rtlCol="0">
              <a:spAutoFit/>
            </a:bodyPr>
            <a:lstStyle/>
            <a:p>
              <a:pPr algn="ctr"/>
              <a:r>
                <a:rPr lang="en-US" sz="1400" dirty="0">
                  <a:solidFill>
                    <a:srgbClr val="277E9E"/>
                  </a:solidFill>
                  <a:latin typeface="Arial" panose="020B0604020202020204" pitchFamily="34" charset="0"/>
                  <a:cs typeface="Arial" panose="020B0604020202020204" pitchFamily="34" charset="0"/>
                </a:rPr>
                <a:t>Reliable data on impact is crucial for impact assessment, but in many RMCs, data can be scarce, outdated, or of poor quality (e.g. lack of gender-relevant development outcome indicators beyond sex-disaggregated data). </a:t>
              </a:r>
            </a:p>
          </p:txBody>
        </p:sp>
      </p:grpSp>
      <p:grpSp>
        <p:nvGrpSpPr>
          <p:cNvPr id="40" name="Group 39">
            <a:extLst>
              <a:ext uri="{FF2B5EF4-FFF2-40B4-BE49-F238E27FC236}">
                <a16:creationId xmlns:a16="http://schemas.microsoft.com/office/drawing/2014/main" id="{8CBDA7A7-E7E2-40AB-ABB6-FFB5C5864339}"/>
              </a:ext>
            </a:extLst>
          </p:cNvPr>
          <p:cNvGrpSpPr/>
          <p:nvPr/>
        </p:nvGrpSpPr>
        <p:grpSpPr>
          <a:xfrm>
            <a:off x="541656" y="3764797"/>
            <a:ext cx="2265001" cy="2093204"/>
            <a:chOff x="4299712" y="3726693"/>
            <a:chExt cx="3481330" cy="2093204"/>
          </a:xfrm>
        </p:grpSpPr>
        <p:sp>
          <p:nvSpPr>
            <p:cNvPr id="32" name="Rectangle 31">
              <a:extLst>
                <a:ext uri="{FF2B5EF4-FFF2-40B4-BE49-F238E27FC236}">
                  <a16:creationId xmlns:a16="http://schemas.microsoft.com/office/drawing/2014/main" id="{29F5B6DD-B83C-458C-B66B-839AB7AE488B}"/>
                </a:ext>
              </a:extLst>
            </p:cNvPr>
            <p:cNvSpPr/>
            <p:nvPr/>
          </p:nvSpPr>
          <p:spPr>
            <a:xfrm>
              <a:off x="4299712" y="3726693"/>
              <a:ext cx="3481330" cy="2093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44" name="TextBox 43">
              <a:extLst>
                <a:ext uri="{FF2B5EF4-FFF2-40B4-BE49-F238E27FC236}">
                  <a16:creationId xmlns:a16="http://schemas.microsoft.com/office/drawing/2014/main" id="{86AB4DE9-EEFF-4B02-8EB7-7AAD1C7DDEA7}"/>
                </a:ext>
              </a:extLst>
            </p:cNvPr>
            <p:cNvSpPr txBox="1"/>
            <p:nvPr/>
          </p:nvSpPr>
          <p:spPr>
            <a:xfrm>
              <a:off x="5163490" y="3837661"/>
              <a:ext cx="2445061" cy="830997"/>
            </a:xfrm>
            <a:prstGeom prst="rect">
              <a:avLst/>
            </a:prstGeom>
            <a:noFill/>
          </p:spPr>
          <p:txBody>
            <a:bodyPr wrap="square" rtlCol="0">
              <a:spAutoFit/>
            </a:bodyPr>
            <a:lstStyle/>
            <a:p>
              <a:r>
                <a:rPr lang="en-US" sz="1600" b="1" dirty="0">
                  <a:solidFill>
                    <a:srgbClr val="3F985E"/>
                  </a:solidFill>
                  <a:latin typeface="Arial" panose="020B0604020202020204" pitchFamily="34" charset="0"/>
                  <a:cs typeface="Arial" panose="020B0604020202020204" pitchFamily="34" charset="0"/>
                </a:rPr>
                <a:t>Incorporating distributional</a:t>
              </a:r>
            </a:p>
            <a:p>
              <a:r>
                <a:rPr lang="en-US" sz="1600" b="1" dirty="0">
                  <a:solidFill>
                    <a:srgbClr val="3F985E"/>
                  </a:solidFill>
                  <a:latin typeface="Arial" panose="020B0604020202020204" pitchFamily="34" charset="0"/>
                  <a:cs typeface="Arial" panose="020B0604020202020204" pitchFamily="34" charset="0"/>
                </a:rPr>
                <a:t>effects</a:t>
              </a:r>
            </a:p>
          </p:txBody>
        </p:sp>
      </p:grpSp>
      <p:grpSp>
        <p:nvGrpSpPr>
          <p:cNvPr id="48" name="Group 47">
            <a:extLst>
              <a:ext uri="{FF2B5EF4-FFF2-40B4-BE49-F238E27FC236}">
                <a16:creationId xmlns:a16="http://schemas.microsoft.com/office/drawing/2014/main" id="{18FA84EB-6D27-4FDD-B282-ECDF6F67AA3A}"/>
              </a:ext>
            </a:extLst>
          </p:cNvPr>
          <p:cNvGrpSpPr/>
          <p:nvPr/>
        </p:nvGrpSpPr>
        <p:grpSpPr>
          <a:xfrm>
            <a:off x="5633049" y="3764797"/>
            <a:ext cx="2372227" cy="2093204"/>
            <a:chOff x="8241535" y="3739581"/>
            <a:chExt cx="3481330" cy="2093204"/>
          </a:xfrm>
        </p:grpSpPr>
        <p:sp>
          <p:nvSpPr>
            <p:cNvPr id="8" name="Rectangle 7">
              <a:extLst>
                <a:ext uri="{FF2B5EF4-FFF2-40B4-BE49-F238E27FC236}">
                  <a16:creationId xmlns:a16="http://schemas.microsoft.com/office/drawing/2014/main" id="{6151B921-6367-4B76-A251-73F1B65C27CB}"/>
                </a:ext>
              </a:extLst>
            </p:cNvPr>
            <p:cNvSpPr/>
            <p:nvPr/>
          </p:nvSpPr>
          <p:spPr>
            <a:xfrm>
              <a:off x="8241535" y="3739581"/>
              <a:ext cx="3481330" cy="2093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pic>
          <p:nvPicPr>
            <p:cNvPr id="20" name="Graphic 19" descr="Enter with solid fill">
              <a:extLst>
                <a:ext uri="{FF2B5EF4-FFF2-40B4-BE49-F238E27FC236}">
                  <a16:creationId xmlns:a16="http://schemas.microsoft.com/office/drawing/2014/main" id="{91176E7D-9E7B-44CE-A295-4E95CFDFDA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15606" y="3871076"/>
              <a:ext cx="542485" cy="542485"/>
            </a:xfrm>
            <a:prstGeom prst="rect">
              <a:avLst/>
            </a:prstGeom>
          </p:spPr>
        </p:pic>
        <p:sp>
          <p:nvSpPr>
            <p:cNvPr id="46" name="TextBox 45">
              <a:extLst>
                <a:ext uri="{FF2B5EF4-FFF2-40B4-BE49-F238E27FC236}">
                  <a16:creationId xmlns:a16="http://schemas.microsoft.com/office/drawing/2014/main" id="{A0867F1D-2E54-4FB3-A956-414D1242C279}"/>
                </a:ext>
              </a:extLst>
            </p:cNvPr>
            <p:cNvSpPr txBox="1"/>
            <p:nvPr/>
          </p:nvSpPr>
          <p:spPr>
            <a:xfrm>
              <a:off x="8974410" y="3821372"/>
              <a:ext cx="2636295" cy="830997"/>
            </a:xfrm>
            <a:prstGeom prst="rect">
              <a:avLst/>
            </a:prstGeom>
            <a:noFill/>
          </p:spPr>
          <p:txBody>
            <a:bodyPr wrap="square" rtlCol="0">
              <a:spAutoFit/>
            </a:bodyPr>
            <a:lstStyle/>
            <a:p>
              <a:r>
                <a:rPr lang="en-US" sz="1600" b="1" dirty="0">
                  <a:solidFill>
                    <a:srgbClr val="3F985E"/>
                  </a:solidFill>
                  <a:latin typeface="Arial" panose="020B0604020202020204" pitchFamily="34" charset="0"/>
                  <a:cs typeface="Arial" panose="020B0604020202020204" pitchFamily="34" charset="0"/>
                </a:rPr>
                <a:t>From internal to external validity</a:t>
              </a:r>
            </a:p>
            <a:p>
              <a:r>
                <a:rPr lang="en-US" sz="1600" b="1" dirty="0">
                  <a:solidFill>
                    <a:srgbClr val="3F985E"/>
                  </a:solidFill>
                  <a:latin typeface="Arial" panose="020B0604020202020204" pitchFamily="34" charset="0"/>
                  <a:cs typeface="Arial" panose="020B0604020202020204" pitchFamily="34" charset="0"/>
                </a:rPr>
                <a:t>─  lessons </a:t>
              </a:r>
            </a:p>
          </p:txBody>
        </p:sp>
      </p:grpSp>
      <p:sp>
        <p:nvSpPr>
          <p:cNvPr id="4" name="Rectangle 3">
            <a:extLst>
              <a:ext uri="{FF2B5EF4-FFF2-40B4-BE49-F238E27FC236}">
                <a16:creationId xmlns:a16="http://schemas.microsoft.com/office/drawing/2014/main" id="{7D53F8F3-C70B-37F1-9CF5-BA29F7F30FB1}"/>
              </a:ext>
            </a:extLst>
          </p:cNvPr>
          <p:cNvSpPr>
            <a:spLocks noChangeArrowheads="1"/>
          </p:cNvSpPr>
          <p:nvPr/>
        </p:nvSpPr>
        <p:spPr bwMode="auto">
          <a:xfrm>
            <a:off x="0" y="4244"/>
            <a:ext cx="1552755" cy="400110"/>
          </a:xfrm>
          <a:prstGeom prst="rect">
            <a:avLst/>
          </a:prstGeom>
          <a:solidFill>
            <a:srgbClr val="009147"/>
          </a:solid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defRPr/>
            </a:pPr>
            <a:r>
              <a:rPr lang="en-US" sz="2000" b="1" kern="0" dirty="0">
                <a:solidFill>
                  <a:prstClr val="white"/>
                </a:solidFill>
                <a:latin typeface="Arial" panose="020B0604020202020204" pitchFamily="34" charset="0"/>
                <a:cs typeface="Arial" panose="020B0604020202020204" pitchFamily="34" charset="0"/>
              </a:rPr>
              <a:t>Challenges</a:t>
            </a:r>
          </a:p>
        </p:txBody>
      </p:sp>
      <p:sp>
        <p:nvSpPr>
          <p:cNvPr id="5" name="TextBox 4">
            <a:extLst>
              <a:ext uri="{FF2B5EF4-FFF2-40B4-BE49-F238E27FC236}">
                <a16:creationId xmlns:a16="http://schemas.microsoft.com/office/drawing/2014/main" id="{487DABB2-19E1-5023-D176-A314C390ED05}"/>
              </a:ext>
            </a:extLst>
          </p:cNvPr>
          <p:cNvSpPr txBox="1"/>
          <p:nvPr/>
        </p:nvSpPr>
        <p:spPr>
          <a:xfrm>
            <a:off x="4284279" y="2285591"/>
            <a:ext cx="3627320" cy="954107"/>
          </a:xfrm>
          <a:prstGeom prst="rect">
            <a:avLst/>
          </a:prstGeom>
          <a:noFill/>
        </p:spPr>
        <p:txBody>
          <a:bodyPr wrap="square" rtlCol="0">
            <a:spAutoFit/>
          </a:bodyPr>
          <a:lstStyle/>
          <a:p>
            <a:pPr algn="ctr"/>
            <a:r>
              <a:rPr lang="en-US" sz="1400" dirty="0">
                <a:solidFill>
                  <a:srgbClr val="277E9E"/>
                </a:solidFill>
                <a:latin typeface="Arial" panose="020B0604020202020204" pitchFamily="34" charset="0"/>
                <a:cs typeface="Arial" panose="020B0604020202020204" pitchFamily="34" charset="0"/>
              </a:rPr>
              <a:t>Developing robust methodologies that can accurately capture the multifaceted nature of development impacts remains a challenge</a:t>
            </a:r>
          </a:p>
        </p:txBody>
      </p:sp>
      <p:grpSp>
        <p:nvGrpSpPr>
          <p:cNvPr id="7" name="Group 6">
            <a:extLst>
              <a:ext uri="{FF2B5EF4-FFF2-40B4-BE49-F238E27FC236}">
                <a16:creationId xmlns:a16="http://schemas.microsoft.com/office/drawing/2014/main" id="{3098066C-55DE-30DE-6FFA-C5A18C511C57}"/>
              </a:ext>
            </a:extLst>
          </p:cNvPr>
          <p:cNvGrpSpPr/>
          <p:nvPr/>
        </p:nvGrpSpPr>
        <p:grpSpPr>
          <a:xfrm>
            <a:off x="8215218" y="3780509"/>
            <a:ext cx="3481330" cy="2093204"/>
            <a:chOff x="4299712" y="3726693"/>
            <a:chExt cx="3481330" cy="2093204"/>
          </a:xfrm>
        </p:grpSpPr>
        <p:sp>
          <p:nvSpPr>
            <p:cNvPr id="9" name="Rectangle 8">
              <a:extLst>
                <a:ext uri="{FF2B5EF4-FFF2-40B4-BE49-F238E27FC236}">
                  <a16:creationId xmlns:a16="http://schemas.microsoft.com/office/drawing/2014/main" id="{B7A7D8D4-824E-FDEC-34BD-DD4DF523CB01}"/>
                </a:ext>
              </a:extLst>
            </p:cNvPr>
            <p:cNvSpPr/>
            <p:nvPr/>
          </p:nvSpPr>
          <p:spPr>
            <a:xfrm>
              <a:off x="4299712" y="3726693"/>
              <a:ext cx="3481330" cy="2093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 name="TextBox 10">
              <a:extLst>
                <a:ext uri="{FF2B5EF4-FFF2-40B4-BE49-F238E27FC236}">
                  <a16:creationId xmlns:a16="http://schemas.microsoft.com/office/drawing/2014/main" id="{15EE6974-834F-CCBC-6242-47FC9630034C}"/>
                </a:ext>
              </a:extLst>
            </p:cNvPr>
            <p:cNvSpPr txBox="1"/>
            <p:nvPr/>
          </p:nvSpPr>
          <p:spPr>
            <a:xfrm>
              <a:off x="4989213" y="3824610"/>
              <a:ext cx="2247132" cy="338554"/>
            </a:xfrm>
            <a:prstGeom prst="rect">
              <a:avLst/>
            </a:prstGeom>
            <a:noFill/>
          </p:spPr>
          <p:txBody>
            <a:bodyPr wrap="square" rtlCol="0">
              <a:spAutoFit/>
            </a:bodyPr>
            <a:lstStyle/>
            <a:p>
              <a:r>
                <a:rPr lang="en-US" sz="1600" b="1" dirty="0">
                  <a:solidFill>
                    <a:srgbClr val="3F985E"/>
                  </a:solidFill>
                  <a:latin typeface="Arial" panose="020B0604020202020204" pitchFamily="34" charset="0"/>
                  <a:cs typeface="Arial" panose="020B0604020202020204" pitchFamily="34" charset="0"/>
                </a:rPr>
                <a:t>Diverse Contexts</a:t>
              </a:r>
            </a:p>
          </p:txBody>
        </p:sp>
      </p:grpSp>
      <p:pic>
        <p:nvPicPr>
          <p:cNvPr id="13" name="Graphic 12" descr="Puzzle pieces with solid fill">
            <a:extLst>
              <a:ext uri="{FF2B5EF4-FFF2-40B4-BE49-F238E27FC236}">
                <a16:creationId xmlns:a16="http://schemas.microsoft.com/office/drawing/2014/main" id="{B68B8E2D-CB2A-3A51-DC27-F85A49E9836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15218" y="3807124"/>
            <a:ext cx="542713" cy="542713"/>
          </a:xfrm>
          <a:prstGeom prst="rect">
            <a:avLst/>
          </a:prstGeom>
        </p:spPr>
      </p:pic>
      <p:sp>
        <p:nvSpPr>
          <p:cNvPr id="14" name="TextBox 13">
            <a:extLst>
              <a:ext uri="{FF2B5EF4-FFF2-40B4-BE49-F238E27FC236}">
                <a16:creationId xmlns:a16="http://schemas.microsoft.com/office/drawing/2014/main" id="{8C87B095-6AA5-E81E-D38C-A7E1E70017A5}"/>
              </a:ext>
            </a:extLst>
          </p:cNvPr>
          <p:cNvSpPr txBox="1"/>
          <p:nvPr/>
        </p:nvSpPr>
        <p:spPr>
          <a:xfrm>
            <a:off x="8436633" y="4407966"/>
            <a:ext cx="3049974" cy="1169551"/>
          </a:xfrm>
          <a:prstGeom prst="rect">
            <a:avLst/>
          </a:prstGeom>
          <a:noFill/>
        </p:spPr>
        <p:txBody>
          <a:bodyPr wrap="square" rtlCol="0">
            <a:spAutoFit/>
          </a:bodyPr>
          <a:lstStyle/>
          <a:p>
            <a:pPr algn="ctr"/>
            <a:r>
              <a:rPr lang="en-US" sz="1400" dirty="0">
                <a:solidFill>
                  <a:srgbClr val="277E9E"/>
                </a:solidFill>
                <a:latin typeface="Arial" panose="020B0604020202020204" pitchFamily="34" charset="0"/>
                <a:cs typeface="Arial" panose="020B0604020202020204" pitchFamily="34" charset="0"/>
              </a:rPr>
              <a:t>RMCs’ economic, political, and social environments are highly diverse, which can make it difficult to apply a one-size-fits-all approach to capture the development impact</a:t>
            </a:r>
          </a:p>
        </p:txBody>
      </p:sp>
      <p:pic>
        <p:nvPicPr>
          <p:cNvPr id="15" name="Graphic 14" descr="Normal Distribution with solid fill">
            <a:extLst>
              <a:ext uri="{FF2B5EF4-FFF2-40B4-BE49-F238E27FC236}">
                <a16:creationId xmlns:a16="http://schemas.microsoft.com/office/drawing/2014/main" id="{024E0799-F831-2FC7-7ACE-B2D691E9D54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51293" y="3891314"/>
            <a:ext cx="542713" cy="542713"/>
          </a:xfrm>
          <a:prstGeom prst="rect">
            <a:avLst/>
          </a:prstGeom>
        </p:spPr>
      </p:pic>
      <p:sp>
        <p:nvSpPr>
          <p:cNvPr id="10" name="Rectangle 9">
            <a:extLst>
              <a:ext uri="{FF2B5EF4-FFF2-40B4-BE49-F238E27FC236}">
                <a16:creationId xmlns:a16="http://schemas.microsoft.com/office/drawing/2014/main" id="{8C529F77-4807-DBF4-DBE8-915589BA0DF3}"/>
              </a:ext>
            </a:extLst>
          </p:cNvPr>
          <p:cNvSpPr/>
          <p:nvPr/>
        </p:nvSpPr>
        <p:spPr>
          <a:xfrm>
            <a:off x="8189459" y="1337297"/>
            <a:ext cx="3507089" cy="2093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7" name="TextBox 16">
            <a:extLst>
              <a:ext uri="{FF2B5EF4-FFF2-40B4-BE49-F238E27FC236}">
                <a16:creationId xmlns:a16="http://schemas.microsoft.com/office/drawing/2014/main" id="{9EC880EB-CF5D-DF2F-6824-BE165771F61E}"/>
              </a:ext>
            </a:extLst>
          </p:cNvPr>
          <p:cNvSpPr txBox="1"/>
          <p:nvPr/>
        </p:nvSpPr>
        <p:spPr>
          <a:xfrm>
            <a:off x="8272047" y="2404726"/>
            <a:ext cx="3278511" cy="738664"/>
          </a:xfrm>
          <a:prstGeom prst="rect">
            <a:avLst/>
          </a:prstGeom>
          <a:noFill/>
        </p:spPr>
        <p:txBody>
          <a:bodyPr wrap="square" rtlCol="0">
            <a:spAutoFit/>
          </a:bodyPr>
          <a:lstStyle/>
          <a:p>
            <a:pPr algn="ctr"/>
            <a:r>
              <a:rPr lang="en-US" sz="1400" dirty="0">
                <a:solidFill>
                  <a:srgbClr val="277E9E"/>
                </a:solidFill>
                <a:latin typeface="Arial" panose="020B0604020202020204" pitchFamily="34" charset="0"/>
                <a:cs typeface="Arial" panose="020B0604020202020204" pitchFamily="34" charset="0"/>
              </a:rPr>
              <a:t>Determining the direct effects of interventions amidst numerous external factors can be complex</a:t>
            </a:r>
          </a:p>
        </p:txBody>
      </p:sp>
      <p:sp>
        <p:nvSpPr>
          <p:cNvPr id="18" name="TextBox 17">
            <a:extLst>
              <a:ext uri="{FF2B5EF4-FFF2-40B4-BE49-F238E27FC236}">
                <a16:creationId xmlns:a16="http://schemas.microsoft.com/office/drawing/2014/main" id="{AB79F8EB-8267-149C-6D41-EAE39F00ED52}"/>
              </a:ext>
            </a:extLst>
          </p:cNvPr>
          <p:cNvSpPr txBox="1"/>
          <p:nvPr/>
        </p:nvSpPr>
        <p:spPr>
          <a:xfrm>
            <a:off x="9074989" y="1578434"/>
            <a:ext cx="2436100" cy="338554"/>
          </a:xfrm>
          <a:prstGeom prst="rect">
            <a:avLst/>
          </a:prstGeom>
          <a:noFill/>
        </p:spPr>
        <p:txBody>
          <a:bodyPr wrap="square" rtlCol="0">
            <a:spAutoFit/>
          </a:bodyPr>
          <a:lstStyle/>
          <a:p>
            <a:r>
              <a:rPr lang="en-US" sz="1600" b="1" dirty="0">
                <a:solidFill>
                  <a:srgbClr val="3F985E"/>
                </a:solidFill>
                <a:latin typeface="Arial" panose="020B0604020202020204" pitchFamily="34" charset="0"/>
                <a:cs typeface="Arial" panose="020B0604020202020204" pitchFamily="34" charset="0"/>
              </a:rPr>
              <a:t>Attribution</a:t>
            </a:r>
          </a:p>
        </p:txBody>
      </p:sp>
      <p:pic>
        <p:nvPicPr>
          <p:cNvPr id="21" name="Graphic 20" descr="Ripple with solid fill">
            <a:extLst>
              <a:ext uri="{FF2B5EF4-FFF2-40B4-BE49-F238E27FC236}">
                <a16:creationId xmlns:a16="http://schemas.microsoft.com/office/drawing/2014/main" id="{CC68E49B-55DD-409C-92B6-776B749AA85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8315001" y="1439766"/>
            <a:ext cx="542713" cy="542713"/>
          </a:xfrm>
          <a:prstGeom prst="rect">
            <a:avLst/>
          </a:prstGeom>
        </p:spPr>
      </p:pic>
      <p:grpSp>
        <p:nvGrpSpPr>
          <p:cNvPr id="22" name="Group 21">
            <a:extLst>
              <a:ext uri="{FF2B5EF4-FFF2-40B4-BE49-F238E27FC236}">
                <a16:creationId xmlns:a16="http://schemas.microsoft.com/office/drawing/2014/main" id="{3B4EDF5A-3F24-867B-CB5B-B5BADB6A781A}"/>
              </a:ext>
            </a:extLst>
          </p:cNvPr>
          <p:cNvGrpSpPr/>
          <p:nvPr/>
        </p:nvGrpSpPr>
        <p:grpSpPr>
          <a:xfrm>
            <a:off x="2953445" y="3773636"/>
            <a:ext cx="2532815" cy="2093204"/>
            <a:chOff x="4299712" y="3726693"/>
            <a:chExt cx="3481330" cy="2093204"/>
          </a:xfrm>
        </p:grpSpPr>
        <p:sp>
          <p:nvSpPr>
            <p:cNvPr id="30" name="Rectangle 29">
              <a:extLst>
                <a:ext uri="{FF2B5EF4-FFF2-40B4-BE49-F238E27FC236}">
                  <a16:creationId xmlns:a16="http://schemas.microsoft.com/office/drawing/2014/main" id="{3C6A806A-2E71-64AB-ABDF-8E91E580000C}"/>
                </a:ext>
              </a:extLst>
            </p:cNvPr>
            <p:cNvSpPr/>
            <p:nvPr/>
          </p:nvSpPr>
          <p:spPr>
            <a:xfrm>
              <a:off x="4299712" y="3726693"/>
              <a:ext cx="3481330" cy="2093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3" name="TextBox 32">
              <a:extLst>
                <a:ext uri="{FF2B5EF4-FFF2-40B4-BE49-F238E27FC236}">
                  <a16:creationId xmlns:a16="http://schemas.microsoft.com/office/drawing/2014/main" id="{54E4829E-1084-AC68-3A38-B41AC69FB680}"/>
                </a:ext>
              </a:extLst>
            </p:cNvPr>
            <p:cNvSpPr txBox="1"/>
            <p:nvPr/>
          </p:nvSpPr>
          <p:spPr>
            <a:xfrm>
              <a:off x="5045666" y="3844371"/>
              <a:ext cx="2609467" cy="553998"/>
            </a:xfrm>
            <a:prstGeom prst="rect">
              <a:avLst/>
            </a:prstGeom>
            <a:noFill/>
          </p:spPr>
          <p:txBody>
            <a:bodyPr wrap="square" rtlCol="0">
              <a:spAutoFit/>
            </a:bodyPr>
            <a:lstStyle/>
            <a:p>
              <a:r>
                <a:rPr lang="en-US" sz="1500" b="1" dirty="0">
                  <a:solidFill>
                    <a:srgbClr val="3F985E"/>
                  </a:solidFill>
                  <a:latin typeface="Arial" panose="020B0604020202020204" pitchFamily="34" charset="0"/>
                  <a:cs typeface="Arial" panose="020B0604020202020204" pitchFamily="34" charset="0"/>
                </a:rPr>
                <a:t>Long-Term Impact Measurement</a:t>
              </a:r>
            </a:p>
          </p:txBody>
        </p:sp>
      </p:grpSp>
      <p:sp>
        <p:nvSpPr>
          <p:cNvPr id="41" name="TextBox 40">
            <a:extLst>
              <a:ext uri="{FF2B5EF4-FFF2-40B4-BE49-F238E27FC236}">
                <a16:creationId xmlns:a16="http://schemas.microsoft.com/office/drawing/2014/main" id="{F678DE81-DA6A-2EBE-82C6-14ECD71C0B09}"/>
              </a:ext>
            </a:extLst>
          </p:cNvPr>
          <p:cNvSpPr txBox="1"/>
          <p:nvPr/>
        </p:nvSpPr>
        <p:spPr>
          <a:xfrm>
            <a:off x="3028072" y="4494357"/>
            <a:ext cx="2366585" cy="1384995"/>
          </a:xfrm>
          <a:prstGeom prst="rect">
            <a:avLst/>
          </a:prstGeom>
          <a:noFill/>
        </p:spPr>
        <p:txBody>
          <a:bodyPr wrap="square" rtlCol="0">
            <a:spAutoFit/>
          </a:bodyPr>
          <a:lstStyle/>
          <a:p>
            <a:pPr algn="ctr"/>
            <a:r>
              <a:rPr lang="en-US" sz="1400" dirty="0">
                <a:solidFill>
                  <a:srgbClr val="277E9E"/>
                </a:solidFill>
                <a:latin typeface="Arial" panose="020B0604020202020204" pitchFamily="34" charset="0"/>
                <a:cs typeface="Arial" panose="020B0604020202020204" pitchFamily="34" charset="0"/>
              </a:rPr>
              <a:t>Some impacts, particularly in sectors like infrastructure, may take years to materialize and be difficult to measure in the short term</a:t>
            </a:r>
          </a:p>
        </p:txBody>
      </p:sp>
      <p:pic>
        <p:nvPicPr>
          <p:cNvPr id="43" name="Graphic 42" descr="Daily calendar with solid fill">
            <a:extLst>
              <a:ext uri="{FF2B5EF4-FFF2-40B4-BE49-F238E27FC236}">
                <a16:creationId xmlns:a16="http://schemas.microsoft.com/office/drawing/2014/main" id="{9FF3605E-42E4-526B-4366-A1B1697AA2F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2915847" y="3891314"/>
            <a:ext cx="542713" cy="542713"/>
          </a:xfrm>
          <a:prstGeom prst="rect">
            <a:avLst/>
          </a:prstGeom>
        </p:spPr>
      </p:pic>
    </p:spTree>
    <p:custDataLst>
      <p:tags r:id="rId1"/>
    </p:custDataLst>
    <p:extLst>
      <p:ext uri="{BB962C8B-B14F-4D97-AF65-F5344CB8AC3E}">
        <p14:creationId xmlns:p14="http://schemas.microsoft.com/office/powerpoint/2010/main" val="2731472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52E29E-5545-4798-A8E0-86566D8C0B0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4EB6D2C-37A7-4ADB-A1EC-9E0F4311261C}"/>
              </a:ext>
            </a:extLst>
          </p:cNvPr>
          <p:cNvSpPr/>
          <p:nvPr/>
        </p:nvSpPr>
        <p:spPr>
          <a:xfrm>
            <a:off x="253388" y="1244906"/>
            <a:ext cx="11685224" cy="486945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E6764DA4-1BAC-4654-9C36-7B7265F4E874}"/>
              </a:ext>
            </a:extLst>
          </p:cNvPr>
          <p:cNvGrpSpPr/>
          <p:nvPr/>
        </p:nvGrpSpPr>
        <p:grpSpPr>
          <a:xfrm>
            <a:off x="8155208" y="3767138"/>
            <a:ext cx="3481330" cy="2093204"/>
            <a:chOff x="8155208" y="3767138"/>
            <a:chExt cx="3481330" cy="2093204"/>
          </a:xfrm>
        </p:grpSpPr>
        <p:sp>
          <p:nvSpPr>
            <p:cNvPr id="12" name="Rectangle 11">
              <a:extLst>
                <a:ext uri="{FF2B5EF4-FFF2-40B4-BE49-F238E27FC236}">
                  <a16:creationId xmlns:a16="http://schemas.microsoft.com/office/drawing/2014/main" id="{909F0718-E34D-4C1C-8E06-43F7267231DB}"/>
                </a:ext>
              </a:extLst>
            </p:cNvPr>
            <p:cNvSpPr/>
            <p:nvPr/>
          </p:nvSpPr>
          <p:spPr>
            <a:xfrm>
              <a:off x="8155208" y="3767138"/>
              <a:ext cx="3481330" cy="2093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8" name="TextBox 17">
              <a:extLst>
                <a:ext uri="{FF2B5EF4-FFF2-40B4-BE49-F238E27FC236}">
                  <a16:creationId xmlns:a16="http://schemas.microsoft.com/office/drawing/2014/main" id="{55E2F3E2-321C-481C-9EC1-9DF114C63BAF}"/>
                </a:ext>
              </a:extLst>
            </p:cNvPr>
            <p:cNvSpPr txBox="1"/>
            <p:nvPr/>
          </p:nvSpPr>
          <p:spPr>
            <a:xfrm>
              <a:off x="8574059" y="3869741"/>
              <a:ext cx="3025938" cy="584775"/>
            </a:xfrm>
            <a:prstGeom prst="rect">
              <a:avLst/>
            </a:prstGeom>
            <a:noFill/>
          </p:spPr>
          <p:txBody>
            <a:bodyPr wrap="square" rtlCol="0">
              <a:spAutoFit/>
            </a:bodyPr>
            <a:lstStyle/>
            <a:p>
              <a:r>
                <a:rPr lang="en-US" sz="1600" b="1" dirty="0">
                  <a:solidFill>
                    <a:srgbClr val="3F985E"/>
                  </a:solidFill>
                  <a:latin typeface="Arial" panose="020B0604020202020204" pitchFamily="34" charset="0"/>
                  <a:cs typeface="Arial" panose="020B0604020202020204" pitchFamily="34" charset="0"/>
                </a:rPr>
                <a:t>Innovative risk mitigation instruments</a:t>
              </a:r>
            </a:p>
          </p:txBody>
        </p:sp>
        <p:sp>
          <p:nvSpPr>
            <p:cNvPr id="22" name="TextBox 21">
              <a:extLst>
                <a:ext uri="{FF2B5EF4-FFF2-40B4-BE49-F238E27FC236}">
                  <a16:creationId xmlns:a16="http://schemas.microsoft.com/office/drawing/2014/main" id="{998C21A0-C3BA-4132-AFB2-71E8541B1111}"/>
                </a:ext>
              </a:extLst>
            </p:cNvPr>
            <p:cNvSpPr txBox="1"/>
            <p:nvPr/>
          </p:nvSpPr>
          <p:spPr>
            <a:xfrm>
              <a:off x="8331475" y="4622706"/>
              <a:ext cx="3268521" cy="1169551"/>
            </a:xfrm>
            <a:prstGeom prst="rect">
              <a:avLst/>
            </a:prstGeom>
            <a:noFill/>
          </p:spPr>
          <p:txBody>
            <a:bodyPr wrap="square" rtlCol="0">
              <a:spAutoFit/>
            </a:bodyPr>
            <a:lstStyle/>
            <a:p>
              <a:pPr algn="ctr"/>
              <a:r>
                <a:rPr lang="en-US" sz="1400" dirty="0">
                  <a:solidFill>
                    <a:srgbClr val="277E9E"/>
                  </a:solidFill>
                  <a:latin typeface="Arial" panose="020B0604020202020204" pitchFamily="34" charset="0"/>
                  <a:cs typeface="Arial" panose="020B0604020202020204" pitchFamily="34" charset="0"/>
                </a:rPr>
                <a:t>Expanding the deployment of innovative risk mitigation instruments to attract more private sector investment is crucial for scale and impact</a:t>
              </a:r>
            </a:p>
          </p:txBody>
        </p:sp>
        <p:pic>
          <p:nvPicPr>
            <p:cNvPr id="23" name="Graphic 22" descr="Warning with solid fill">
              <a:extLst>
                <a:ext uri="{FF2B5EF4-FFF2-40B4-BE49-F238E27FC236}">
                  <a16:creationId xmlns:a16="http://schemas.microsoft.com/office/drawing/2014/main" id="{80794BE3-D65D-4A62-959D-B06BB3E8AE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94430" y="3977546"/>
              <a:ext cx="435483" cy="435483"/>
            </a:xfrm>
            <a:prstGeom prst="rect">
              <a:avLst/>
            </a:prstGeom>
          </p:spPr>
        </p:pic>
      </p:grpSp>
      <p:grpSp>
        <p:nvGrpSpPr>
          <p:cNvPr id="47" name="Group 46">
            <a:extLst>
              <a:ext uri="{FF2B5EF4-FFF2-40B4-BE49-F238E27FC236}">
                <a16:creationId xmlns:a16="http://schemas.microsoft.com/office/drawing/2014/main" id="{A56BDD07-422A-44F9-ACA9-DE26C9CCD0A8}"/>
              </a:ext>
            </a:extLst>
          </p:cNvPr>
          <p:cNvGrpSpPr/>
          <p:nvPr/>
        </p:nvGrpSpPr>
        <p:grpSpPr>
          <a:xfrm>
            <a:off x="4351662" y="1483194"/>
            <a:ext cx="3481330" cy="2093204"/>
            <a:chOff x="4351662" y="1483194"/>
            <a:chExt cx="3481330" cy="2093204"/>
          </a:xfrm>
        </p:grpSpPr>
        <p:sp>
          <p:nvSpPr>
            <p:cNvPr id="7" name="Rectangle 6">
              <a:extLst>
                <a:ext uri="{FF2B5EF4-FFF2-40B4-BE49-F238E27FC236}">
                  <a16:creationId xmlns:a16="http://schemas.microsoft.com/office/drawing/2014/main" id="{4051F7D1-5537-4CB8-BB58-0138DF658726}"/>
                </a:ext>
              </a:extLst>
            </p:cNvPr>
            <p:cNvSpPr/>
            <p:nvPr/>
          </p:nvSpPr>
          <p:spPr>
            <a:xfrm>
              <a:off x="4351662" y="1483194"/>
              <a:ext cx="3481330" cy="2093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FA54D89-BE2C-4F8E-B869-4F6D126191D6}"/>
                </a:ext>
              </a:extLst>
            </p:cNvPr>
            <p:cNvSpPr txBox="1"/>
            <p:nvPr/>
          </p:nvSpPr>
          <p:spPr>
            <a:xfrm>
              <a:off x="5014846" y="1584147"/>
              <a:ext cx="2641878" cy="584775"/>
            </a:xfrm>
            <a:prstGeom prst="rect">
              <a:avLst/>
            </a:prstGeom>
            <a:noFill/>
          </p:spPr>
          <p:txBody>
            <a:bodyPr wrap="square" rtlCol="0">
              <a:spAutoFit/>
            </a:bodyPr>
            <a:lstStyle/>
            <a:p>
              <a:r>
                <a:rPr lang="en-US" sz="1600" b="1" dirty="0">
                  <a:solidFill>
                    <a:srgbClr val="3F985E"/>
                  </a:solidFill>
                  <a:latin typeface="Arial" panose="020B0604020202020204" pitchFamily="34" charset="0"/>
                  <a:cs typeface="Arial" panose="020B0604020202020204" pitchFamily="34" charset="0"/>
                </a:rPr>
                <a:t>Ex-ante scrutiny &amp; learning from ex-post</a:t>
              </a:r>
            </a:p>
          </p:txBody>
        </p:sp>
        <p:pic>
          <p:nvPicPr>
            <p:cNvPr id="29" name="Graphic 28" descr="Stopwatch with solid fill">
              <a:extLst>
                <a:ext uri="{FF2B5EF4-FFF2-40B4-BE49-F238E27FC236}">
                  <a16:creationId xmlns:a16="http://schemas.microsoft.com/office/drawing/2014/main" id="{2BF990DD-C661-4837-B3D4-754DBB34D9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92542" y="1618631"/>
              <a:ext cx="612192" cy="591011"/>
            </a:xfrm>
            <a:prstGeom prst="rect">
              <a:avLst/>
            </a:prstGeom>
          </p:spPr>
        </p:pic>
      </p:grpSp>
      <p:grpSp>
        <p:nvGrpSpPr>
          <p:cNvPr id="45" name="Group 44">
            <a:extLst>
              <a:ext uri="{FF2B5EF4-FFF2-40B4-BE49-F238E27FC236}">
                <a16:creationId xmlns:a16="http://schemas.microsoft.com/office/drawing/2014/main" id="{33CE5634-E5BF-4E11-BB21-15948DB3AA64}"/>
              </a:ext>
            </a:extLst>
          </p:cNvPr>
          <p:cNvGrpSpPr/>
          <p:nvPr/>
        </p:nvGrpSpPr>
        <p:grpSpPr>
          <a:xfrm>
            <a:off x="499801" y="1428841"/>
            <a:ext cx="3490423" cy="2183737"/>
            <a:chOff x="499801" y="1473507"/>
            <a:chExt cx="3490423" cy="2183737"/>
          </a:xfrm>
        </p:grpSpPr>
        <p:sp>
          <p:nvSpPr>
            <p:cNvPr id="4" name="Rectangle 3">
              <a:extLst>
                <a:ext uri="{FF2B5EF4-FFF2-40B4-BE49-F238E27FC236}">
                  <a16:creationId xmlns:a16="http://schemas.microsoft.com/office/drawing/2014/main" id="{61C1B1A7-06E9-457C-828A-514285620BA8}"/>
                </a:ext>
              </a:extLst>
            </p:cNvPr>
            <p:cNvSpPr/>
            <p:nvPr/>
          </p:nvSpPr>
          <p:spPr>
            <a:xfrm>
              <a:off x="508894" y="1473507"/>
              <a:ext cx="3481330" cy="2093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73B39D-93BF-48C8-87CE-154928F76CC2}"/>
                </a:ext>
              </a:extLst>
            </p:cNvPr>
            <p:cNvSpPr txBox="1"/>
            <p:nvPr/>
          </p:nvSpPr>
          <p:spPr>
            <a:xfrm>
              <a:off x="1227203" y="1506771"/>
              <a:ext cx="2647137" cy="584775"/>
            </a:xfrm>
            <a:prstGeom prst="rect">
              <a:avLst/>
            </a:prstGeom>
            <a:noFill/>
          </p:spPr>
          <p:txBody>
            <a:bodyPr wrap="square" rtlCol="0">
              <a:spAutoFit/>
            </a:bodyPr>
            <a:lstStyle/>
            <a:p>
              <a:r>
                <a:rPr lang="en-US" sz="1600" b="1" dirty="0">
                  <a:solidFill>
                    <a:srgbClr val="3F985E"/>
                  </a:solidFill>
                  <a:latin typeface="Arial" panose="020B0604020202020204" pitchFamily="34" charset="0"/>
                  <a:cs typeface="Arial" panose="020B0604020202020204" pitchFamily="34" charset="0"/>
                </a:rPr>
                <a:t>Collaboration &amp; Multi-level support </a:t>
              </a:r>
            </a:p>
          </p:txBody>
        </p:sp>
        <p:sp>
          <p:nvSpPr>
            <p:cNvPr id="20" name="TextBox 19">
              <a:extLst>
                <a:ext uri="{FF2B5EF4-FFF2-40B4-BE49-F238E27FC236}">
                  <a16:creationId xmlns:a16="http://schemas.microsoft.com/office/drawing/2014/main" id="{D124ECA6-CA71-47A2-BB19-62F1E3A6D3A5}"/>
                </a:ext>
              </a:extLst>
            </p:cNvPr>
            <p:cNvSpPr txBox="1"/>
            <p:nvPr/>
          </p:nvSpPr>
          <p:spPr>
            <a:xfrm>
              <a:off x="499801" y="2087584"/>
              <a:ext cx="3443419" cy="1569660"/>
            </a:xfrm>
            <a:prstGeom prst="rect">
              <a:avLst/>
            </a:prstGeom>
            <a:noFill/>
          </p:spPr>
          <p:txBody>
            <a:bodyPr wrap="square" rtlCol="0">
              <a:spAutoFit/>
            </a:bodyPr>
            <a:lstStyle/>
            <a:p>
              <a:r>
                <a:rPr lang="en-US" sz="1200" dirty="0">
                  <a:solidFill>
                    <a:srgbClr val="277E9E"/>
                  </a:solidFill>
                  <a:latin typeface="Arial" panose="020B0604020202020204" pitchFamily="34" charset="0"/>
                  <a:cs typeface="Arial" panose="020B0604020202020204" pitchFamily="34" charset="0"/>
                </a:rPr>
                <a:t>The effectiveness of medium to long-term structural reforms requires adequate collaboration among DPs, multi-level and sustained support (e.g., financial support with active engagement in policy dialogue and provision of relevant complementary technical support). Also, ensure additionality and complementarity.</a:t>
              </a:r>
            </a:p>
          </p:txBody>
        </p:sp>
        <p:pic>
          <p:nvPicPr>
            <p:cNvPr id="35" name="Graphic 34">
              <a:extLst>
                <a:ext uri="{FF2B5EF4-FFF2-40B4-BE49-F238E27FC236}">
                  <a16:creationId xmlns:a16="http://schemas.microsoft.com/office/drawing/2014/main" id="{49DA0CDF-44FC-4A9D-90B5-645AD05FC8C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a:stretch/>
          </p:blipFill>
          <p:spPr>
            <a:xfrm>
              <a:off x="553186" y="1592437"/>
              <a:ext cx="660278" cy="439635"/>
            </a:xfrm>
            <a:prstGeom prst="rect">
              <a:avLst/>
            </a:prstGeom>
          </p:spPr>
        </p:pic>
      </p:grpSp>
      <p:grpSp>
        <p:nvGrpSpPr>
          <p:cNvPr id="48" name="Group 47">
            <a:extLst>
              <a:ext uri="{FF2B5EF4-FFF2-40B4-BE49-F238E27FC236}">
                <a16:creationId xmlns:a16="http://schemas.microsoft.com/office/drawing/2014/main" id="{85E2945A-C34A-496C-A497-9DE9B17D4C09}"/>
              </a:ext>
            </a:extLst>
          </p:cNvPr>
          <p:cNvGrpSpPr/>
          <p:nvPr/>
        </p:nvGrpSpPr>
        <p:grpSpPr>
          <a:xfrm>
            <a:off x="8225006" y="1483194"/>
            <a:ext cx="3481330" cy="2093204"/>
            <a:chOff x="8225006" y="1483194"/>
            <a:chExt cx="3481330" cy="2093204"/>
          </a:xfrm>
        </p:grpSpPr>
        <p:sp>
          <p:nvSpPr>
            <p:cNvPr id="8" name="Rectangle 7">
              <a:extLst>
                <a:ext uri="{FF2B5EF4-FFF2-40B4-BE49-F238E27FC236}">
                  <a16:creationId xmlns:a16="http://schemas.microsoft.com/office/drawing/2014/main" id="{6151B921-6367-4B76-A251-73F1B65C27CB}"/>
                </a:ext>
              </a:extLst>
            </p:cNvPr>
            <p:cNvSpPr/>
            <p:nvPr/>
          </p:nvSpPr>
          <p:spPr>
            <a:xfrm>
              <a:off x="8225006" y="1483194"/>
              <a:ext cx="3481330" cy="2093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7" name="TextBox 16">
              <a:extLst>
                <a:ext uri="{FF2B5EF4-FFF2-40B4-BE49-F238E27FC236}">
                  <a16:creationId xmlns:a16="http://schemas.microsoft.com/office/drawing/2014/main" id="{5878A57B-0F89-4965-8A59-62CCFBCD1160}"/>
                </a:ext>
              </a:extLst>
            </p:cNvPr>
            <p:cNvSpPr txBox="1"/>
            <p:nvPr/>
          </p:nvSpPr>
          <p:spPr>
            <a:xfrm>
              <a:off x="8927367" y="1772553"/>
              <a:ext cx="2631259" cy="338554"/>
            </a:xfrm>
            <a:prstGeom prst="rect">
              <a:avLst/>
            </a:prstGeom>
            <a:noFill/>
          </p:spPr>
          <p:txBody>
            <a:bodyPr wrap="square" rtlCol="0">
              <a:spAutoFit/>
            </a:bodyPr>
            <a:lstStyle/>
            <a:p>
              <a:r>
                <a:rPr lang="en-US" sz="1600" b="1" dirty="0">
                  <a:solidFill>
                    <a:srgbClr val="3F985E"/>
                  </a:solidFill>
                  <a:latin typeface="Arial" panose="020B0604020202020204" pitchFamily="34" charset="0"/>
                  <a:cs typeface="Arial" panose="020B0604020202020204" pitchFamily="34" charset="0"/>
                </a:rPr>
                <a:t>Integration of Operations</a:t>
              </a:r>
            </a:p>
          </p:txBody>
        </p:sp>
        <p:pic>
          <p:nvPicPr>
            <p:cNvPr id="33" name="Graphic 32" descr="Wedding rings with solid fill">
              <a:extLst>
                <a:ext uri="{FF2B5EF4-FFF2-40B4-BE49-F238E27FC236}">
                  <a16:creationId xmlns:a16="http://schemas.microsoft.com/office/drawing/2014/main" id="{DC5B8DC7-61F1-4805-9AE6-3A7554734F2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8235118" y="1639321"/>
              <a:ext cx="677883" cy="677883"/>
            </a:xfrm>
            <a:prstGeom prst="rect">
              <a:avLst/>
            </a:prstGeom>
          </p:spPr>
        </p:pic>
        <p:sp>
          <p:nvSpPr>
            <p:cNvPr id="37" name="TextBox 36">
              <a:extLst>
                <a:ext uri="{FF2B5EF4-FFF2-40B4-BE49-F238E27FC236}">
                  <a16:creationId xmlns:a16="http://schemas.microsoft.com/office/drawing/2014/main" id="{95FF6EFA-077F-4AAC-8B73-B392C0E9802B}"/>
                </a:ext>
              </a:extLst>
            </p:cNvPr>
            <p:cNvSpPr txBox="1"/>
            <p:nvPr/>
          </p:nvSpPr>
          <p:spPr>
            <a:xfrm>
              <a:off x="8331475" y="2353095"/>
              <a:ext cx="3347950" cy="954107"/>
            </a:xfrm>
            <a:prstGeom prst="rect">
              <a:avLst/>
            </a:prstGeom>
            <a:noFill/>
          </p:spPr>
          <p:txBody>
            <a:bodyPr wrap="square" rtlCol="0">
              <a:spAutoFit/>
            </a:bodyPr>
            <a:lstStyle/>
            <a:p>
              <a:pPr algn="ctr"/>
              <a:r>
                <a:rPr lang="en-US" sz="1400" dirty="0">
                  <a:solidFill>
                    <a:srgbClr val="277E9E"/>
                  </a:solidFill>
                  <a:latin typeface="Arial" panose="020B0604020202020204" pitchFamily="34" charset="0"/>
                  <a:cs typeface="Arial" panose="020B0604020202020204" pitchFamily="34" charset="0"/>
                </a:rPr>
                <a:t>Strengthening the linkages between sovereign and non-sovereign operations can enhance the overall impact of the Bank’s interventions</a:t>
              </a:r>
              <a:endParaRPr lang="en-GB" sz="1400" dirty="0">
                <a:solidFill>
                  <a:srgbClr val="277E9E"/>
                </a:solidFill>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5619450E-BB90-4C35-A896-9C7D10A809DA}"/>
              </a:ext>
            </a:extLst>
          </p:cNvPr>
          <p:cNvGrpSpPr/>
          <p:nvPr/>
        </p:nvGrpSpPr>
        <p:grpSpPr>
          <a:xfrm>
            <a:off x="508894" y="3795311"/>
            <a:ext cx="7324098" cy="2116411"/>
            <a:chOff x="508894" y="3795311"/>
            <a:chExt cx="7324098" cy="2116411"/>
          </a:xfrm>
        </p:grpSpPr>
        <p:sp>
          <p:nvSpPr>
            <p:cNvPr id="9" name="Rectangle 8">
              <a:extLst>
                <a:ext uri="{FF2B5EF4-FFF2-40B4-BE49-F238E27FC236}">
                  <a16:creationId xmlns:a16="http://schemas.microsoft.com/office/drawing/2014/main" id="{F4539D2E-3E1B-40F2-88A9-A483BFDE8EB6}"/>
                </a:ext>
              </a:extLst>
            </p:cNvPr>
            <p:cNvSpPr/>
            <p:nvPr/>
          </p:nvSpPr>
          <p:spPr>
            <a:xfrm>
              <a:off x="508894" y="3818518"/>
              <a:ext cx="3481330" cy="2093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5" name="TextBox 14">
              <a:extLst>
                <a:ext uri="{FF2B5EF4-FFF2-40B4-BE49-F238E27FC236}">
                  <a16:creationId xmlns:a16="http://schemas.microsoft.com/office/drawing/2014/main" id="{0583A883-E10B-4B11-A3B4-82DBC19D62BE}"/>
                </a:ext>
              </a:extLst>
            </p:cNvPr>
            <p:cNvSpPr txBox="1"/>
            <p:nvPr/>
          </p:nvSpPr>
          <p:spPr>
            <a:xfrm>
              <a:off x="1345462" y="3874664"/>
              <a:ext cx="2516991" cy="1077218"/>
            </a:xfrm>
            <a:prstGeom prst="rect">
              <a:avLst/>
            </a:prstGeom>
            <a:noFill/>
          </p:spPr>
          <p:txBody>
            <a:bodyPr wrap="square" rtlCol="0">
              <a:spAutoFit/>
            </a:bodyPr>
            <a:lstStyle/>
            <a:p>
              <a:r>
                <a:rPr lang="en-US" sz="1600" b="1" dirty="0">
                  <a:solidFill>
                    <a:srgbClr val="3F985E"/>
                  </a:solidFill>
                  <a:latin typeface="Arial" panose="020B0604020202020204" pitchFamily="34" charset="0"/>
                  <a:cs typeface="Arial" panose="020B0604020202020204" pitchFamily="34" charset="0"/>
                </a:rPr>
                <a:t>Ensuring an adequate trade-off between financial viability and development outcomes</a:t>
              </a:r>
            </a:p>
          </p:txBody>
        </p:sp>
        <p:grpSp>
          <p:nvGrpSpPr>
            <p:cNvPr id="43" name="Group 42">
              <a:extLst>
                <a:ext uri="{FF2B5EF4-FFF2-40B4-BE49-F238E27FC236}">
                  <a16:creationId xmlns:a16="http://schemas.microsoft.com/office/drawing/2014/main" id="{470D88DF-E65E-4C26-B50E-A32A903D3A6C}"/>
                </a:ext>
              </a:extLst>
            </p:cNvPr>
            <p:cNvGrpSpPr/>
            <p:nvPr/>
          </p:nvGrpSpPr>
          <p:grpSpPr>
            <a:xfrm>
              <a:off x="4351662" y="3795311"/>
              <a:ext cx="3481330" cy="2093204"/>
              <a:chOff x="4351662" y="3795311"/>
              <a:chExt cx="3481330" cy="2093204"/>
            </a:xfrm>
          </p:grpSpPr>
          <p:sp>
            <p:nvSpPr>
              <p:cNvPr id="10" name="Rectangle 9">
                <a:extLst>
                  <a:ext uri="{FF2B5EF4-FFF2-40B4-BE49-F238E27FC236}">
                    <a16:creationId xmlns:a16="http://schemas.microsoft.com/office/drawing/2014/main" id="{4FD069A2-3E76-49EE-A145-9C6543F3BD75}"/>
                  </a:ext>
                </a:extLst>
              </p:cNvPr>
              <p:cNvSpPr/>
              <p:nvPr/>
            </p:nvSpPr>
            <p:spPr>
              <a:xfrm>
                <a:off x="4351662" y="3795311"/>
                <a:ext cx="3481330" cy="2093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6" name="TextBox 15">
                <a:extLst>
                  <a:ext uri="{FF2B5EF4-FFF2-40B4-BE49-F238E27FC236}">
                    <a16:creationId xmlns:a16="http://schemas.microsoft.com/office/drawing/2014/main" id="{AAD2CA97-6995-4B3D-BE5C-8C7A10AB8DE9}"/>
                  </a:ext>
                </a:extLst>
              </p:cNvPr>
              <p:cNvSpPr txBox="1"/>
              <p:nvPr/>
            </p:nvSpPr>
            <p:spPr>
              <a:xfrm>
                <a:off x="5126923" y="3887426"/>
                <a:ext cx="2673138" cy="830997"/>
              </a:xfrm>
              <a:prstGeom prst="rect">
                <a:avLst/>
              </a:prstGeom>
              <a:noFill/>
            </p:spPr>
            <p:txBody>
              <a:bodyPr wrap="square" rtlCol="0">
                <a:spAutoFit/>
              </a:bodyPr>
              <a:lstStyle/>
              <a:p>
                <a:r>
                  <a:rPr lang="en-US" sz="1600" b="1" dirty="0">
                    <a:solidFill>
                      <a:srgbClr val="3F985E"/>
                    </a:solidFill>
                    <a:latin typeface="Arial" panose="020B0604020202020204" pitchFamily="34" charset="0"/>
                    <a:cs typeface="Arial" panose="020B0604020202020204" pitchFamily="34" charset="0"/>
                  </a:rPr>
                  <a:t>Focusing more on the “development” part of development outcomes</a:t>
                </a:r>
              </a:p>
            </p:txBody>
          </p:sp>
          <p:pic>
            <p:nvPicPr>
              <p:cNvPr id="11" name="Graphic 10" descr="Clipboard Checked with solid fill">
                <a:extLst>
                  <a:ext uri="{FF2B5EF4-FFF2-40B4-BE49-F238E27FC236}">
                    <a16:creationId xmlns:a16="http://schemas.microsoft.com/office/drawing/2014/main" id="{4DBC2DBC-A3CF-4F0B-91E2-4856A3C084F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604388" y="3887426"/>
                <a:ext cx="413615" cy="413615"/>
              </a:xfrm>
              <a:prstGeom prst="rect">
                <a:avLst/>
              </a:prstGeom>
            </p:spPr>
          </p:pic>
        </p:grpSp>
        <p:pic>
          <p:nvPicPr>
            <p:cNvPr id="40" name="Graphic 39" descr="Puzzle pieces with solid fill">
              <a:extLst>
                <a:ext uri="{FF2B5EF4-FFF2-40B4-BE49-F238E27FC236}">
                  <a16:creationId xmlns:a16="http://schemas.microsoft.com/office/drawing/2014/main" id="{35A9FF97-ABDC-490E-8C59-6C38A67C30F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18797" y="3911803"/>
              <a:ext cx="542713" cy="542713"/>
            </a:xfrm>
            <a:prstGeom prst="rect">
              <a:avLst/>
            </a:prstGeom>
          </p:spPr>
        </p:pic>
      </p:grpSp>
      <p:sp>
        <p:nvSpPr>
          <p:cNvPr id="6" name="Rectangle 5">
            <a:extLst>
              <a:ext uri="{FF2B5EF4-FFF2-40B4-BE49-F238E27FC236}">
                <a16:creationId xmlns:a16="http://schemas.microsoft.com/office/drawing/2014/main" id="{57B2B707-7312-A1C4-A265-B1015421A125}"/>
              </a:ext>
            </a:extLst>
          </p:cNvPr>
          <p:cNvSpPr>
            <a:spLocks noChangeArrowheads="1"/>
          </p:cNvSpPr>
          <p:nvPr/>
        </p:nvSpPr>
        <p:spPr bwMode="auto">
          <a:xfrm>
            <a:off x="0" y="4244"/>
            <a:ext cx="1227203" cy="400110"/>
          </a:xfrm>
          <a:prstGeom prst="rect">
            <a:avLst/>
          </a:prstGeom>
          <a:solidFill>
            <a:srgbClr val="009147"/>
          </a:solid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defRPr/>
            </a:pPr>
            <a:r>
              <a:rPr lang="en-US" sz="2000" b="1" kern="0" dirty="0">
                <a:solidFill>
                  <a:prstClr val="white"/>
                </a:solidFill>
                <a:latin typeface="Arial" panose="020B0604020202020204" pitchFamily="34" charset="0"/>
                <a:cs typeface="Arial" panose="020B0604020202020204" pitchFamily="34" charset="0"/>
              </a:rPr>
              <a:t>Lessons  </a:t>
            </a:r>
          </a:p>
        </p:txBody>
      </p:sp>
      <p:sp>
        <p:nvSpPr>
          <p:cNvPr id="13" name="TextBox 12">
            <a:extLst>
              <a:ext uri="{FF2B5EF4-FFF2-40B4-BE49-F238E27FC236}">
                <a16:creationId xmlns:a16="http://schemas.microsoft.com/office/drawing/2014/main" id="{54894030-5DBC-DCB4-7380-87A8306C26C3}"/>
              </a:ext>
            </a:extLst>
          </p:cNvPr>
          <p:cNvSpPr txBox="1"/>
          <p:nvPr/>
        </p:nvSpPr>
        <p:spPr>
          <a:xfrm>
            <a:off x="4462264" y="2137050"/>
            <a:ext cx="3337797" cy="1384995"/>
          </a:xfrm>
          <a:prstGeom prst="rect">
            <a:avLst/>
          </a:prstGeom>
          <a:noFill/>
        </p:spPr>
        <p:txBody>
          <a:bodyPr wrap="square" rtlCol="0">
            <a:spAutoFit/>
          </a:bodyPr>
          <a:lstStyle/>
          <a:p>
            <a:r>
              <a:rPr lang="en-US" sz="1400" dirty="0">
                <a:solidFill>
                  <a:srgbClr val="277E9E"/>
                </a:solidFill>
                <a:latin typeface="Arial" panose="020B0604020202020204" pitchFamily="34" charset="0"/>
                <a:cs typeface="Arial" panose="020B0604020202020204" pitchFamily="34" charset="0"/>
              </a:rPr>
              <a:t>Impact of operations is influenced by learning from ex-post, due diligence and quality of the design including the logic of the intervention and by complementary inputs such as analytical work, policy dialogue and TA. </a:t>
            </a:r>
          </a:p>
        </p:txBody>
      </p:sp>
      <p:sp>
        <p:nvSpPr>
          <p:cNvPr id="19" name="TextBox 18">
            <a:extLst>
              <a:ext uri="{FF2B5EF4-FFF2-40B4-BE49-F238E27FC236}">
                <a16:creationId xmlns:a16="http://schemas.microsoft.com/office/drawing/2014/main" id="{31BFABAE-4632-980D-DBDC-6069F9F046B2}"/>
              </a:ext>
            </a:extLst>
          </p:cNvPr>
          <p:cNvSpPr txBox="1"/>
          <p:nvPr/>
        </p:nvSpPr>
        <p:spPr>
          <a:xfrm>
            <a:off x="703433" y="4885245"/>
            <a:ext cx="3268521" cy="892552"/>
          </a:xfrm>
          <a:prstGeom prst="rect">
            <a:avLst/>
          </a:prstGeom>
          <a:noFill/>
        </p:spPr>
        <p:txBody>
          <a:bodyPr wrap="square" rtlCol="0">
            <a:spAutoFit/>
          </a:bodyPr>
          <a:lstStyle/>
          <a:p>
            <a:pPr algn="ctr"/>
            <a:r>
              <a:rPr lang="en-US" sz="1300" dirty="0">
                <a:solidFill>
                  <a:srgbClr val="277E9E"/>
                </a:solidFill>
                <a:latin typeface="Arial" panose="020B0604020202020204" pitchFamily="34" charset="0"/>
                <a:cs typeface="Arial" panose="020B0604020202020204" pitchFamily="34" charset="0"/>
              </a:rPr>
              <a:t>Expand the deployment of innovative risk mitigation instruments to attract more private sector investment for scale and impact</a:t>
            </a:r>
          </a:p>
        </p:txBody>
      </p:sp>
      <p:sp>
        <p:nvSpPr>
          <p:cNvPr id="25" name="TextBox 24">
            <a:extLst>
              <a:ext uri="{FF2B5EF4-FFF2-40B4-BE49-F238E27FC236}">
                <a16:creationId xmlns:a16="http://schemas.microsoft.com/office/drawing/2014/main" id="{3211AD17-2DEC-E9F7-F178-277BC3DC4402}"/>
              </a:ext>
            </a:extLst>
          </p:cNvPr>
          <p:cNvSpPr txBox="1"/>
          <p:nvPr/>
        </p:nvSpPr>
        <p:spPr>
          <a:xfrm>
            <a:off x="4423428" y="4762315"/>
            <a:ext cx="3337797" cy="1092607"/>
          </a:xfrm>
          <a:prstGeom prst="rect">
            <a:avLst/>
          </a:prstGeom>
          <a:noFill/>
        </p:spPr>
        <p:txBody>
          <a:bodyPr wrap="square" rtlCol="0">
            <a:spAutoFit/>
          </a:bodyPr>
          <a:lstStyle/>
          <a:p>
            <a:pPr algn="just"/>
            <a:r>
              <a:rPr lang="en-US" sz="1300" dirty="0">
                <a:solidFill>
                  <a:srgbClr val="277E9E"/>
                </a:solidFill>
                <a:latin typeface="Arial" panose="020B0604020202020204" pitchFamily="34" charset="0"/>
                <a:cs typeface="Arial" panose="020B0604020202020204" pitchFamily="34" charset="0"/>
              </a:rPr>
              <a:t>Giving greater attention to projects’ distributional effects, and the extent to which the transaction serves under-served segments of the market (e.g. SMEs) is key to maximize dev. impact.  </a:t>
            </a:r>
          </a:p>
        </p:txBody>
      </p:sp>
    </p:spTree>
    <p:custDataLst>
      <p:tags r:id="rId1"/>
    </p:custDataLst>
    <p:extLst>
      <p:ext uri="{BB962C8B-B14F-4D97-AF65-F5344CB8AC3E}">
        <p14:creationId xmlns:p14="http://schemas.microsoft.com/office/powerpoint/2010/main" val="2028885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1657837-4eff-4084-9cc8-c9beba632d5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A9309620A9AB4D8C56D99BA4F77F3C" ma:contentTypeVersion="12" ma:contentTypeDescription="Create a new document." ma:contentTypeScope="" ma:versionID="fa8d0b2b3d4496e5c73a64af810eb8a4">
  <xsd:schema xmlns:xsd="http://www.w3.org/2001/XMLSchema" xmlns:xs="http://www.w3.org/2001/XMLSchema" xmlns:p="http://schemas.microsoft.com/office/2006/metadata/properties" xmlns:ns3="b1657837-4eff-4084-9cc8-c9beba632d5c" targetNamespace="http://schemas.microsoft.com/office/2006/metadata/properties" ma:root="true" ma:fieldsID="26c8560d42d7e8e4527a85bfd0eaf9fc" ns3:_="">
    <xsd:import namespace="b1657837-4eff-4084-9cc8-c9beba632d5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657837-4eff-4084-9cc8-c9beba632d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0CAE8B-BF84-4E66-A7FD-F4E4B13FC92E}">
  <ds:schemaRefs>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 ds:uri="http://purl.org/dc/dcmitype/"/>
    <ds:schemaRef ds:uri="http://schemas.openxmlformats.org/package/2006/metadata/core-properties"/>
    <ds:schemaRef ds:uri="b1657837-4eff-4084-9cc8-c9beba632d5c"/>
    <ds:schemaRef ds:uri="http://schemas.microsoft.com/office/2006/metadata/properties"/>
  </ds:schemaRefs>
</ds:datastoreItem>
</file>

<file path=customXml/itemProps2.xml><?xml version="1.0" encoding="utf-8"?>
<ds:datastoreItem xmlns:ds="http://schemas.openxmlformats.org/officeDocument/2006/customXml" ds:itemID="{1E9C6B22-11BC-45AA-A7A7-C77ED2A2135C}">
  <ds:schemaRefs>
    <ds:schemaRef ds:uri="http://schemas.microsoft.com/sharepoint/v3/contenttype/forms"/>
  </ds:schemaRefs>
</ds:datastoreItem>
</file>

<file path=customXml/itemProps3.xml><?xml version="1.0" encoding="utf-8"?>
<ds:datastoreItem xmlns:ds="http://schemas.openxmlformats.org/officeDocument/2006/customXml" ds:itemID="{1E00B3F6-600E-4FEF-ACED-C01153BE3D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657837-4eff-4084-9cc8-c9beba632d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10980</TotalTime>
  <Words>1603</Words>
  <Application>Microsoft Office PowerPoint</Application>
  <PresentationFormat>Widescreen</PresentationFormat>
  <Paragraphs>164</Paragraphs>
  <Slides>11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Candara</vt:lpstr>
      <vt:lpstr>Garamond</vt:lpstr>
      <vt:lpstr>Noto Sans</vt:lpstr>
      <vt:lpstr>Segoe UI</vt:lpstr>
      <vt:lpstr>Wingdings</vt:lpstr>
      <vt:lpstr>2_Office Theme</vt:lpstr>
      <vt:lpstr>Evaluation of AfDB Private Sector Interventions with an Impact Lens: IDEV’s Methodological Approaches, Key Findings, Challenges and Lessons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Rufael Fassil</dc:creator>
  <cp:lastModifiedBy>FASSIL, RUFAEL EBRAHIM</cp:lastModifiedBy>
  <cp:revision>537</cp:revision>
  <dcterms:created xsi:type="dcterms:W3CDTF">2020-01-20T10:29:35Z</dcterms:created>
  <dcterms:modified xsi:type="dcterms:W3CDTF">2024-03-08T18:27:54Z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0x01010017A9309620A9AB4D8C56D99BA4F77F3C</vt:lpwstr>
  </property>
</Properties>
</file>