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 id="2147483660" r:id="rId3"/>
  </p:sldMasterIdLst>
  <p:notesMasterIdLst>
    <p:notesMasterId r:id="rId16"/>
  </p:notesMasterIdLst>
  <p:handoutMasterIdLst>
    <p:handoutMasterId r:id="rId17"/>
  </p:handoutMasterIdLst>
  <p:sldIdLst>
    <p:sldId id="319" r:id="rId4"/>
    <p:sldId id="315" r:id="rId5"/>
    <p:sldId id="316" r:id="rId6"/>
    <p:sldId id="317" r:id="rId7"/>
    <p:sldId id="318" r:id="rId8"/>
    <p:sldId id="310" r:id="rId9"/>
    <p:sldId id="305" r:id="rId10"/>
    <p:sldId id="306" r:id="rId11"/>
    <p:sldId id="312" r:id="rId12"/>
    <p:sldId id="307" r:id="rId13"/>
    <p:sldId id="313" r:id="rId14"/>
    <p:sldId id="314" r:id="rId15"/>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C 26" initials="" lastIdx="1" clrIdx="0"/>
  <p:cmAuthor id="1" name="Loretta Devery" initials="" lastIdx="3" clrIdx="1"/>
  <p:cmAuthor id="2" name="catherine gregory" initials="" lastIdx="3"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2A21"/>
    <a:srgbClr val="D01E20"/>
    <a:srgbClr val="F79646"/>
    <a:srgbClr val="3B9D3F"/>
    <a:srgbClr val="B6D9B4"/>
    <a:srgbClr val="646667"/>
    <a:srgbClr val="3B8B4D"/>
    <a:srgbClr val="3B8B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49" autoAdjust="0"/>
    <p:restoredTop sz="99351" autoAdjust="0"/>
  </p:normalViewPr>
  <p:slideViewPr>
    <p:cSldViewPr snapToGrid="0" snapToObjects="1">
      <p:cViewPr>
        <p:scale>
          <a:sx n="100" d="100"/>
          <a:sy n="100" d="100"/>
        </p:scale>
        <p:origin x="-2250" y="696"/>
      </p:cViewPr>
      <p:guideLst>
        <p:guide orient="horz"/>
        <p:guide/>
      </p:guideLst>
    </p:cSldViewPr>
  </p:slideViewPr>
  <p:notesTextViewPr>
    <p:cViewPr>
      <p:scale>
        <a:sx n="100" d="100"/>
        <a:sy n="100" d="100"/>
      </p:scale>
      <p:origin x="0" y="0"/>
    </p:cViewPr>
  </p:notesTextViewPr>
  <p:sorterViewPr>
    <p:cViewPr>
      <p:scale>
        <a:sx n="137" d="100"/>
        <a:sy n="137"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commentAuthors" Target="commentAuthors.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C1AE0E0-DAAC-8A4B-9C5F-D103FE9F28D3}" type="datetimeFigureOut">
              <a:rPr lang="en-US" smtClean="0"/>
              <a:t>2/29/2016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5993414-45D3-3B43-AF96-993238551BD8}" type="slidenum">
              <a:rPr lang="en-US" smtClean="0"/>
              <a:t>‹#›</a:t>
            </a:fld>
            <a:endParaRPr lang="en-US" dirty="0"/>
          </a:p>
        </p:txBody>
      </p:sp>
    </p:spTree>
    <p:extLst>
      <p:ext uri="{BB962C8B-B14F-4D97-AF65-F5344CB8AC3E}">
        <p14:creationId xmlns:p14="http://schemas.microsoft.com/office/powerpoint/2010/main" val="27116596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D36A19-A0F8-824B-90BA-843690CD15E0}" type="datetimeFigureOut">
              <a:rPr lang="en-US" smtClean="0"/>
              <a:t>2/29/2016</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BC5D21-BA4B-5A4D-8C97-BCC371FEBFB7}" type="slidenum">
              <a:rPr lang="en-US" smtClean="0"/>
              <a:t>‹#›</a:t>
            </a:fld>
            <a:endParaRPr lang="en-US" dirty="0"/>
          </a:p>
        </p:txBody>
      </p:sp>
    </p:spTree>
    <p:extLst>
      <p:ext uri="{BB962C8B-B14F-4D97-AF65-F5344CB8AC3E}">
        <p14:creationId xmlns:p14="http://schemas.microsoft.com/office/powerpoint/2010/main" val="542808533"/>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1</a:t>
            </a:fld>
            <a:endParaRPr lang="en-US" dirty="0"/>
          </a:p>
        </p:txBody>
      </p:sp>
    </p:spTree>
    <p:extLst>
      <p:ext uri="{BB962C8B-B14F-4D97-AF65-F5344CB8AC3E}">
        <p14:creationId xmlns:p14="http://schemas.microsoft.com/office/powerpoint/2010/main" val="4077946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10</a:t>
            </a:fld>
            <a:endParaRPr lang="en-US" dirty="0"/>
          </a:p>
        </p:txBody>
      </p:sp>
    </p:spTree>
    <p:extLst>
      <p:ext uri="{BB962C8B-B14F-4D97-AF65-F5344CB8AC3E}">
        <p14:creationId xmlns:p14="http://schemas.microsoft.com/office/powerpoint/2010/main" val="3322846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11</a:t>
            </a:fld>
            <a:endParaRPr lang="en-US" dirty="0"/>
          </a:p>
        </p:txBody>
      </p:sp>
    </p:spTree>
    <p:extLst>
      <p:ext uri="{BB962C8B-B14F-4D97-AF65-F5344CB8AC3E}">
        <p14:creationId xmlns:p14="http://schemas.microsoft.com/office/powerpoint/2010/main" val="1070880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12</a:t>
            </a:fld>
            <a:endParaRPr lang="en-US" dirty="0"/>
          </a:p>
        </p:txBody>
      </p:sp>
    </p:spTree>
    <p:extLst>
      <p:ext uri="{BB962C8B-B14F-4D97-AF65-F5344CB8AC3E}">
        <p14:creationId xmlns:p14="http://schemas.microsoft.com/office/powerpoint/2010/main" val="3678346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2</a:t>
            </a:fld>
            <a:endParaRPr lang="en-US" dirty="0"/>
          </a:p>
        </p:txBody>
      </p:sp>
    </p:spTree>
    <p:extLst>
      <p:ext uri="{BB962C8B-B14F-4D97-AF65-F5344CB8AC3E}">
        <p14:creationId xmlns:p14="http://schemas.microsoft.com/office/powerpoint/2010/main" val="810847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3</a:t>
            </a:fld>
            <a:endParaRPr lang="en-US" dirty="0"/>
          </a:p>
        </p:txBody>
      </p:sp>
    </p:spTree>
    <p:extLst>
      <p:ext uri="{BB962C8B-B14F-4D97-AF65-F5344CB8AC3E}">
        <p14:creationId xmlns:p14="http://schemas.microsoft.com/office/powerpoint/2010/main" val="3391475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4</a:t>
            </a:fld>
            <a:endParaRPr lang="en-US" dirty="0"/>
          </a:p>
        </p:txBody>
      </p:sp>
    </p:spTree>
    <p:extLst>
      <p:ext uri="{BB962C8B-B14F-4D97-AF65-F5344CB8AC3E}">
        <p14:creationId xmlns:p14="http://schemas.microsoft.com/office/powerpoint/2010/main" val="3901903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5</a:t>
            </a:fld>
            <a:endParaRPr lang="en-US" dirty="0"/>
          </a:p>
        </p:txBody>
      </p:sp>
    </p:spTree>
    <p:extLst>
      <p:ext uri="{BB962C8B-B14F-4D97-AF65-F5344CB8AC3E}">
        <p14:creationId xmlns:p14="http://schemas.microsoft.com/office/powerpoint/2010/main" val="3873068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6</a:t>
            </a:fld>
            <a:endParaRPr lang="en-US" dirty="0"/>
          </a:p>
        </p:txBody>
      </p:sp>
    </p:spTree>
    <p:extLst>
      <p:ext uri="{BB962C8B-B14F-4D97-AF65-F5344CB8AC3E}">
        <p14:creationId xmlns:p14="http://schemas.microsoft.com/office/powerpoint/2010/main" val="3698868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7</a:t>
            </a:fld>
            <a:endParaRPr lang="en-US" dirty="0"/>
          </a:p>
        </p:txBody>
      </p:sp>
    </p:spTree>
    <p:extLst>
      <p:ext uri="{BB962C8B-B14F-4D97-AF65-F5344CB8AC3E}">
        <p14:creationId xmlns:p14="http://schemas.microsoft.com/office/powerpoint/2010/main" val="35617707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8</a:t>
            </a:fld>
            <a:endParaRPr lang="en-US" dirty="0"/>
          </a:p>
        </p:txBody>
      </p:sp>
    </p:spTree>
    <p:extLst>
      <p:ext uri="{BB962C8B-B14F-4D97-AF65-F5344CB8AC3E}">
        <p14:creationId xmlns:p14="http://schemas.microsoft.com/office/powerpoint/2010/main" val="3807986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BC5D21-BA4B-5A4D-8C97-BCC371FEBFB7}" type="slidenum">
              <a:rPr lang="en-US" smtClean="0"/>
              <a:t>9</a:t>
            </a:fld>
            <a:endParaRPr lang="en-US" dirty="0"/>
          </a:p>
        </p:txBody>
      </p:sp>
    </p:spTree>
    <p:extLst>
      <p:ext uri="{BB962C8B-B14F-4D97-AF65-F5344CB8AC3E}">
        <p14:creationId xmlns:p14="http://schemas.microsoft.com/office/powerpoint/2010/main" val="108028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5AD70EEC-CA52-3943-A3C6-41C17E7F791C}"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331204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2133601"/>
            <a:ext cx="6172200" cy="603461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8B11BBA8-88FA-3446-8EE8-0EE7AF239CDF}"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3268976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A840EF99-AD51-1744-9F7C-63A1D3F235DC}"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1955470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5AD70EEC-CA52-3943-A3C6-41C17E7F791C}"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12540292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42900" y="2133601"/>
            <a:ext cx="6172200" cy="603461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07A70BBD-CF14-2D4D-B5E8-AE4CE8B06D0D}"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4233713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C640AECC-CFFE-8141-B730-00D425EC8088}"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2485854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3C3066EE-27DB-AF4A-94A4-7CE80F47B194}" type="datetime1">
              <a:rPr lang="en-US" smtClean="0"/>
              <a:t>2/29/2016</a:t>
            </a:fld>
            <a:endParaRPr lang="en-US"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7" name="Slide Number Placeholder 6"/>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4187839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42900" y="8475134"/>
            <a:ext cx="1600200" cy="486833"/>
          </a:xfrm>
          <a:prstGeom prst="rect">
            <a:avLst/>
          </a:prstGeom>
        </p:spPr>
        <p:txBody>
          <a:bodyPr/>
          <a:lstStyle/>
          <a:p>
            <a:fld id="{4481F37A-9FCD-7D4E-A212-4E90FFFDB14A}" type="datetime1">
              <a:rPr lang="en-US" smtClean="0"/>
              <a:t>2/29/2016</a:t>
            </a:fld>
            <a:endParaRPr lang="en-US" dirty="0"/>
          </a:p>
        </p:txBody>
      </p:sp>
      <p:sp>
        <p:nvSpPr>
          <p:cNvPr id="8" name="Footer Placeholder 7"/>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9" name="Slide Number Placeholder 8"/>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1021128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42900" y="8475134"/>
            <a:ext cx="1600200" cy="486833"/>
          </a:xfrm>
          <a:prstGeom prst="rect">
            <a:avLst/>
          </a:prstGeom>
        </p:spPr>
        <p:txBody>
          <a:bodyPr/>
          <a:lstStyle/>
          <a:p>
            <a:fld id="{2CA21A83-A761-5C4D-AA43-F598F465846E}" type="datetime1">
              <a:rPr lang="en-US" smtClean="0"/>
              <a:t>2/29/2016</a:t>
            </a:fld>
            <a:endParaRPr lang="en-US" dirty="0"/>
          </a:p>
        </p:txBody>
      </p:sp>
      <p:sp>
        <p:nvSpPr>
          <p:cNvPr id="4" name="Footer Placeholder 3"/>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5" name="Slide Number Placeholder 4"/>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29014772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2900" y="8475134"/>
            <a:ext cx="1600200" cy="486833"/>
          </a:xfrm>
          <a:prstGeom prst="rect">
            <a:avLst/>
          </a:prstGeom>
        </p:spPr>
        <p:txBody>
          <a:bodyPr/>
          <a:lstStyle/>
          <a:p>
            <a:fld id="{9E30A7C8-899A-1C46-8AC0-FCB7E61D55BA}" type="datetime1">
              <a:rPr lang="en-US" smtClean="0"/>
              <a:t>2/29/2016</a:t>
            </a:fld>
            <a:endParaRPr lang="en-US" dirty="0"/>
          </a:p>
        </p:txBody>
      </p:sp>
      <p:sp>
        <p:nvSpPr>
          <p:cNvPr id="3" name="Footer Placeholder 2"/>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4" name="Slide Number Placeholder 3"/>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20414927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ADF624C1-87E2-B447-96ED-030BBB968AC5}" type="datetime1">
              <a:rPr lang="en-US" smtClean="0"/>
              <a:t>2/29/2016</a:t>
            </a:fld>
            <a:endParaRPr lang="en-US"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7" name="Slide Number Placeholder 6"/>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2244023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42900" y="2133601"/>
            <a:ext cx="6172200" cy="603461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07A70BBD-CF14-2D4D-B5E8-AE4CE8B06D0D}"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14964134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C3FEAB76-31F6-5B4F-8B94-483AD247D270}" type="datetime1">
              <a:rPr lang="en-US" smtClean="0"/>
              <a:t>2/29/2016</a:t>
            </a:fld>
            <a:endParaRPr lang="en-US"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7" name="Slide Number Placeholder 6"/>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8602902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2133601"/>
            <a:ext cx="6172200" cy="6034617"/>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8B11BBA8-88FA-3446-8EE8-0EE7AF239CDF}"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11950757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A840EF99-AD51-1744-9F7C-63A1D3F235DC}"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1366060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342900" y="8475134"/>
            <a:ext cx="1600200" cy="486833"/>
          </a:xfrm>
          <a:prstGeom prst="rect">
            <a:avLst/>
          </a:prstGeom>
        </p:spPr>
        <p:txBody>
          <a:bodyPr/>
          <a:lstStyle/>
          <a:p>
            <a:fld id="{C640AECC-CFFE-8141-B730-00D425EC8088}" type="datetime1">
              <a:rPr lang="en-US" smtClean="0"/>
              <a:t>2/29/2016</a:t>
            </a:fld>
            <a:endParaRPr lang="en-US" dirty="0"/>
          </a:p>
        </p:txBody>
      </p:sp>
      <p:sp>
        <p:nvSpPr>
          <p:cNvPr id="5" name="Footer Placeholder 4"/>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6" name="Slide Number Placeholder 5"/>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2738434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3C3066EE-27DB-AF4A-94A4-7CE80F47B194}" type="datetime1">
              <a:rPr lang="en-US" smtClean="0"/>
              <a:t>2/29/2016</a:t>
            </a:fld>
            <a:endParaRPr lang="en-US"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7" name="Slide Number Placeholder 6"/>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2215849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42900" y="8475134"/>
            <a:ext cx="1600200" cy="486833"/>
          </a:xfrm>
          <a:prstGeom prst="rect">
            <a:avLst/>
          </a:prstGeom>
        </p:spPr>
        <p:txBody>
          <a:bodyPr/>
          <a:lstStyle/>
          <a:p>
            <a:fld id="{4481F37A-9FCD-7D4E-A212-4E90FFFDB14A}" type="datetime1">
              <a:rPr lang="en-US" smtClean="0"/>
              <a:t>2/29/2016</a:t>
            </a:fld>
            <a:endParaRPr lang="en-US" dirty="0"/>
          </a:p>
        </p:txBody>
      </p:sp>
      <p:sp>
        <p:nvSpPr>
          <p:cNvPr id="8" name="Footer Placeholder 7"/>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9" name="Slide Number Placeholder 8"/>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3389890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342900" y="8475134"/>
            <a:ext cx="1600200" cy="486833"/>
          </a:xfrm>
          <a:prstGeom prst="rect">
            <a:avLst/>
          </a:prstGeom>
        </p:spPr>
        <p:txBody>
          <a:bodyPr/>
          <a:lstStyle/>
          <a:p>
            <a:fld id="{2CA21A83-A761-5C4D-AA43-F598F465846E}" type="datetime1">
              <a:rPr lang="en-US" smtClean="0"/>
              <a:t>2/29/2016</a:t>
            </a:fld>
            <a:endParaRPr lang="en-US" dirty="0"/>
          </a:p>
        </p:txBody>
      </p:sp>
      <p:sp>
        <p:nvSpPr>
          <p:cNvPr id="4" name="Footer Placeholder 3"/>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5" name="Slide Number Placeholder 4"/>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304597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42900" y="8475134"/>
            <a:ext cx="1600200" cy="486833"/>
          </a:xfrm>
          <a:prstGeom prst="rect">
            <a:avLst/>
          </a:prstGeom>
        </p:spPr>
        <p:txBody>
          <a:bodyPr/>
          <a:lstStyle/>
          <a:p>
            <a:fld id="{9E30A7C8-899A-1C46-8AC0-FCB7E61D55BA}" type="datetime1">
              <a:rPr lang="en-US" smtClean="0"/>
              <a:t>2/29/2016</a:t>
            </a:fld>
            <a:endParaRPr lang="en-US" dirty="0"/>
          </a:p>
        </p:txBody>
      </p:sp>
      <p:sp>
        <p:nvSpPr>
          <p:cNvPr id="3" name="Footer Placeholder 2"/>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4" name="Slide Number Placeholder 3"/>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3503177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ADF624C1-87E2-B447-96ED-030BBB968AC5}" type="datetime1">
              <a:rPr lang="en-US" smtClean="0"/>
              <a:t>2/29/2016</a:t>
            </a:fld>
            <a:endParaRPr lang="en-US"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7" name="Slide Number Placeholder 6"/>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4130537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2900" y="8475134"/>
            <a:ext cx="1600200" cy="486833"/>
          </a:xfrm>
          <a:prstGeom prst="rect">
            <a:avLst/>
          </a:prstGeom>
        </p:spPr>
        <p:txBody>
          <a:bodyPr/>
          <a:lstStyle/>
          <a:p>
            <a:fld id="{C3FEAB76-31F6-5B4F-8B94-483AD247D270}" type="datetime1">
              <a:rPr lang="en-US" smtClean="0"/>
              <a:t>2/29/2016</a:t>
            </a:fld>
            <a:endParaRPr lang="en-US" dirty="0"/>
          </a:p>
        </p:txBody>
      </p:sp>
      <p:sp>
        <p:nvSpPr>
          <p:cNvPr id="6" name="Footer Placeholder 5"/>
          <p:cNvSpPr>
            <a:spLocks noGrp="1"/>
          </p:cNvSpPr>
          <p:nvPr>
            <p:ph type="ftr" sz="quarter" idx="11"/>
          </p:nvPr>
        </p:nvSpPr>
        <p:spPr>
          <a:xfrm>
            <a:off x="2343150" y="8475134"/>
            <a:ext cx="2171700" cy="486833"/>
          </a:xfrm>
          <a:prstGeom prst="rect">
            <a:avLst/>
          </a:prstGeom>
        </p:spPr>
        <p:txBody>
          <a:bodyPr/>
          <a:lstStyle/>
          <a:p>
            <a:endParaRPr lang="en-US" dirty="0"/>
          </a:p>
        </p:txBody>
      </p:sp>
      <p:sp>
        <p:nvSpPr>
          <p:cNvPr id="7" name="Slide Number Placeholder 6"/>
          <p:cNvSpPr>
            <a:spLocks noGrp="1"/>
          </p:cNvSpPr>
          <p:nvPr>
            <p:ph type="sldNum" sz="quarter" idx="12"/>
          </p:nvPr>
        </p:nvSpPr>
        <p:spPr>
          <a:xfrm>
            <a:off x="5257800" y="8556414"/>
            <a:ext cx="1600200" cy="486833"/>
          </a:xfrm>
          <a:prstGeom prst="rect">
            <a:avLst/>
          </a:prstGeom>
        </p:spPr>
        <p:txBody>
          <a:bodyPr/>
          <a:lstStyle/>
          <a:p>
            <a:fld id="{46573951-6567-2F46-BFDB-2F4252766C32}" type="slidenum">
              <a:rPr lang="en-US" smtClean="0"/>
              <a:t>‹#›</a:t>
            </a:fld>
            <a:endParaRPr lang="en-US" dirty="0"/>
          </a:p>
        </p:txBody>
      </p:sp>
    </p:spTree>
    <p:extLst>
      <p:ext uri="{BB962C8B-B14F-4D97-AF65-F5344CB8AC3E}">
        <p14:creationId xmlns:p14="http://schemas.microsoft.com/office/powerpoint/2010/main" val="1552799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rot="5400000">
            <a:off x="3066865" y="-3062905"/>
            <a:ext cx="723083" cy="6856810"/>
          </a:xfrm>
          <a:prstGeom prst="rect">
            <a:avLst/>
          </a:prstGeom>
          <a:gradFill flip="none" rotWithShape="1">
            <a:gsLst>
              <a:gs pos="28000">
                <a:schemeClr val="bg1"/>
              </a:gs>
              <a:gs pos="100000">
                <a:srgbClr val="CCD0CF"/>
              </a:gs>
            </a:gsLst>
            <a:lin ang="0" scaled="1"/>
            <a:tileRect/>
          </a:gradFill>
          <a:ln w="9525" cap="flat" cmpd="sng" algn="ctr">
            <a:noFill/>
            <a:prstDash val="solid"/>
          </a:ln>
          <a:effectLst/>
        </p:spPr>
        <p:txBody>
          <a:bodyPr lIns="182807" tIns="91403" rIns="91403" bIns="91403" numCol="1" spcCol="274210" rtlCol="0" anchor="t"/>
          <a:lstStyle/>
          <a:p>
            <a:pPr indent="-90452">
              <a:spcAft>
                <a:spcPts val="800"/>
              </a:spcAft>
              <a:buClr>
                <a:srgbClr val="666666"/>
              </a:buClr>
              <a:defRPr/>
            </a:pPr>
            <a:endParaRPr lang="en-US" sz="900" kern="0" dirty="0">
              <a:solidFill>
                <a:srgbClr val="666666"/>
              </a:solidFill>
              <a:cs typeface="Arial" pitchFamily="34" charset="0"/>
            </a:endParaRPr>
          </a:p>
        </p:txBody>
      </p:sp>
      <p:pic>
        <p:nvPicPr>
          <p:cNvPr id="9" name="Picture 8"/>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5618480" y="102109"/>
            <a:ext cx="1085912" cy="516474"/>
          </a:xfrm>
          <a:prstGeom prst="rect">
            <a:avLst/>
          </a:prstGeom>
        </p:spPr>
      </p:pic>
      <p:sp>
        <p:nvSpPr>
          <p:cNvPr id="10" name="Slide Number Placeholder 7"/>
          <p:cNvSpPr txBox="1">
            <a:spLocks/>
          </p:cNvSpPr>
          <p:nvPr userDrawn="1"/>
        </p:nvSpPr>
        <p:spPr>
          <a:xfrm>
            <a:off x="7753028" y="7571566"/>
            <a:ext cx="178204" cy="496916"/>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smtClean="0">
                <a:solidFill>
                  <a:schemeClr val="bg1">
                    <a:lumMod val="50000"/>
                  </a:schemeClr>
                </a:solidFill>
                <a:latin typeface="Arial"/>
                <a:cs typeface="Arial"/>
              </a:rPr>
              <a:t>1</a:t>
            </a:r>
            <a:endParaRPr lang="en-US" sz="900" dirty="0">
              <a:solidFill>
                <a:schemeClr val="bg1">
                  <a:lumMod val="50000"/>
                </a:schemeClr>
              </a:solidFill>
              <a:latin typeface="Arial"/>
              <a:cs typeface="Arial"/>
            </a:endParaRPr>
          </a:p>
        </p:txBody>
      </p:sp>
      <p:sp>
        <p:nvSpPr>
          <p:cNvPr id="11" name="Rectangle 10"/>
          <p:cNvSpPr/>
          <p:nvPr userDrawn="1"/>
        </p:nvSpPr>
        <p:spPr>
          <a:xfrm>
            <a:off x="0" y="724548"/>
            <a:ext cx="6858000" cy="121917"/>
          </a:xfrm>
          <a:prstGeom prst="rect">
            <a:avLst/>
          </a:prstGeom>
          <a:solidFill>
            <a:srgbClr val="D01E20"/>
          </a:solidFill>
          <a:ln>
            <a:noFill/>
          </a:ln>
          <a:effectLst/>
        </p:spPr>
        <p:style>
          <a:lnRef idx="1">
            <a:schemeClr val="accent1"/>
          </a:lnRef>
          <a:fillRef idx="3">
            <a:schemeClr val="accent1"/>
          </a:fillRef>
          <a:effectRef idx="2">
            <a:schemeClr val="accent1"/>
          </a:effectRef>
          <a:fontRef idx="minor">
            <a:schemeClr val="lt1"/>
          </a:fontRef>
        </p:style>
        <p:txBody>
          <a:bodyPr lIns="82048" tIns="41025" rIns="82048" bIns="41025" rtlCol="0" anchor="ctr"/>
          <a:lstStyle/>
          <a:p>
            <a:pPr algn="ctr"/>
            <a:endParaRPr lang="en-US" dirty="0">
              <a:latin typeface="Tahoma"/>
              <a:cs typeface="Tahoma"/>
            </a:endParaRPr>
          </a:p>
        </p:txBody>
      </p:sp>
      <p:sp>
        <p:nvSpPr>
          <p:cNvPr id="12" name="Slide Number Placeholder 4"/>
          <p:cNvSpPr txBox="1">
            <a:spLocks/>
          </p:cNvSpPr>
          <p:nvPr userDrawn="1"/>
        </p:nvSpPr>
        <p:spPr>
          <a:xfrm>
            <a:off x="124778" y="8749703"/>
            <a:ext cx="1625139" cy="275167"/>
          </a:xfrm>
          <a:prstGeom prst="rect">
            <a:avLst/>
          </a:prstGeom>
        </p:spPr>
        <p:txBody>
          <a:bodyPr lIns="0" tIns="0" rIns="0" bIns="0" anchor="ctr">
            <a:prstTxWarp prst="textNoShape">
              <a:avLst/>
            </a:prstTxWarp>
          </a:bodyPr>
          <a:lstStyle/>
          <a:p>
            <a:pPr algn="l" defTabSz="455613">
              <a:defRPr/>
            </a:pPr>
            <a:fld id="{BFF31F1E-BF75-2E47-B9E7-8EBE58336795}" type="slidenum">
              <a:rPr lang="en-US" sz="900" kern="0" smtClean="0">
                <a:solidFill>
                  <a:srgbClr val="7F7F7F"/>
                </a:solidFill>
                <a:latin typeface="Arial"/>
                <a:cs typeface="Arial"/>
              </a:rPr>
              <a:pPr algn="l" defTabSz="455613">
                <a:defRPr/>
              </a:pPr>
              <a:t>‹#›</a:t>
            </a:fld>
            <a:endParaRPr lang="en-US" sz="900" kern="0" dirty="0">
              <a:solidFill>
                <a:srgbClr val="7F7F7F"/>
              </a:solidFill>
              <a:latin typeface="Arial"/>
              <a:cs typeface="Arial"/>
            </a:endParaRPr>
          </a:p>
        </p:txBody>
      </p:sp>
    </p:spTree>
    <p:extLst>
      <p:ext uri="{BB962C8B-B14F-4D97-AF65-F5344CB8AC3E}">
        <p14:creationId xmlns:p14="http://schemas.microsoft.com/office/powerpoint/2010/main" val="2672784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Slide Number Placeholder 7"/>
          <p:cNvSpPr txBox="1">
            <a:spLocks/>
          </p:cNvSpPr>
          <p:nvPr userDrawn="1"/>
        </p:nvSpPr>
        <p:spPr>
          <a:xfrm>
            <a:off x="7753028" y="7571566"/>
            <a:ext cx="178204" cy="496916"/>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smtClean="0">
                <a:solidFill>
                  <a:schemeClr val="bg1">
                    <a:lumMod val="50000"/>
                  </a:schemeClr>
                </a:solidFill>
                <a:latin typeface="Arial"/>
                <a:cs typeface="Arial"/>
              </a:rPr>
              <a:t>1</a:t>
            </a:r>
            <a:endParaRPr lang="en-US" sz="900" dirty="0">
              <a:solidFill>
                <a:schemeClr val="bg1">
                  <a:lumMod val="50000"/>
                </a:schemeClr>
              </a:solidFill>
              <a:latin typeface="Arial"/>
              <a:cs typeface="Arial"/>
            </a:endParaRPr>
          </a:p>
        </p:txBody>
      </p:sp>
    </p:spTree>
    <p:extLst>
      <p:ext uri="{BB962C8B-B14F-4D97-AF65-F5344CB8AC3E}">
        <p14:creationId xmlns:p14="http://schemas.microsoft.com/office/powerpoint/2010/main" val="693740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463" y="4517224"/>
            <a:ext cx="6497737" cy="1384995"/>
          </a:xfrm>
          <a:prstGeom prst="rect">
            <a:avLst/>
          </a:prstGeom>
          <a:noFill/>
        </p:spPr>
        <p:txBody>
          <a:bodyPr wrap="square" rtlCol="0">
            <a:spAutoFit/>
          </a:bodyPr>
          <a:lstStyle/>
          <a:p>
            <a:pPr algn="ctr"/>
            <a:r>
              <a:rPr lang="en-US" sz="2800" dirty="0" smtClean="0">
                <a:latin typeface="Century Gothic"/>
                <a:cs typeface="Century Gothic"/>
              </a:rPr>
              <a:t>ECG Meeting</a:t>
            </a:r>
          </a:p>
          <a:p>
            <a:pPr algn="ctr"/>
            <a:r>
              <a:rPr lang="en-US" sz="2800" dirty="0" smtClean="0">
                <a:latin typeface="Century Gothic"/>
                <a:cs typeface="Century Gothic"/>
              </a:rPr>
              <a:t>January 14-15, 2016</a:t>
            </a:r>
          </a:p>
          <a:p>
            <a:pPr algn="ctr"/>
            <a:r>
              <a:rPr lang="en-US" sz="2800" dirty="0" smtClean="0">
                <a:latin typeface="Century Gothic"/>
                <a:cs typeface="Century Gothic"/>
              </a:rPr>
              <a:t>Meeting Report</a:t>
            </a:r>
          </a:p>
        </p:txBody>
      </p:sp>
      <p:sp>
        <p:nvSpPr>
          <p:cNvPr id="4" name="Rectangle 3"/>
          <p:cNvSpPr/>
          <p:nvPr/>
        </p:nvSpPr>
        <p:spPr>
          <a:xfrm>
            <a:off x="0" y="0"/>
            <a:ext cx="6858000" cy="876300"/>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descr="Clearing logo_Full Color-0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1731" y="2315633"/>
            <a:ext cx="3759200" cy="1633462"/>
          </a:xfrm>
          <a:prstGeom prst="rect">
            <a:avLst/>
          </a:prstGeom>
        </p:spPr>
      </p:pic>
    </p:spTree>
    <p:extLst>
      <p:ext uri="{BB962C8B-B14F-4D97-AF65-F5344CB8AC3E}">
        <p14:creationId xmlns:p14="http://schemas.microsoft.com/office/powerpoint/2010/main" val="2776377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063" y="131251"/>
            <a:ext cx="4650897" cy="359826"/>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Identifying Points of Alignment</a:t>
            </a:r>
            <a:endParaRPr lang="en-US" dirty="0">
              <a:solidFill>
                <a:srgbClr val="646667"/>
              </a:solidFill>
              <a:latin typeface="Century Gothic"/>
              <a:cs typeface="Century Gothic"/>
            </a:endParaRPr>
          </a:p>
        </p:txBody>
      </p:sp>
      <p:sp>
        <p:nvSpPr>
          <p:cNvPr id="4" name="TextBox 3"/>
          <p:cNvSpPr txBox="1"/>
          <p:nvPr/>
        </p:nvSpPr>
        <p:spPr>
          <a:xfrm>
            <a:off x="157063" y="973806"/>
            <a:ext cx="6539175" cy="1569660"/>
          </a:xfrm>
          <a:prstGeom prst="rect">
            <a:avLst/>
          </a:prstGeom>
          <a:noFill/>
        </p:spPr>
        <p:txBody>
          <a:bodyPr wrap="square" rtlCol="0">
            <a:spAutoFit/>
          </a:bodyPr>
          <a:lstStyle/>
          <a:p>
            <a:r>
              <a:rPr lang="en-US" sz="1200" dirty="0" smtClean="0">
                <a:latin typeface="Tahoma"/>
                <a:cs typeface="Tahoma"/>
              </a:rPr>
              <a:t>Once the group agreed the ECG exists to support its members, they identified what would be most helpful for each of them as members to gain from the ECG. They brainstormed a list and narrowed it to five topics:</a:t>
            </a:r>
          </a:p>
          <a:p>
            <a:pPr marL="171450" indent="-171450">
              <a:buFont typeface="Arial"/>
              <a:buChar char="•"/>
            </a:pPr>
            <a:r>
              <a:rPr lang="en-US" sz="1200" dirty="0" smtClean="0">
                <a:latin typeface="Tahoma"/>
                <a:cs typeface="Tahoma"/>
              </a:rPr>
              <a:t>Strengthening methodologies and sharing</a:t>
            </a:r>
          </a:p>
          <a:p>
            <a:pPr marL="171450" indent="-171450">
              <a:buFont typeface="Arial"/>
              <a:buChar char="•"/>
            </a:pPr>
            <a:r>
              <a:rPr lang="en-US" sz="1200" dirty="0" smtClean="0">
                <a:latin typeface="Tahoma"/>
                <a:cs typeface="Tahoma"/>
              </a:rPr>
              <a:t>Sharing thematic expertise</a:t>
            </a:r>
          </a:p>
          <a:p>
            <a:pPr marL="171450" indent="-171450">
              <a:buFont typeface="Arial"/>
              <a:buChar char="•"/>
            </a:pPr>
            <a:r>
              <a:rPr lang="en-US" sz="1200" dirty="0" smtClean="0">
                <a:latin typeface="Tahoma"/>
                <a:cs typeface="Tahoma"/>
              </a:rPr>
              <a:t>Management response – recommendations for follow-up</a:t>
            </a:r>
          </a:p>
          <a:p>
            <a:pPr marL="171450" indent="-171450">
              <a:buFont typeface="Arial"/>
              <a:buChar char="•"/>
            </a:pPr>
            <a:r>
              <a:rPr lang="en-US" sz="1200" dirty="0" smtClean="0">
                <a:latin typeface="Tahoma"/>
                <a:cs typeface="Tahoma"/>
              </a:rPr>
              <a:t>Self/Independent evaluations</a:t>
            </a:r>
          </a:p>
          <a:p>
            <a:pPr marL="171450" indent="-171450">
              <a:buFont typeface="Arial"/>
              <a:buChar char="•"/>
            </a:pPr>
            <a:r>
              <a:rPr lang="en-US" sz="1200" dirty="0" smtClean="0">
                <a:latin typeface="Tahoma"/>
                <a:cs typeface="Tahoma"/>
              </a:rPr>
              <a:t>Involve staff in learning exercises</a:t>
            </a:r>
          </a:p>
        </p:txBody>
      </p:sp>
      <p:pic>
        <p:nvPicPr>
          <p:cNvPr id="2" name="Picture 1" descr="IMG_3331.jp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498183" y="3068320"/>
            <a:ext cx="1836525" cy="1828800"/>
          </a:xfrm>
          <a:prstGeom prst="rect">
            <a:avLst/>
          </a:prstGeom>
        </p:spPr>
      </p:pic>
      <p:pic>
        <p:nvPicPr>
          <p:cNvPr id="3" name="Picture 2" descr="IMG_3332.jp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456628" y="3068320"/>
            <a:ext cx="1747857" cy="1805269"/>
          </a:xfrm>
          <a:prstGeom prst="rect">
            <a:avLst/>
          </a:prstGeom>
        </p:spPr>
      </p:pic>
      <p:pic>
        <p:nvPicPr>
          <p:cNvPr id="6" name="Picture 5" descr="IMG_3333.jpg"/>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487445" y="5100318"/>
            <a:ext cx="1744617" cy="1805269"/>
          </a:xfrm>
          <a:prstGeom prst="rect">
            <a:avLst/>
          </a:prstGeom>
        </p:spPr>
      </p:pic>
      <p:pic>
        <p:nvPicPr>
          <p:cNvPr id="7" name="Picture 6" descr="IMG_3334.jpg"/>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213703" y="5100318"/>
            <a:ext cx="2195258" cy="1805269"/>
          </a:xfrm>
          <a:prstGeom prst="rect">
            <a:avLst/>
          </a:prstGeom>
        </p:spPr>
      </p:pic>
    </p:spTree>
    <p:extLst>
      <p:ext uri="{BB962C8B-B14F-4D97-AF65-F5344CB8AC3E}">
        <p14:creationId xmlns:p14="http://schemas.microsoft.com/office/powerpoint/2010/main" val="2982731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063" y="131251"/>
            <a:ext cx="4650897" cy="359826"/>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Approach, Results, Courses of Action</a:t>
            </a:r>
            <a:endParaRPr lang="en-US" dirty="0">
              <a:solidFill>
                <a:srgbClr val="646667"/>
              </a:solidFill>
              <a:latin typeface="Century Gothic"/>
              <a:cs typeface="Century Gothic"/>
            </a:endParaRPr>
          </a:p>
        </p:txBody>
      </p:sp>
      <p:sp>
        <p:nvSpPr>
          <p:cNvPr id="4" name="TextBox 3"/>
          <p:cNvSpPr txBox="1"/>
          <p:nvPr/>
        </p:nvSpPr>
        <p:spPr>
          <a:xfrm>
            <a:off x="157063" y="973806"/>
            <a:ext cx="6539175" cy="1569660"/>
          </a:xfrm>
          <a:prstGeom prst="rect">
            <a:avLst/>
          </a:prstGeom>
          <a:noFill/>
        </p:spPr>
        <p:txBody>
          <a:bodyPr wrap="square" rtlCol="0">
            <a:spAutoFit/>
          </a:bodyPr>
          <a:lstStyle/>
          <a:p>
            <a:r>
              <a:rPr lang="en-US" sz="1200" dirty="0" smtClean="0">
                <a:latin typeface="Tahoma"/>
                <a:cs typeface="Tahoma"/>
              </a:rPr>
              <a:t>Based on their areas of alignment for priorities for ECG, the group worked to design the approach, desired results, and course of action for each of these areas. The ECG Directors Group decided to take on the “Management response” topic. The participants broke into four groups to discuss approach, results, courses of action, and owner for the other four areas:</a:t>
            </a:r>
          </a:p>
          <a:p>
            <a:pPr marL="171450" indent="-171450">
              <a:buFont typeface="Arial"/>
              <a:buChar char="•"/>
            </a:pPr>
            <a:r>
              <a:rPr lang="en-US" sz="1200" dirty="0" smtClean="0">
                <a:latin typeface="Tahoma"/>
                <a:cs typeface="Tahoma"/>
              </a:rPr>
              <a:t>Strengthening Methodologies and Sharing</a:t>
            </a:r>
          </a:p>
          <a:p>
            <a:pPr marL="171450" indent="-171450">
              <a:buFont typeface="Arial"/>
              <a:buChar char="•"/>
            </a:pPr>
            <a:r>
              <a:rPr lang="en-US" sz="1200" dirty="0" smtClean="0">
                <a:latin typeface="Tahoma"/>
                <a:cs typeface="Tahoma"/>
              </a:rPr>
              <a:t>Sharing Thematic </a:t>
            </a:r>
            <a:r>
              <a:rPr lang="en-US" sz="1200" dirty="0">
                <a:latin typeface="Tahoma"/>
                <a:cs typeface="Tahoma"/>
              </a:rPr>
              <a:t>E</a:t>
            </a:r>
            <a:r>
              <a:rPr lang="en-US" sz="1200" dirty="0" smtClean="0">
                <a:latin typeface="Tahoma"/>
                <a:cs typeface="Tahoma"/>
              </a:rPr>
              <a:t>xpertise</a:t>
            </a:r>
          </a:p>
          <a:p>
            <a:pPr marL="171450" indent="-171450">
              <a:buFont typeface="Arial"/>
              <a:buChar char="•"/>
            </a:pPr>
            <a:r>
              <a:rPr lang="en-US" sz="1200" dirty="0" smtClean="0">
                <a:latin typeface="Tahoma"/>
                <a:cs typeface="Tahoma"/>
              </a:rPr>
              <a:t>Self/Independent Evaluations</a:t>
            </a:r>
          </a:p>
          <a:p>
            <a:pPr marL="171450" indent="-171450">
              <a:buFont typeface="Arial"/>
              <a:buChar char="•"/>
            </a:pPr>
            <a:r>
              <a:rPr lang="en-US" sz="1200" dirty="0" smtClean="0">
                <a:latin typeface="Tahoma"/>
                <a:cs typeface="Tahoma"/>
              </a:rPr>
              <a:t>Involve Staff in Learning </a:t>
            </a:r>
            <a:r>
              <a:rPr lang="en-US" sz="1200" dirty="0">
                <a:latin typeface="Tahoma"/>
                <a:cs typeface="Tahoma"/>
              </a:rPr>
              <a:t>E</a:t>
            </a:r>
            <a:r>
              <a:rPr lang="en-US" sz="1200" dirty="0" smtClean="0">
                <a:latin typeface="Tahoma"/>
                <a:cs typeface="Tahoma"/>
              </a:rPr>
              <a:t>xercises</a:t>
            </a:r>
          </a:p>
        </p:txBody>
      </p:sp>
      <p:sp>
        <p:nvSpPr>
          <p:cNvPr id="5" name="TextBox 4"/>
          <p:cNvSpPr txBox="1"/>
          <p:nvPr/>
        </p:nvSpPr>
        <p:spPr>
          <a:xfrm>
            <a:off x="157063" y="2595880"/>
            <a:ext cx="6539175" cy="2862322"/>
          </a:xfrm>
          <a:prstGeom prst="rect">
            <a:avLst/>
          </a:prstGeom>
          <a:noFill/>
        </p:spPr>
        <p:txBody>
          <a:bodyPr wrap="square" rtlCol="0">
            <a:spAutoFit/>
          </a:bodyPr>
          <a:lstStyle/>
          <a:p>
            <a:r>
              <a:rPr lang="en-US" sz="1200" b="1" dirty="0" smtClean="0">
                <a:latin typeface="Tahoma"/>
                <a:cs typeface="Tahoma"/>
              </a:rPr>
              <a:t>Strengthening </a:t>
            </a:r>
            <a:r>
              <a:rPr lang="en-US" sz="1200" b="1" dirty="0">
                <a:latin typeface="Tahoma"/>
                <a:cs typeface="Tahoma"/>
              </a:rPr>
              <a:t>M</a:t>
            </a:r>
            <a:r>
              <a:rPr lang="en-US" sz="1200" b="1" dirty="0" smtClean="0">
                <a:latin typeface="Tahoma"/>
                <a:cs typeface="Tahoma"/>
              </a:rPr>
              <a:t>ethodologies and Sharing</a:t>
            </a:r>
          </a:p>
          <a:p>
            <a:pPr marL="171450" indent="-171450">
              <a:buFont typeface="Arial"/>
              <a:buChar char="•"/>
            </a:pPr>
            <a:r>
              <a:rPr lang="en-US" sz="1200" dirty="0" smtClean="0">
                <a:latin typeface="Tahoma"/>
                <a:cs typeface="Tahoma"/>
              </a:rPr>
              <a:t>Approach</a:t>
            </a:r>
          </a:p>
          <a:p>
            <a:pPr marL="628650" lvl="1" indent="-171450">
              <a:buFont typeface="Arial"/>
              <a:buChar char="•"/>
            </a:pPr>
            <a:r>
              <a:rPr lang="en-US" sz="1200" dirty="0" smtClean="0">
                <a:latin typeface="Tahoma"/>
                <a:cs typeface="Tahoma"/>
              </a:rPr>
              <a:t>Consider focusing on gender (or climate change) subject matter area rather than country programs (country program evaluation has been done in the past)</a:t>
            </a:r>
          </a:p>
          <a:p>
            <a:pPr marL="628650" lvl="1" indent="-171450">
              <a:buFont typeface="Arial"/>
              <a:buChar char="•"/>
            </a:pPr>
            <a:r>
              <a:rPr lang="en-US" sz="1200" dirty="0" smtClean="0">
                <a:latin typeface="Tahoma"/>
                <a:cs typeface="Tahoma"/>
              </a:rPr>
              <a:t>Review work that has already been done methodologically and, of those methodologies, what is and isn’t being used and why</a:t>
            </a:r>
          </a:p>
          <a:p>
            <a:pPr marL="628650" lvl="1" indent="-171450">
              <a:buFont typeface="Arial"/>
              <a:buChar char="•"/>
            </a:pPr>
            <a:r>
              <a:rPr lang="en-US" sz="1200" dirty="0" smtClean="0">
                <a:latin typeface="Tahoma"/>
                <a:cs typeface="Tahoma"/>
              </a:rPr>
              <a:t>Develop good practice standards (GPS) or methodological pieces based on direction and input from ECG members</a:t>
            </a:r>
          </a:p>
          <a:p>
            <a:pPr marL="628650" lvl="1" indent="-171450">
              <a:buFont typeface="Arial"/>
              <a:buChar char="•"/>
            </a:pPr>
            <a:r>
              <a:rPr lang="en-US" sz="1200" dirty="0" smtClean="0">
                <a:latin typeface="Tahoma"/>
                <a:cs typeface="Tahoma"/>
              </a:rPr>
              <a:t>Link GPS to an event that engages staff</a:t>
            </a:r>
          </a:p>
          <a:p>
            <a:pPr marL="171450" indent="-171450">
              <a:buFont typeface="Arial"/>
              <a:buChar char="•"/>
            </a:pPr>
            <a:r>
              <a:rPr lang="en-US" sz="1200" dirty="0" smtClean="0">
                <a:latin typeface="Tahoma"/>
                <a:cs typeface="Tahoma"/>
              </a:rPr>
              <a:t>Result – GPS or methodological pieces for identified subject matter area</a:t>
            </a:r>
          </a:p>
          <a:p>
            <a:pPr marL="171450" indent="-171450">
              <a:buFont typeface="Arial"/>
              <a:buChar char="•"/>
            </a:pPr>
            <a:r>
              <a:rPr lang="en-US" sz="1200" dirty="0" smtClean="0">
                <a:latin typeface="Tahoma"/>
                <a:cs typeface="Tahoma"/>
              </a:rPr>
              <a:t>Course of Action</a:t>
            </a:r>
          </a:p>
          <a:p>
            <a:pPr marL="628650" lvl="1" indent="-171450">
              <a:buFont typeface="Arial"/>
              <a:buChar char="•"/>
            </a:pPr>
            <a:r>
              <a:rPr lang="en-US" sz="1200" dirty="0">
                <a:latin typeface="Tahoma"/>
                <a:cs typeface="Tahoma"/>
              </a:rPr>
              <a:t>Create a task force with </a:t>
            </a:r>
            <a:r>
              <a:rPr lang="en-US" sz="1200" dirty="0" smtClean="0">
                <a:latin typeface="Tahoma"/>
                <a:cs typeface="Tahoma"/>
              </a:rPr>
              <a:t>defined timeline </a:t>
            </a:r>
            <a:r>
              <a:rPr lang="en-US" sz="1200" dirty="0">
                <a:latin typeface="Tahoma"/>
                <a:cs typeface="Tahoma"/>
              </a:rPr>
              <a:t>and </a:t>
            </a:r>
            <a:r>
              <a:rPr lang="en-US" sz="1200" dirty="0" smtClean="0">
                <a:latin typeface="Tahoma"/>
                <a:cs typeface="Tahoma"/>
              </a:rPr>
              <a:t>output</a:t>
            </a:r>
          </a:p>
          <a:p>
            <a:pPr marL="628650" lvl="1" indent="-171450">
              <a:buFont typeface="Arial"/>
              <a:buChar char="•"/>
            </a:pPr>
            <a:r>
              <a:rPr lang="en-US" sz="1200" dirty="0" smtClean="0">
                <a:latin typeface="Tahoma"/>
                <a:cs typeface="Tahoma"/>
              </a:rPr>
              <a:t>Prepare first output for June ECG meeting</a:t>
            </a:r>
          </a:p>
          <a:p>
            <a:pPr marL="628650" lvl="1" indent="-171450">
              <a:buFont typeface="Arial"/>
              <a:buChar char="•"/>
            </a:pPr>
            <a:r>
              <a:rPr lang="en-US" sz="1200" dirty="0" smtClean="0">
                <a:latin typeface="Tahoma"/>
                <a:cs typeface="Tahoma"/>
              </a:rPr>
              <a:t>Complete stock taking and GPS by the end of the year</a:t>
            </a:r>
          </a:p>
          <a:p>
            <a:pPr marL="171450" indent="-171450">
              <a:buFont typeface="Arial"/>
              <a:buChar char="•"/>
            </a:pPr>
            <a:r>
              <a:rPr lang="en-US" sz="1200" dirty="0" smtClean="0">
                <a:latin typeface="Tahoma"/>
                <a:cs typeface="Tahoma"/>
              </a:rPr>
              <a:t>Owner – </a:t>
            </a:r>
            <a:r>
              <a:rPr lang="en-US" sz="1200" dirty="0" err="1" smtClean="0">
                <a:latin typeface="Tahoma"/>
                <a:cs typeface="Tahoma"/>
              </a:rPr>
              <a:t>Rakesh</a:t>
            </a:r>
            <a:r>
              <a:rPr lang="en-US" sz="1200" dirty="0" smtClean="0">
                <a:latin typeface="Tahoma"/>
                <a:cs typeface="Tahoma"/>
              </a:rPr>
              <a:t> </a:t>
            </a:r>
            <a:r>
              <a:rPr lang="en-US" sz="1200" dirty="0" err="1" smtClean="0">
                <a:latin typeface="Tahoma"/>
                <a:cs typeface="Tahoma"/>
              </a:rPr>
              <a:t>Nangia</a:t>
            </a:r>
            <a:r>
              <a:rPr lang="en-US" sz="1200" dirty="0" smtClean="0">
                <a:latin typeface="Tahoma"/>
                <a:cs typeface="Tahoma"/>
              </a:rPr>
              <a:t>, </a:t>
            </a:r>
            <a:r>
              <a:rPr lang="en-US" sz="1200" dirty="0" err="1" smtClean="0">
                <a:latin typeface="Tahoma"/>
                <a:cs typeface="Tahoma"/>
              </a:rPr>
              <a:t>AfDB</a:t>
            </a:r>
            <a:endParaRPr lang="en-US" sz="1200" dirty="0" smtClean="0">
              <a:latin typeface="Tahoma"/>
              <a:cs typeface="Tahoma"/>
            </a:endParaRPr>
          </a:p>
        </p:txBody>
      </p:sp>
      <p:sp>
        <p:nvSpPr>
          <p:cNvPr id="6" name="TextBox 5"/>
          <p:cNvSpPr txBox="1"/>
          <p:nvPr/>
        </p:nvSpPr>
        <p:spPr>
          <a:xfrm>
            <a:off x="157063" y="5537200"/>
            <a:ext cx="6539175" cy="3046987"/>
          </a:xfrm>
          <a:prstGeom prst="rect">
            <a:avLst/>
          </a:prstGeom>
          <a:noFill/>
        </p:spPr>
        <p:txBody>
          <a:bodyPr wrap="square" rtlCol="0">
            <a:spAutoFit/>
          </a:bodyPr>
          <a:lstStyle/>
          <a:p>
            <a:r>
              <a:rPr lang="en-US" sz="1200" b="1" dirty="0" smtClean="0">
                <a:latin typeface="Tahoma"/>
                <a:cs typeface="Tahoma"/>
              </a:rPr>
              <a:t>Strengthening Thematic </a:t>
            </a:r>
            <a:r>
              <a:rPr lang="en-US" sz="1200" b="1" dirty="0">
                <a:latin typeface="Tahoma"/>
                <a:cs typeface="Tahoma"/>
              </a:rPr>
              <a:t>E</a:t>
            </a:r>
            <a:r>
              <a:rPr lang="en-US" sz="1200" b="1" dirty="0" smtClean="0">
                <a:latin typeface="Tahoma"/>
                <a:cs typeface="Tahoma"/>
              </a:rPr>
              <a:t>xpertise</a:t>
            </a:r>
          </a:p>
          <a:p>
            <a:pPr marL="171450" indent="-171450">
              <a:buFont typeface="Arial"/>
              <a:buChar char="•"/>
            </a:pPr>
            <a:r>
              <a:rPr lang="en-US" sz="1200" dirty="0" smtClean="0">
                <a:latin typeface="Tahoma"/>
                <a:cs typeface="Tahoma"/>
              </a:rPr>
              <a:t>Approach</a:t>
            </a:r>
          </a:p>
          <a:p>
            <a:pPr marL="628650" lvl="1" indent="-171450">
              <a:buFont typeface="Arial"/>
              <a:buChar char="•"/>
            </a:pPr>
            <a:r>
              <a:rPr lang="en-US" sz="1200" dirty="0" smtClean="0">
                <a:latin typeface="Tahoma"/>
                <a:cs typeface="Tahoma"/>
              </a:rPr>
              <a:t>Conduct stocktaking to identify commonalities and expertise</a:t>
            </a:r>
            <a:endParaRPr lang="en-US" sz="1200" dirty="0">
              <a:latin typeface="Tahoma"/>
              <a:cs typeface="Tahoma"/>
            </a:endParaRPr>
          </a:p>
          <a:p>
            <a:pPr marL="628650" lvl="1" indent="-171450">
              <a:buFont typeface="Arial"/>
              <a:buChar char="•"/>
            </a:pPr>
            <a:r>
              <a:rPr lang="en-US" sz="1200" dirty="0" smtClean="0">
                <a:latin typeface="Tahoma"/>
                <a:cs typeface="Tahoma"/>
              </a:rPr>
              <a:t>Ensure information shared is useful and aligns with ECG priorities </a:t>
            </a:r>
            <a:r>
              <a:rPr lang="en-US" sz="1200" dirty="0">
                <a:latin typeface="Tahoma"/>
                <a:cs typeface="Tahoma"/>
              </a:rPr>
              <a:t>– allow </a:t>
            </a:r>
            <a:r>
              <a:rPr lang="en-US" sz="1200" dirty="0" smtClean="0">
                <a:latin typeface="Tahoma"/>
                <a:cs typeface="Tahoma"/>
              </a:rPr>
              <a:t>room </a:t>
            </a:r>
            <a:r>
              <a:rPr lang="en-US" sz="1200" dirty="0">
                <a:latin typeface="Tahoma"/>
                <a:cs typeface="Tahoma"/>
              </a:rPr>
              <a:t>for on demand expertise </a:t>
            </a:r>
            <a:r>
              <a:rPr lang="en-US" sz="1200" dirty="0" smtClean="0">
                <a:latin typeface="Tahoma"/>
                <a:cs typeface="Tahoma"/>
              </a:rPr>
              <a:t>sharing</a:t>
            </a:r>
          </a:p>
          <a:p>
            <a:pPr marL="628650" lvl="1" indent="-171450">
              <a:buFont typeface="Arial"/>
              <a:buChar char="•"/>
            </a:pPr>
            <a:r>
              <a:rPr lang="en-US" sz="1200" dirty="0" smtClean="0">
                <a:latin typeface="Tahoma"/>
                <a:cs typeface="Tahoma"/>
              </a:rPr>
              <a:t>Develop forms </a:t>
            </a:r>
            <a:r>
              <a:rPr lang="en-US" sz="1200" dirty="0">
                <a:latin typeface="Tahoma"/>
                <a:cs typeface="Tahoma"/>
              </a:rPr>
              <a:t>of exchange: thematic papers (e.g. micro-finance) to synthesize </a:t>
            </a:r>
            <a:r>
              <a:rPr lang="en-US" sz="1200" dirty="0" smtClean="0">
                <a:latin typeface="Tahoma"/>
                <a:cs typeface="Tahoma"/>
              </a:rPr>
              <a:t>lessons, on-demand </a:t>
            </a:r>
            <a:r>
              <a:rPr lang="en-US" sz="1200" dirty="0">
                <a:latin typeface="Tahoma"/>
                <a:cs typeface="Tahoma"/>
              </a:rPr>
              <a:t>experience </a:t>
            </a:r>
            <a:r>
              <a:rPr lang="en-US" sz="1200" dirty="0" smtClean="0">
                <a:latin typeface="Tahoma"/>
                <a:cs typeface="Tahoma"/>
              </a:rPr>
              <a:t>sharing, expert </a:t>
            </a:r>
            <a:r>
              <a:rPr lang="en-US" sz="1200" dirty="0">
                <a:latin typeface="Tahoma"/>
                <a:cs typeface="Tahoma"/>
              </a:rPr>
              <a:t>exchange </a:t>
            </a:r>
            <a:endParaRPr lang="en-US" sz="1200" dirty="0" smtClean="0">
              <a:latin typeface="Tahoma"/>
              <a:cs typeface="Tahoma"/>
            </a:endParaRPr>
          </a:p>
          <a:p>
            <a:pPr marL="171450" indent="-171450">
              <a:buFont typeface="Arial"/>
              <a:buChar char="•"/>
            </a:pPr>
            <a:r>
              <a:rPr lang="en-US" sz="1200" dirty="0" smtClean="0">
                <a:latin typeface="Tahoma"/>
                <a:cs typeface="Tahoma"/>
              </a:rPr>
              <a:t>Result</a:t>
            </a:r>
          </a:p>
          <a:p>
            <a:pPr marL="628650" lvl="1" indent="-171450">
              <a:buFont typeface="Arial"/>
              <a:buChar char="•"/>
            </a:pPr>
            <a:r>
              <a:rPr lang="en-US" sz="1200" dirty="0" smtClean="0">
                <a:latin typeface="Tahoma"/>
                <a:cs typeface="Tahoma"/>
              </a:rPr>
              <a:t>References of each other’s work can be one measurement</a:t>
            </a:r>
          </a:p>
          <a:p>
            <a:pPr marL="628650" lvl="1" indent="-171450">
              <a:buFont typeface="Arial"/>
              <a:buChar char="•"/>
            </a:pPr>
            <a:r>
              <a:rPr lang="en-US" sz="1200" dirty="0" smtClean="0">
                <a:latin typeface="Tahoma"/>
                <a:cs typeface="Tahoma"/>
              </a:rPr>
              <a:t>“</a:t>
            </a:r>
            <a:r>
              <a:rPr lang="en-US" sz="1200" dirty="0">
                <a:latin typeface="Tahoma"/>
                <a:cs typeface="Tahoma"/>
              </a:rPr>
              <a:t>C</a:t>
            </a:r>
            <a:r>
              <a:rPr lang="en-US" sz="1200" dirty="0" smtClean="0">
                <a:latin typeface="Tahoma"/>
                <a:cs typeface="Tahoma"/>
              </a:rPr>
              <a:t>ross </a:t>
            </a:r>
            <a:r>
              <a:rPr lang="en-US" sz="1200" dirty="0">
                <a:latin typeface="Tahoma"/>
                <a:cs typeface="Tahoma"/>
              </a:rPr>
              <a:t>support” between </a:t>
            </a:r>
            <a:r>
              <a:rPr lang="en-US" sz="1200" dirty="0" smtClean="0">
                <a:latin typeface="Tahoma"/>
                <a:cs typeface="Tahoma"/>
              </a:rPr>
              <a:t>departments</a:t>
            </a:r>
          </a:p>
          <a:p>
            <a:pPr marL="171450" indent="-171450">
              <a:buFont typeface="Arial"/>
              <a:buChar char="•"/>
            </a:pPr>
            <a:r>
              <a:rPr lang="en-US" sz="1200" dirty="0" smtClean="0">
                <a:latin typeface="Tahoma"/>
                <a:cs typeface="Tahoma"/>
              </a:rPr>
              <a:t>Course of Action</a:t>
            </a:r>
          </a:p>
          <a:p>
            <a:pPr marL="628650" lvl="1" indent="-171450">
              <a:buFont typeface="Arial"/>
              <a:buChar char="•"/>
            </a:pPr>
            <a:r>
              <a:rPr lang="en-US" sz="1200" dirty="0" smtClean="0">
                <a:solidFill>
                  <a:srgbClr val="000000"/>
                </a:solidFill>
                <a:latin typeface="Tahoma"/>
                <a:cs typeface="Tahoma"/>
              </a:rPr>
              <a:t>Assess </a:t>
            </a:r>
            <a:r>
              <a:rPr lang="en-US" sz="1200" dirty="0">
                <a:solidFill>
                  <a:srgbClr val="000000"/>
                </a:solidFill>
                <a:latin typeface="Tahoma"/>
                <a:cs typeface="Tahoma"/>
              </a:rPr>
              <a:t>pipeline/work </a:t>
            </a:r>
            <a:r>
              <a:rPr lang="en-US" sz="1200" dirty="0" smtClean="0">
                <a:solidFill>
                  <a:srgbClr val="000000"/>
                </a:solidFill>
                <a:latin typeface="Tahoma"/>
                <a:cs typeface="Tahoma"/>
              </a:rPr>
              <a:t>landscape</a:t>
            </a:r>
            <a:r>
              <a:rPr lang="en-US" sz="1200" dirty="0">
                <a:solidFill>
                  <a:srgbClr val="000000"/>
                </a:solidFill>
                <a:latin typeface="Tahoma"/>
                <a:cs typeface="Tahoma"/>
              </a:rPr>
              <a:t> </a:t>
            </a:r>
            <a:r>
              <a:rPr lang="en-US" sz="1200" dirty="0" smtClean="0">
                <a:solidFill>
                  <a:srgbClr val="000000"/>
                </a:solidFill>
                <a:latin typeface="Tahoma"/>
                <a:cs typeface="Tahoma"/>
              </a:rPr>
              <a:t>to identify the </a:t>
            </a:r>
            <a:r>
              <a:rPr lang="en-US" sz="1200" dirty="0">
                <a:solidFill>
                  <a:srgbClr val="000000"/>
                </a:solidFill>
                <a:latin typeface="Tahoma"/>
                <a:cs typeface="Tahoma"/>
              </a:rPr>
              <a:t>common areas </a:t>
            </a:r>
            <a:r>
              <a:rPr lang="en-US" sz="1200" dirty="0" smtClean="0">
                <a:solidFill>
                  <a:srgbClr val="000000"/>
                </a:solidFill>
                <a:latin typeface="Tahoma"/>
                <a:cs typeface="Tahoma"/>
              </a:rPr>
              <a:t>ECG members evaluate</a:t>
            </a:r>
          </a:p>
          <a:p>
            <a:pPr marL="628650" lvl="1" indent="-171450">
              <a:buFont typeface="Arial"/>
              <a:buChar char="•"/>
            </a:pPr>
            <a:r>
              <a:rPr lang="en-US" sz="1200" dirty="0" smtClean="0">
                <a:solidFill>
                  <a:srgbClr val="000000"/>
                </a:solidFill>
                <a:latin typeface="Tahoma"/>
                <a:cs typeface="Tahoma"/>
              </a:rPr>
              <a:t>Identify who has worked on the area and use him/her as the point of contact</a:t>
            </a:r>
          </a:p>
          <a:p>
            <a:pPr marL="628650" lvl="1" indent="-171450">
              <a:buFont typeface="Arial"/>
              <a:buChar char="•"/>
            </a:pPr>
            <a:r>
              <a:rPr lang="en-US" sz="1200" dirty="0" smtClean="0">
                <a:solidFill>
                  <a:srgbClr val="000000"/>
                </a:solidFill>
                <a:latin typeface="Tahoma"/>
                <a:cs typeface="Tahoma"/>
              </a:rPr>
              <a:t>Work with Strengthening Methodologies and Sharing task force</a:t>
            </a:r>
          </a:p>
          <a:p>
            <a:pPr marL="171450" indent="-171450">
              <a:buFont typeface="Arial"/>
              <a:buChar char="•"/>
            </a:pPr>
            <a:r>
              <a:rPr lang="en-US" sz="1200" dirty="0" smtClean="0">
                <a:latin typeface="Tahoma"/>
                <a:cs typeface="Tahoma"/>
              </a:rPr>
              <a:t>Owner – Hans Lundgren, </a:t>
            </a:r>
            <a:r>
              <a:rPr lang="en-US" sz="1200" dirty="0" err="1" smtClean="0">
                <a:latin typeface="Tahoma"/>
                <a:cs typeface="Tahoma"/>
              </a:rPr>
              <a:t>EvalNET</a:t>
            </a:r>
            <a:endParaRPr lang="en-US" sz="1200" dirty="0" smtClean="0">
              <a:latin typeface="Tahoma"/>
              <a:cs typeface="Tahoma"/>
            </a:endParaRPr>
          </a:p>
        </p:txBody>
      </p:sp>
    </p:spTree>
    <p:extLst>
      <p:ext uri="{BB962C8B-B14F-4D97-AF65-F5344CB8AC3E}">
        <p14:creationId xmlns:p14="http://schemas.microsoft.com/office/powerpoint/2010/main" val="823676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063" y="131251"/>
            <a:ext cx="4650897" cy="359826"/>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Approach, Results, Courses of Action</a:t>
            </a:r>
            <a:endParaRPr lang="en-US" dirty="0">
              <a:solidFill>
                <a:srgbClr val="646667"/>
              </a:solidFill>
              <a:latin typeface="Century Gothic"/>
              <a:cs typeface="Century Gothic"/>
            </a:endParaRPr>
          </a:p>
        </p:txBody>
      </p:sp>
      <p:sp>
        <p:nvSpPr>
          <p:cNvPr id="5" name="TextBox 4"/>
          <p:cNvSpPr txBox="1"/>
          <p:nvPr/>
        </p:nvSpPr>
        <p:spPr>
          <a:xfrm>
            <a:off x="157063" y="990600"/>
            <a:ext cx="6539175" cy="3416319"/>
          </a:xfrm>
          <a:prstGeom prst="rect">
            <a:avLst/>
          </a:prstGeom>
          <a:noFill/>
        </p:spPr>
        <p:txBody>
          <a:bodyPr wrap="square" rtlCol="0">
            <a:spAutoFit/>
          </a:bodyPr>
          <a:lstStyle/>
          <a:p>
            <a:r>
              <a:rPr lang="en-US" sz="1200" b="1" dirty="0" smtClean="0">
                <a:latin typeface="Tahoma"/>
                <a:cs typeface="Tahoma"/>
              </a:rPr>
              <a:t>Self/Independent Evaluation</a:t>
            </a:r>
          </a:p>
          <a:p>
            <a:pPr marL="171450" indent="-171450">
              <a:buFont typeface="Arial"/>
              <a:buChar char="•"/>
            </a:pPr>
            <a:r>
              <a:rPr lang="en-US" sz="1200" dirty="0" smtClean="0">
                <a:latin typeface="Tahoma"/>
                <a:cs typeface="Tahoma"/>
              </a:rPr>
              <a:t>Approach – Focus on self evaluation </a:t>
            </a:r>
            <a:r>
              <a:rPr lang="en-US" sz="1200" dirty="0">
                <a:latin typeface="Tahoma"/>
                <a:cs typeface="Tahoma"/>
              </a:rPr>
              <a:t>in </a:t>
            </a:r>
            <a:r>
              <a:rPr lang="en-US" sz="1200" dirty="0" smtClean="0">
                <a:latin typeface="Tahoma"/>
                <a:cs typeface="Tahoma"/>
              </a:rPr>
              <a:t>institutions, focusing on quality</a:t>
            </a:r>
            <a:r>
              <a:rPr lang="en-US" sz="1200" dirty="0">
                <a:latin typeface="Tahoma"/>
                <a:cs typeface="Tahoma"/>
              </a:rPr>
              <a:t>, use, and impact of self evaluation </a:t>
            </a:r>
            <a:r>
              <a:rPr lang="en-US" sz="1200" dirty="0" smtClean="0">
                <a:latin typeface="Tahoma"/>
                <a:cs typeface="Tahoma"/>
              </a:rPr>
              <a:t>system</a:t>
            </a:r>
          </a:p>
          <a:p>
            <a:pPr marL="171450" indent="-171450">
              <a:buFont typeface="Arial"/>
              <a:buChar char="•"/>
            </a:pPr>
            <a:r>
              <a:rPr lang="en-US" sz="1200" dirty="0" smtClean="0">
                <a:latin typeface="Tahoma"/>
                <a:cs typeface="Tahoma"/>
              </a:rPr>
              <a:t>Result</a:t>
            </a:r>
          </a:p>
          <a:p>
            <a:pPr marL="742950" lvl="1" indent="-285750">
              <a:buFont typeface="Arial"/>
              <a:buChar char="•"/>
            </a:pPr>
            <a:r>
              <a:rPr lang="en-US" sz="1200" dirty="0">
                <a:latin typeface="Tahoma"/>
                <a:cs typeface="Tahoma"/>
              </a:rPr>
              <a:t>B</a:t>
            </a:r>
            <a:r>
              <a:rPr lang="en-US" sz="1200" dirty="0" smtClean="0">
                <a:latin typeface="Tahoma"/>
                <a:cs typeface="Tahoma"/>
              </a:rPr>
              <a:t>etter </a:t>
            </a:r>
            <a:r>
              <a:rPr lang="en-US" sz="1200" dirty="0">
                <a:latin typeface="Tahoma"/>
                <a:cs typeface="Tahoma"/>
              </a:rPr>
              <a:t>understanding of issues in our </a:t>
            </a:r>
            <a:r>
              <a:rPr lang="en-US" sz="1200" dirty="0" smtClean="0">
                <a:latin typeface="Tahoma"/>
                <a:cs typeface="Tahoma"/>
              </a:rPr>
              <a:t>institutions</a:t>
            </a:r>
            <a:endParaRPr lang="en-US" sz="1200" dirty="0">
              <a:latin typeface="Tahoma"/>
              <a:cs typeface="Tahoma"/>
            </a:endParaRPr>
          </a:p>
          <a:p>
            <a:pPr marL="742950" lvl="1" indent="-285750">
              <a:buFont typeface="Arial"/>
              <a:buChar char="•"/>
            </a:pPr>
            <a:r>
              <a:rPr lang="en-US" sz="1200" dirty="0">
                <a:latin typeface="Tahoma"/>
                <a:cs typeface="Tahoma"/>
              </a:rPr>
              <a:t>Better understanding </a:t>
            </a:r>
            <a:r>
              <a:rPr lang="en-US" sz="1200" dirty="0" smtClean="0">
                <a:latin typeface="Tahoma"/>
                <a:cs typeface="Tahoma"/>
              </a:rPr>
              <a:t>actions in progress to improve self evaluation</a:t>
            </a:r>
          </a:p>
          <a:p>
            <a:pPr marL="742950" lvl="1" indent="-285750">
              <a:buFont typeface="Arial"/>
              <a:buChar char="•"/>
            </a:pPr>
            <a:r>
              <a:rPr lang="en-US" sz="1200" dirty="0" smtClean="0">
                <a:latin typeface="Tahoma"/>
                <a:cs typeface="Tahoma"/>
              </a:rPr>
              <a:t>Minimum </a:t>
            </a:r>
            <a:r>
              <a:rPr lang="en-US" sz="1200" dirty="0">
                <a:latin typeface="Tahoma"/>
                <a:cs typeface="Tahoma"/>
              </a:rPr>
              <a:t>standards of self </a:t>
            </a:r>
            <a:r>
              <a:rPr lang="en-US" sz="1200" dirty="0" smtClean="0">
                <a:latin typeface="Tahoma"/>
                <a:cs typeface="Tahoma"/>
              </a:rPr>
              <a:t>evaluation, from </a:t>
            </a:r>
            <a:r>
              <a:rPr lang="en-US" sz="1200" dirty="0">
                <a:latin typeface="Tahoma"/>
                <a:cs typeface="Tahoma"/>
              </a:rPr>
              <a:t>detailed to high level</a:t>
            </a:r>
          </a:p>
          <a:p>
            <a:pPr marL="742950" lvl="1" indent="-285750">
              <a:buFont typeface="Arial"/>
              <a:buChar char="•"/>
            </a:pPr>
            <a:r>
              <a:rPr lang="en-US" sz="1200" dirty="0">
                <a:latin typeface="Tahoma"/>
                <a:cs typeface="Tahoma"/>
              </a:rPr>
              <a:t>Clear definition of </a:t>
            </a:r>
            <a:r>
              <a:rPr lang="en-US" sz="1200" dirty="0" smtClean="0">
                <a:latin typeface="Tahoma"/>
                <a:cs typeface="Tahoma"/>
              </a:rPr>
              <a:t>the role independent evaluation units should play </a:t>
            </a:r>
            <a:r>
              <a:rPr lang="en-US" sz="1200" dirty="0">
                <a:latin typeface="Tahoma"/>
                <a:cs typeface="Tahoma"/>
              </a:rPr>
              <a:t>(</a:t>
            </a:r>
            <a:r>
              <a:rPr lang="en-US" sz="1200" dirty="0" smtClean="0">
                <a:latin typeface="Tahoma"/>
                <a:cs typeface="Tahoma"/>
              </a:rPr>
              <a:t>harmonizing, aligning, etc.)</a:t>
            </a:r>
          </a:p>
          <a:p>
            <a:pPr marL="173038" lvl="1" indent="-173038">
              <a:buFont typeface="Arial"/>
              <a:buChar char="•"/>
            </a:pPr>
            <a:r>
              <a:rPr lang="en-US" sz="1200" dirty="0" smtClean="0">
                <a:latin typeface="Tahoma"/>
                <a:cs typeface="Tahoma"/>
              </a:rPr>
              <a:t>Course of Action</a:t>
            </a:r>
          </a:p>
          <a:p>
            <a:pPr marL="736600" lvl="0" indent="-228600">
              <a:buFont typeface="+mj-lt"/>
              <a:buAutoNum type="arabicPeriod"/>
            </a:pPr>
            <a:r>
              <a:rPr lang="en-US" sz="1200" dirty="0">
                <a:latin typeface="Tahoma"/>
                <a:cs typeface="Tahoma"/>
              </a:rPr>
              <a:t>C</a:t>
            </a:r>
            <a:r>
              <a:rPr lang="en-US" sz="1200" dirty="0" smtClean="0">
                <a:latin typeface="Tahoma"/>
                <a:cs typeface="Tahoma"/>
              </a:rPr>
              <a:t>onduct </a:t>
            </a:r>
            <a:r>
              <a:rPr lang="en-US" sz="1200" dirty="0">
                <a:latin typeface="Tahoma"/>
                <a:cs typeface="Tahoma"/>
              </a:rPr>
              <a:t>a </a:t>
            </a:r>
            <a:r>
              <a:rPr lang="en-US" sz="1200" dirty="0" smtClean="0">
                <a:latin typeface="Tahoma"/>
                <a:cs typeface="Tahoma"/>
              </a:rPr>
              <a:t>stocktaking </a:t>
            </a:r>
            <a:r>
              <a:rPr lang="en-US" sz="1200" dirty="0">
                <a:latin typeface="Tahoma"/>
                <a:cs typeface="Tahoma"/>
              </a:rPr>
              <a:t>exercise </a:t>
            </a:r>
            <a:r>
              <a:rPr lang="en-US" sz="1200" dirty="0" smtClean="0">
                <a:latin typeface="Tahoma"/>
                <a:cs typeface="Tahoma"/>
              </a:rPr>
              <a:t>– </a:t>
            </a:r>
            <a:r>
              <a:rPr lang="en-US" sz="1200" dirty="0">
                <a:latin typeface="Tahoma"/>
                <a:cs typeface="Tahoma"/>
              </a:rPr>
              <a:t>W</a:t>
            </a:r>
            <a:r>
              <a:rPr lang="en-US" sz="1200" dirty="0" smtClean="0">
                <a:latin typeface="Tahoma"/>
                <a:cs typeface="Tahoma"/>
              </a:rPr>
              <a:t>hat </a:t>
            </a:r>
            <a:r>
              <a:rPr lang="en-US" sz="1200" dirty="0">
                <a:latin typeface="Tahoma"/>
                <a:cs typeface="Tahoma"/>
              </a:rPr>
              <a:t>are the </a:t>
            </a:r>
            <a:r>
              <a:rPr lang="en-US" sz="1200" dirty="0" smtClean="0">
                <a:latin typeface="Tahoma"/>
                <a:cs typeface="Tahoma"/>
              </a:rPr>
              <a:t>main features of the </a:t>
            </a:r>
            <a:r>
              <a:rPr lang="en-US" sz="1200" dirty="0">
                <a:latin typeface="Tahoma"/>
                <a:cs typeface="Tahoma"/>
              </a:rPr>
              <a:t>self </a:t>
            </a:r>
            <a:r>
              <a:rPr lang="en-US" sz="1200" dirty="0" smtClean="0">
                <a:latin typeface="Tahoma"/>
                <a:cs typeface="Tahoma"/>
              </a:rPr>
              <a:t>evaluation </a:t>
            </a:r>
            <a:r>
              <a:rPr lang="en-US" sz="1200" dirty="0">
                <a:latin typeface="Tahoma"/>
                <a:cs typeface="Tahoma"/>
              </a:rPr>
              <a:t>systems as they exist? From that, what seems to emerge as common desirable </a:t>
            </a:r>
            <a:r>
              <a:rPr lang="en-US" sz="1200" dirty="0" smtClean="0">
                <a:latin typeface="Tahoma"/>
                <a:cs typeface="Tahoma"/>
              </a:rPr>
              <a:t>features?</a:t>
            </a:r>
            <a:r>
              <a:rPr lang="en-US" sz="1200" dirty="0">
                <a:latin typeface="Tahoma"/>
                <a:cs typeface="Tahoma"/>
              </a:rPr>
              <a:t> R</a:t>
            </a:r>
            <a:r>
              <a:rPr lang="en-US" sz="1200" dirty="0" smtClean="0">
                <a:latin typeface="Tahoma"/>
                <a:cs typeface="Tahoma"/>
              </a:rPr>
              <a:t>ather </a:t>
            </a:r>
            <a:r>
              <a:rPr lang="en-US" sz="1200" dirty="0">
                <a:latin typeface="Tahoma"/>
                <a:cs typeface="Tahoma"/>
              </a:rPr>
              <a:t>than a deep analysis, which gets to incentives, power structure, reporting lines, budgets, etc.</a:t>
            </a:r>
          </a:p>
          <a:p>
            <a:pPr marL="736600" lvl="0" indent="-228600">
              <a:buFont typeface="+mj-lt"/>
              <a:buAutoNum type="arabicPeriod"/>
            </a:pPr>
            <a:r>
              <a:rPr lang="en-US" sz="1200" dirty="0" smtClean="0">
                <a:latin typeface="Tahoma"/>
                <a:cs typeface="Tahoma"/>
              </a:rPr>
              <a:t>Develop functional standards, as opposed to thematic standards</a:t>
            </a:r>
          </a:p>
          <a:p>
            <a:pPr marL="736600" lvl="0" indent="-228600">
              <a:buFont typeface="+mj-lt"/>
              <a:buAutoNum type="arabicPeriod"/>
            </a:pPr>
            <a:r>
              <a:rPr lang="en-US" sz="1200" dirty="0">
                <a:latin typeface="Tahoma"/>
                <a:cs typeface="Tahoma"/>
              </a:rPr>
              <a:t>B</a:t>
            </a:r>
            <a:r>
              <a:rPr lang="en-US" sz="1200" dirty="0" smtClean="0">
                <a:latin typeface="Tahoma"/>
                <a:cs typeface="Tahoma"/>
              </a:rPr>
              <a:t>enchmark based </a:t>
            </a:r>
            <a:r>
              <a:rPr lang="en-US" sz="1200" dirty="0">
                <a:latin typeface="Tahoma"/>
                <a:cs typeface="Tahoma"/>
              </a:rPr>
              <a:t>on functional standards </a:t>
            </a:r>
            <a:r>
              <a:rPr lang="en-US" sz="1200" dirty="0" smtClean="0">
                <a:latin typeface="Tahoma"/>
                <a:cs typeface="Tahoma"/>
              </a:rPr>
              <a:t>to help </a:t>
            </a:r>
            <a:r>
              <a:rPr lang="en-US" sz="1200" dirty="0">
                <a:latin typeface="Tahoma"/>
                <a:cs typeface="Tahoma"/>
              </a:rPr>
              <a:t>institutions make the case to their board and </a:t>
            </a:r>
            <a:r>
              <a:rPr lang="en-US" sz="1200" dirty="0" smtClean="0">
                <a:latin typeface="Tahoma"/>
                <a:cs typeface="Tahoma"/>
              </a:rPr>
              <a:t>management to show the expectation for standards</a:t>
            </a:r>
          </a:p>
          <a:p>
            <a:pPr marL="171450" indent="-171450">
              <a:buFont typeface="Arial"/>
              <a:buChar char="•"/>
            </a:pPr>
            <a:r>
              <a:rPr lang="en-US" sz="1200" dirty="0" smtClean="0">
                <a:latin typeface="Tahoma"/>
                <a:cs typeface="Tahoma"/>
              </a:rPr>
              <a:t>Owner – Caroline </a:t>
            </a:r>
            <a:r>
              <a:rPr lang="en-US" sz="1200" dirty="0" err="1" smtClean="0">
                <a:latin typeface="Tahoma"/>
                <a:cs typeface="Tahoma"/>
              </a:rPr>
              <a:t>Heider</a:t>
            </a:r>
            <a:r>
              <a:rPr lang="en-US" sz="1200" dirty="0" smtClean="0">
                <a:latin typeface="Tahoma"/>
                <a:cs typeface="Tahoma"/>
              </a:rPr>
              <a:t>, IEG</a:t>
            </a:r>
          </a:p>
        </p:txBody>
      </p:sp>
      <p:sp>
        <p:nvSpPr>
          <p:cNvPr id="6" name="TextBox 5"/>
          <p:cNvSpPr txBox="1"/>
          <p:nvPr/>
        </p:nvSpPr>
        <p:spPr>
          <a:xfrm>
            <a:off x="157063" y="4592320"/>
            <a:ext cx="6539175" cy="2308324"/>
          </a:xfrm>
          <a:prstGeom prst="rect">
            <a:avLst/>
          </a:prstGeom>
          <a:noFill/>
        </p:spPr>
        <p:txBody>
          <a:bodyPr wrap="square" rtlCol="0">
            <a:spAutoFit/>
          </a:bodyPr>
          <a:lstStyle/>
          <a:p>
            <a:r>
              <a:rPr lang="en-US" sz="1200" b="1" dirty="0" smtClean="0">
                <a:latin typeface="Tahoma"/>
                <a:cs typeface="Tahoma"/>
              </a:rPr>
              <a:t>Involve Staff in Learning</a:t>
            </a:r>
          </a:p>
          <a:p>
            <a:pPr marL="171450" indent="-171450">
              <a:buFont typeface="Arial"/>
              <a:buChar char="•"/>
            </a:pPr>
            <a:r>
              <a:rPr lang="en-US" sz="1200" dirty="0" smtClean="0">
                <a:latin typeface="Tahoma"/>
                <a:cs typeface="Tahoma"/>
              </a:rPr>
              <a:t>Approach – Rethink </a:t>
            </a:r>
            <a:r>
              <a:rPr lang="en-US" sz="1200" dirty="0">
                <a:latin typeface="Tahoma"/>
                <a:cs typeface="Tahoma"/>
              </a:rPr>
              <a:t>design of ECG </a:t>
            </a:r>
            <a:r>
              <a:rPr lang="en-US" sz="1200" dirty="0" smtClean="0">
                <a:latin typeface="Tahoma"/>
                <a:cs typeface="Tahoma"/>
              </a:rPr>
              <a:t>and incorporate ways to involve staff in the other initiatives in the work program</a:t>
            </a:r>
          </a:p>
          <a:p>
            <a:pPr marL="171450" indent="-171450">
              <a:buFont typeface="Arial"/>
              <a:buChar char="•"/>
            </a:pPr>
            <a:r>
              <a:rPr lang="en-US" sz="1200" dirty="0" smtClean="0">
                <a:latin typeface="Tahoma"/>
                <a:cs typeface="Tahoma"/>
              </a:rPr>
              <a:t>Result - </a:t>
            </a:r>
            <a:r>
              <a:rPr lang="en-US" sz="1200" dirty="0">
                <a:latin typeface="Tahoma"/>
                <a:cs typeface="Tahoma"/>
              </a:rPr>
              <a:t>M</a:t>
            </a:r>
            <a:r>
              <a:rPr lang="en-US" sz="1200" dirty="0" smtClean="0">
                <a:latin typeface="Tahoma"/>
                <a:cs typeface="Tahoma"/>
              </a:rPr>
              <a:t>ore staff engagement to enhance </a:t>
            </a:r>
            <a:r>
              <a:rPr lang="en-US" sz="1200" dirty="0">
                <a:latin typeface="Tahoma"/>
                <a:cs typeface="Tahoma"/>
              </a:rPr>
              <a:t>quality of </a:t>
            </a:r>
            <a:r>
              <a:rPr lang="en-US" sz="1200" dirty="0" smtClean="0">
                <a:latin typeface="Tahoma"/>
                <a:cs typeface="Tahoma"/>
              </a:rPr>
              <a:t>evaluations</a:t>
            </a:r>
          </a:p>
          <a:p>
            <a:pPr marL="171450" indent="-171450">
              <a:buFont typeface="Arial"/>
              <a:buChar char="•"/>
            </a:pPr>
            <a:r>
              <a:rPr lang="en-US" sz="1200" dirty="0" smtClean="0">
                <a:latin typeface="Tahoma"/>
                <a:cs typeface="Tahoma"/>
              </a:rPr>
              <a:t>Course of Action</a:t>
            </a:r>
          </a:p>
          <a:p>
            <a:pPr marL="628650" lvl="1" indent="-171450">
              <a:buFont typeface="Arial"/>
              <a:buChar char="•"/>
            </a:pPr>
            <a:r>
              <a:rPr lang="en-US" sz="1200" dirty="0" smtClean="0">
                <a:latin typeface="Tahoma"/>
                <a:cs typeface="Tahoma"/>
              </a:rPr>
              <a:t>At the ECG meeting, share presentations and include </a:t>
            </a:r>
            <a:r>
              <a:rPr lang="en-US" sz="1200" dirty="0">
                <a:latin typeface="Tahoma"/>
                <a:cs typeface="Tahoma"/>
              </a:rPr>
              <a:t>staff from hosting agency </a:t>
            </a:r>
            <a:r>
              <a:rPr lang="en-US" sz="1200" dirty="0" smtClean="0">
                <a:latin typeface="Tahoma"/>
                <a:cs typeface="Tahoma"/>
              </a:rPr>
              <a:t>and other local staff. Create opportunities to participate </a:t>
            </a:r>
            <a:r>
              <a:rPr lang="en-US" sz="1200" dirty="0">
                <a:latin typeface="Tahoma"/>
                <a:cs typeface="Tahoma"/>
              </a:rPr>
              <a:t>online so other staff members can participate. If there is a time difference, </a:t>
            </a:r>
            <a:r>
              <a:rPr lang="en-US" sz="1200" dirty="0" smtClean="0">
                <a:latin typeface="Tahoma"/>
                <a:cs typeface="Tahoma"/>
              </a:rPr>
              <a:t>record the sessions </a:t>
            </a:r>
            <a:r>
              <a:rPr lang="en-US" sz="1200" dirty="0">
                <a:latin typeface="Tahoma"/>
                <a:cs typeface="Tahoma"/>
              </a:rPr>
              <a:t>and upload them to the </a:t>
            </a:r>
            <a:r>
              <a:rPr lang="en-US" sz="1200" dirty="0" smtClean="0">
                <a:latin typeface="Tahoma"/>
                <a:cs typeface="Tahoma"/>
              </a:rPr>
              <a:t>website</a:t>
            </a:r>
          </a:p>
          <a:p>
            <a:pPr marL="628650" lvl="1" indent="-171450">
              <a:buFont typeface="Arial"/>
              <a:buChar char="•"/>
            </a:pPr>
            <a:r>
              <a:rPr lang="en-US" sz="1200" dirty="0" smtClean="0">
                <a:latin typeface="Tahoma"/>
                <a:cs typeface="Tahoma"/>
              </a:rPr>
              <a:t>Include staff engagement element in other parts of the work program and revisit ways ECG has effectively engaged staff in the past</a:t>
            </a:r>
          </a:p>
          <a:p>
            <a:pPr marL="171450" indent="-171450">
              <a:buFont typeface="Arial"/>
              <a:buChar char="•"/>
            </a:pPr>
            <a:r>
              <a:rPr lang="en-US" sz="1200" dirty="0" smtClean="0">
                <a:latin typeface="Tahoma"/>
                <a:cs typeface="Tahoma"/>
              </a:rPr>
              <a:t>Owner – </a:t>
            </a:r>
            <a:r>
              <a:rPr lang="en-US" sz="1200" dirty="0" err="1" smtClean="0">
                <a:latin typeface="Tahoma"/>
                <a:cs typeface="Tahoma"/>
              </a:rPr>
              <a:t>Todor</a:t>
            </a:r>
            <a:r>
              <a:rPr lang="en-US" sz="1200" dirty="0" smtClean="0">
                <a:latin typeface="Tahoma"/>
                <a:cs typeface="Tahoma"/>
              </a:rPr>
              <a:t> </a:t>
            </a:r>
            <a:r>
              <a:rPr lang="en-US" sz="1200" dirty="0" err="1" smtClean="0">
                <a:latin typeface="Tahoma"/>
                <a:cs typeface="Tahoma"/>
              </a:rPr>
              <a:t>Dimitrov</a:t>
            </a:r>
            <a:r>
              <a:rPr lang="en-US" sz="1200" dirty="0" smtClean="0">
                <a:latin typeface="Tahoma"/>
                <a:cs typeface="Tahoma"/>
              </a:rPr>
              <a:t>, BSTDB</a:t>
            </a:r>
          </a:p>
        </p:txBody>
      </p:sp>
    </p:spTree>
    <p:extLst>
      <p:ext uri="{BB962C8B-B14F-4D97-AF65-F5344CB8AC3E}">
        <p14:creationId xmlns:p14="http://schemas.microsoft.com/office/powerpoint/2010/main" val="613458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5440" y="1043418"/>
            <a:ext cx="6267210" cy="646331"/>
          </a:xfrm>
          <a:prstGeom prst="rect">
            <a:avLst/>
          </a:prstGeom>
          <a:noFill/>
        </p:spPr>
        <p:txBody>
          <a:bodyPr wrap="square" rtlCol="0">
            <a:spAutoFit/>
          </a:bodyPr>
          <a:lstStyle/>
          <a:p>
            <a:r>
              <a:rPr lang="en-US" sz="1200" dirty="0">
                <a:latin typeface="Tahoma"/>
                <a:cs typeface="Tahoma"/>
              </a:rPr>
              <a:t>In its June 2015 meeting, the ECG began a formal conversation on developing its vision.  In its January 2016 meeting, the group advanced that dialogue and moved closer to solidifying its vision.</a:t>
            </a:r>
          </a:p>
        </p:txBody>
      </p:sp>
      <p:sp>
        <p:nvSpPr>
          <p:cNvPr id="6" name="TextBox 5"/>
          <p:cNvSpPr txBox="1"/>
          <p:nvPr/>
        </p:nvSpPr>
        <p:spPr>
          <a:xfrm>
            <a:off x="434340" y="1740549"/>
            <a:ext cx="6267210" cy="646331"/>
          </a:xfrm>
          <a:prstGeom prst="rect">
            <a:avLst/>
          </a:prstGeom>
          <a:noFill/>
        </p:spPr>
        <p:txBody>
          <a:bodyPr wrap="square" rtlCol="0">
            <a:spAutoFit/>
          </a:bodyPr>
          <a:lstStyle/>
          <a:p>
            <a:r>
              <a:rPr lang="en-US" sz="1200" b="1" u="sng" dirty="0">
                <a:latin typeface="Tahoma"/>
                <a:cs typeface="Tahoma"/>
              </a:rPr>
              <a:t>Context</a:t>
            </a:r>
            <a:endParaRPr lang="en-US" sz="1200" dirty="0">
              <a:latin typeface="Tahoma"/>
              <a:cs typeface="Tahoma"/>
            </a:endParaRPr>
          </a:p>
          <a:p>
            <a:r>
              <a:rPr lang="en-US" sz="1200" dirty="0">
                <a:latin typeface="Tahoma"/>
                <a:cs typeface="Tahoma"/>
              </a:rPr>
              <a:t>The ECG had struggled for a number of years in its efforts to define a vision.  Several reasons accounted for that, five of which will are noted below.</a:t>
            </a:r>
          </a:p>
        </p:txBody>
      </p:sp>
      <p:sp>
        <p:nvSpPr>
          <p:cNvPr id="8" name="TextBox 7"/>
          <p:cNvSpPr txBox="1"/>
          <p:nvPr/>
        </p:nvSpPr>
        <p:spPr>
          <a:xfrm>
            <a:off x="345440" y="2424260"/>
            <a:ext cx="6267210" cy="6247863"/>
          </a:xfrm>
          <a:prstGeom prst="rect">
            <a:avLst/>
          </a:prstGeom>
          <a:noFill/>
        </p:spPr>
        <p:txBody>
          <a:bodyPr wrap="square" rtlCol="0">
            <a:spAutoFit/>
          </a:bodyPr>
          <a:lstStyle/>
          <a:p>
            <a:pPr marL="228600" lvl="0" indent="-228600">
              <a:spcBef>
                <a:spcPts val="1200"/>
              </a:spcBef>
              <a:buFont typeface="+mj-lt"/>
              <a:buAutoNum type="arabicPeriod"/>
            </a:pPr>
            <a:r>
              <a:rPr lang="en-US" sz="1200" dirty="0">
                <a:latin typeface="Tahoma"/>
                <a:cs typeface="Tahoma"/>
              </a:rPr>
              <a:t>The group experienced vision drift.  Vision Drift is the phenomenon that occurs when an organization fulfills, in reality or perceptually, an earlier mandate that defined its vision, but fails to find a new energizing purpose to drive a new vision.  At its conception, the ECG had a clear mandate.  It was to create ways in which the work of its members could be harmonized so as to meet the needs and expectations of donors.  In its first decade, the group fulfilled, at least to some extent, that vision.  However, it did not successfully define a new vision to replace the old and has consequently drifted for a number of years into various activities designed to meet immediate needs, but which were not driven by a unifying vision or purpose.</a:t>
            </a:r>
          </a:p>
          <a:p>
            <a:pPr marL="228600" lvl="0" indent="-228600">
              <a:spcBef>
                <a:spcPts val="1200"/>
              </a:spcBef>
              <a:buFont typeface="+mj-lt"/>
              <a:buAutoNum type="arabicPeriod"/>
            </a:pPr>
            <a:r>
              <a:rPr lang="en-US" sz="1200" dirty="0">
                <a:latin typeface="Tahoma"/>
                <a:cs typeface="Tahoma"/>
              </a:rPr>
              <a:t>There was disagreement among the members as to the group’s fundamental and primary orientation.  Some members wanted the group to maintain an internal orientation focused on meeting the needs of its members.  Others wanted the group to have an external orientation and to become a platform for speaking directly to a wider audience on various issues of global importance.  This tension eventually created an impasse that prevented the group from successfully reaching an agreement on a desired future.</a:t>
            </a:r>
          </a:p>
          <a:p>
            <a:pPr marL="228600" lvl="0" indent="-228600">
              <a:spcBef>
                <a:spcPts val="1200"/>
              </a:spcBef>
              <a:buFont typeface="+mj-lt"/>
              <a:buAutoNum type="arabicPeriod"/>
            </a:pPr>
            <a:r>
              <a:rPr lang="en-US" sz="1200" dirty="0">
                <a:latin typeface="Tahoma"/>
                <a:cs typeface="Tahoma"/>
              </a:rPr>
              <a:t>The ECG did not have a clear shared perspective of the larger ecosystem of which it was a part or of its place in that system.  Without that understanding, it was difficult for the group to create a vision that was neither too broad nor too narrow, but was appropriate to its unique space in the larger system.</a:t>
            </a:r>
          </a:p>
          <a:p>
            <a:pPr marL="228600" lvl="0" indent="-228600">
              <a:spcBef>
                <a:spcPts val="1200"/>
              </a:spcBef>
              <a:buFont typeface="+mj-lt"/>
              <a:buAutoNum type="arabicPeriod"/>
            </a:pPr>
            <a:r>
              <a:rPr lang="en-US" sz="1200" dirty="0">
                <a:latin typeface="Tahoma"/>
                <a:cs typeface="Tahoma"/>
              </a:rPr>
              <a:t>Akin to the third matter, confusion existed from mingling the role of the ECG, the roles individual members in their parent institutions, and the role of the parent institutions themselves.  This confusion made it difficult to craft a vision that was unique and distinct to the ECG.</a:t>
            </a:r>
          </a:p>
          <a:p>
            <a:pPr marL="228600" lvl="0" indent="-228600">
              <a:spcBef>
                <a:spcPts val="1200"/>
              </a:spcBef>
              <a:buFont typeface="+mj-lt"/>
              <a:buAutoNum type="arabicPeriod"/>
            </a:pPr>
            <a:r>
              <a:rPr lang="en-US" sz="1200" dirty="0">
                <a:latin typeface="Tahoma"/>
                <a:cs typeface="Tahoma"/>
              </a:rPr>
              <a:t>In the case of ECG, the situation was made more challenging because of the high value placed upon the professional and personal relationships among the members.  That high respect and value of one another became a case where strength becomes weakness.  Because they did not want to run the risk of isolating or alienating fellow members, the group fell into the practice of acknowledging differences, but never successfully getting past them in order to create a shared vision.   </a:t>
            </a:r>
          </a:p>
        </p:txBody>
      </p:sp>
      <p:sp>
        <p:nvSpPr>
          <p:cNvPr id="9" name="TextBox 8"/>
          <p:cNvSpPr txBox="1"/>
          <p:nvPr/>
        </p:nvSpPr>
        <p:spPr>
          <a:xfrm>
            <a:off x="157063" y="194751"/>
            <a:ext cx="4650897" cy="359826"/>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Session Overview</a:t>
            </a:r>
          </a:p>
        </p:txBody>
      </p:sp>
    </p:spTree>
    <p:extLst>
      <p:ext uri="{BB962C8B-B14F-4D97-AF65-F5344CB8AC3E}">
        <p14:creationId xmlns:p14="http://schemas.microsoft.com/office/powerpoint/2010/main" val="3325972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5440" y="1043418"/>
            <a:ext cx="6267210" cy="830997"/>
          </a:xfrm>
          <a:prstGeom prst="rect">
            <a:avLst/>
          </a:prstGeom>
          <a:noFill/>
        </p:spPr>
        <p:txBody>
          <a:bodyPr wrap="square" rtlCol="0">
            <a:spAutoFit/>
          </a:bodyPr>
          <a:lstStyle/>
          <a:p>
            <a:r>
              <a:rPr lang="en-US" sz="1200" dirty="0">
                <a:latin typeface="Tahoma"/>
                <a:cs typeface="Tahoma"/>
              </a:rPr>
              <a:t>Perhaps the most significant barrier to creating a vision was the tension over whether the organization should be used as a platform to directly achieve a higher impact externally in the world of evaluation and development or whether it should focus exclusively on serving the needs of its members. </a:t>
            </a:r>
            <a:r>
              <a:rPr lang="en-US" sz="1200" dirty="0" smtClean="0">
                <a:latin typeface="Tahoma"/>
                <a:cs typeface="Tahoma"/>
              </a:rPr>
              <a:t>The </a:t>
            </a:r>
            <a:r>
              <a:rPr lang="en-US" sz="1200" dirty="0">
                <a:latin typeface="Tahoma"/>
                <a:cs typeface="Tahoma"/>
              </a:rPr>
              <a:t>two perspectives are reflected in the graphic below: </a:t>
            </a:r>
          </a:p>
        </p:txBody>
      </p:sp>
      <p:sp>
        <p:nvSpPr>
          <p:cNvPr id="9" name="TextBox 8"/>
          <p:cNvSpPr txBox="1"/>
          <p:nvPr/>
        </p:nvSpPr>
        <p:spPr>
          <a:xfrm>
            <a:off x="157063" y="67751"/>
            <a:ext cx="4650897" cy="636825"/>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ECG Meeting</a:t>
            </a:r>
          </a:p>
          <a:p>
            <a:r>
              <a:rPr lang="en-US" dirty="0" smtClean="0">
                <a:solidFill>
                  <a:srgbClr val="646667"/>
                </a:solidFill>
                <a:latin typeface="Century Gothic"/>
                <a:cs typeface="Century Gothic"/>
              </a:rPr>
              <a:t>January 14-15, 2016</a:t>
            </a:r>
            <a:endParaRPr lang="en-US" dirty="0">
              <a:solidFill>
                <a:srgbClr val="646667"/>
              </a:solidFill>
              <a:latin typeface="Century Gothic"/>
              <a:cs typeface="Century Gothic"/>
            </a:endParaRPr>
          </a:p>
        </p:txBody>
      </p:sp>
      <p:sp>
        <p:nvSpPr>
          <p:cNvPr id="2" name="TextBox 1"/>
          <p:cNvSpPr txBox="1"/>
          <p:nvPr/>
        </p:nvSpPr>
        <p:spPr>
          <a:xfrm>
            <a:off x="2209800" y="1992411"/>
            <a:ext cx="2286000" cy="307777"/>
          </a:xfrm>
          <a:prstGeom prst="rect">
            <a:avLst/>
          </a:prstGeom>
          <a:noFill/>
        </p:spPr>
        <p:txBody>
          <a:bodyPr wrap="square" rtlCol="0">
            <a:spAutoFit/>
          </a:bodyPr>
          <a:lstStyle/>
          <a:p>
            <a:pPr algn="ctr"/>
            <a:r>
              <a:rPr lang="en-US" sz="1400" b="1" dirty="0" smtClean="0">
                <a:latin typeface="Tahoma"/>
                <a:cs typeface="Tahoma"/>
              </a:rPr>
              <a:t>Internal Orientation</a:t>
            </a:r>
            <a:endParaRPr lang="en-US" sz="1400" b="1" dirty="0">
              <a:latin typeface="Tahoma"/>
              <a:cs typeface="Tahoma"/>
            </a:endParaRPr>
          </a:p>
        </p:txBody>
      </p:sp>
      <p:sp>
        <p:nvSpPr>
          <p:cNvPr id="10" name="Rounded Rectangle 9"/>
          <p:cNvSpPr/>
          <p:nvPr/>
        </p:nvSpPr>
        <p:spPr>
          <a:xfrm>
            <a:off x="1766343" y="2583180"/>
            <a:ext cx="827405" cy="633095"/>
          </a:xfrm>
          <a:prstGeom prst="round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100" dirty="0">
                <a:solidFill>
                  <a:schemeClr val="tx1"/>
                </a:solidFill>
                <a:effectLst/>
                <a:latin typeface="Tahoma"/>
                <a:ea typeface="Tahoma"/>
                <a:cs typeface="Tahoma"/>
              </a:rPr>
              <a:t>The ECG</a:t>
            </a:r>
          </a:p>
        </p:txBody>
      </p:sp>
      <p:sp>
        <p:nvSpPr>
          <p:cNvPr id="11" name="Right Arrow 10"/>
          <p:cNvSpPr/>
          <p:nvPr/>
        </p:nvSpPr>
        <p:spPr>
          <a:xfrm>
            <a:off x="2768600" y="2781300"/>
            <a:ext cx="1054100" cy="243205"/>
          </a:xfrm>
          <a:prstGeom prst="rightArrow">
            <a:avLst/>
          </a:prstGeom>
          <a:solidFill>
            <a:srgbClr val="D02A21"/>
          </a:solidFill>
          <a:ln>
            <a:solidFill>
              <a:srgbClr val="D02A2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tx1"/>
              </a:solidFill>
              <a:latin typeface="Tahoma"/>
              <a:cs typeface="Tahoma"/>
            </a:endParaRPr>
          </a:p>
        </p:txBody>
      </p:sp>
      <p:sp>
        <p:nvSpPr>
          <p:cNvPr id="12" name="Oval 11"/>
          <p:cNvSpPr/>
          <p:nvPr/>
        </p:nvSpPr>
        <p:spPr>
          <a:xfrm>
            <a:off x="3988847" y="2303780"/>
            <a:ext cx="1374775" cy="1259840"/>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100" dirty="0">
              <a:solidFill>
                <a:schemeClr val="tx1"/>
              </a:solidFill>
              <a:effectLst/>
              <a:latin typeface="Tahoma"/>
              <a:ea typeface="Tahoma"/>
              <a:cs typeface="Tahoma"/>
            </a:endParaRPr>
          </a:p>
        </p:txBody>
      </p:sp>
      <p:sp>
        <p:nvSpPr>
          <p:cNvPr id="13" name="TextBox 12"/>
          <p:cNvSpPr txBox="1"/>
          <p:nvPr/>
        </p:nvSpPr>
        <p:spPr>
          <a:xfrm>
            <a:off x="2209800" y="3962400"/>
            <a:ext cx="2286000" cy="307777"/>
          </a:xfrm>
          <a:prstGeom prst="rect">
            <a:avLst/>
          </a:prstGeom>
          <a:noFill/>
        </p:spPr>
        <p:txBody>
          <a:bodyPr wrap="square" rtlCol="0">
            <a:spAutoFit/>
          </a:bodyPr>
          <a:lstStyle/>
          <a:p>
            <a:pPr algn="ctr"/>
            <a:r>
              <a:rPr lang="en-US" sz="1400" b="1" dirty="0" smtClean="0">
                <a:latin typeface="Tahoma"/>
                <a:cs typeface="Tahoma"/>
              </a:rPr>
              <a:t>External Orientation</a:t>
            </a:r>
            <a:endParaRPr lang="en-US" sz="1400" b="1" dirty="0">
              <a:latin typeface="Tahoma"/>
              <a:cs typeface="Tahoma"/>
            </a:endParaRPr>
          </a:p>
        </p:txBody>
      </p:sp>
      <p:sp>
        <p:nvSpPr>
          <p:cNvPr id="14" name="Rounded Rectangle 13"/>
          <p:cNvSpPr/>
          <p:nvPr/>
        </p:nvSpPr>
        <p:spPr>
          <a:xfrm>
            <a:off x="1766343" y="5276096"/>
            <a:ext cx="827405" cy="633095"/>
          </a:xfrm>
          <a:prstGeom prst="round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100" dirty="0">
                <a:solidFill>
                  <a:srgbClr val="000000"/>
                </a:solidFill>
                <a:effectLst/>
                <a:latin typeface="Tahoma"/>
                <a:ea typeface="Tahoma"/>
                <a:cs typeface="Tahoma"/>
              </a:rPr>
              <a:t>The ECG</a:t>
            </a:r>
          </a:p>
        </p:txBody>
      </p:sp>
      <p:sp>
        <p:nvSpPr>
          <p:cNvPr id="15" name="Oval 14"/>
          <p:cNvSpPr/>
          <p:nvPr/>
        </p:nvSpPr>
        <p:spPr>
          <a:xfrm>
            <a:off x="3988847" y="4263073"/>
            <a:ext cx="1374775" cy="1259840"/>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100" dirty="0">
              <a:solidFill>
                <a:srgbClr val="000000"/>
              </a:solidFill>
              <a:effectLst/>
              <a:latin typeface="Tahoma"/>
              <a:ea typeface="Tahoma"/>
              <a:cs typeface="Tahoma"/>
            </a:endParaRPr>
          </a:p>
        </p:txBody>
      </p:sp>
      <p:sp>
        <p:nvSpPr>
          <p:cNvPr id="16" name="Oval 15"/>
          <p:cNvSpPr/>
          <p:nvPr/>
        </p:nvSpPr>
        <p:spPr>
          <a:xfrm>
            <a:off x="3981544" y="5584508"/>
            <a:ext cx="1389380" cy="1252220"/>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100" dirty="0">
              <a:solidFill>
                <a:srgbClr val="000000"/>
              </a:solidFill>
              <a:effectLst/>
              <a:latin typeface="Tahoma"/>
              <a:ea typeface="Tahoma"/>
              <a:cs typeface="Tahoma"/>
            </a:endParaRPr>
          </a:p>
        </p:txBody>
      </p:sp>
      <p:sp>
        <p:nvSpPr>
          <p:cNvPr id="17" name="Right Arrow 16"/>
          <p:cNvSpPr/>
          <p:nvPr/>
        </p:nvSpPr>
        <p:spPr>
          <a:xfrm rot="20423462">
            <a:off x="2779270" y="5122283"/>
            <a:ext cx="1060704" cy="246888"/>
          </a:xfrm>
          <a:prstGeom prst="rightArrow">
            <a:avLst/>
          </a:prstGeom>
          <a:solidFill>
            <a:srgbClr val="D02A21"/>
          </a:solidFill>
          <a:ln>
            <a:solidFill>
              <a:srgbClr val="D02A2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8" name="Right Arrow 17"/>
          <p:cNvSpPr/>
          <p:nvPr/>
        </p:nvSpPr>
        <p:spPr>
          <a:xfrm rot="1266367">
            <a:off x="2782243" y="5753164"/>
            <a:ext cx="1060704" cy="246888"/>
          </a:xfrm>
          <a:prstGeom prst="rightArrow">
            <a:avLst/>
          </a:prstGeom>
          <a:solidFill>
            <a:srgbClr val="D02A21"/>
          </a:solidFill>
          <a:ln>
            <a:solidFill>
              <a:srgbClr val="D02A2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9" name="TextBox 18"/>
          <p:cNvSpPr txBox="1"/>
          <p:nvPr/>
        </p:nvSpPr>
        <p:spPr>
          <a:xfrm>
            <a:off x="345440" y="6885418"/>
            <a:ext cx="6267210" cy="2031325"/>
          </a:xfrm>
          <a:prstGeom prst="rect">
            <a:avLst/>
          </a:prstGeom>
          <a:noFill/>
        </p:spPr>
        <p:txBody>
          <a:bodyPr wrap="square" rtlCol="0">
            <a:spAutoFit/>
          </a:bodyPr>
          <a:lstStyle/>
          <a:p>
            <a:r>
              <a:rPr lang="en-US" sz="1200" b="1" u="sng" dirty="0" smtClean="0">
                <a:latin typeface="Tahoma"/>
                <a:cs typeface="Tahoma"/>
              </a:rPr>
              <a:t>Summary</a:t>
            </a:r>
            <a:endParaRPr lang="en-US" sz="1200" dirty="0">
              <a:latin typeface="Tahoma"/>
              <a:cs typeface="Tahoma"/>
            </a:endParaRPr>
          </a:p>
          <a:p>
            <a:r>
              <a:rPr lang="en-US" sz="1200" dirty="0">
                <a:latin typeface="Tahoma"/>
                <a:cs typeface="Tahoma"/>
              </a:rPr>
              <a:t>Through the facilitation that occurred in the January meeting, the group came to understand:</a:t>
            </a:r>
          </a:p>
          <a:p>
            <a:pPr marL="228600" lvl="0" indent="-228600">
              <a:spcBef>
                <a:spcPts val="1200"/>
              </a:spcBef>
              <a:buFont typeface="+mj-lt"/>
              <a:buAutoNum type="arabicPeriod"/>
            </a:pPr>
            <a:r>
              <a:rPr lang="en-US" sz="1200" dirty="0">
                <a:latin typeface="Tahoma"/>
                <a:cs typeface="Tahoma"/>
              </a:rPr>
              <a:t>T</a:t>
            </a:r>
            <a:r>
              <a:rPr lang="en-US" sz="1200" dirty="0" smtClean="0">
                <a:latin typeface="Tahoma"/>
                <a:cs typeface="Tahoma"/>
              </a:rPr>
              <a:t>he </a:t>
            </a:r>
            <a:r>
              <a:rPr lang="en-US" sz="1200" dirty="0">
                <a:latin typeface="Tahoma"/>
                <a:cs typeface="Tahoma"/>
              </a:rPr>
              <a:t>ecosystem of which ECG was a part and to recognize the group’s place in it.</a:t>
            </a:r>
          </a:p>
          <a:p>
            <a:pPr marL="228600" lvl="0" indent="-228600">
              <a:spcBef>
                <a:spcPts val="1200"/>
              </a:spcBef>
              <a:buFont typeface="+mj-lt"/>
              <a:buAutoNum type="arabicPeriod"/>
            </a:pPr>
            <a:r>
              <a:rPr lang="en-US" sz="1200" dirty="0">
                <a:latin typeface="Tahoma"/>
                <a:cs typeface="Tahoma"/>
              </a:rPr>
              <a:t>T</a:t>
            </a:r>
            <a:r>
              <a:rPr lang="en-US" sz="1200" dirty="0" smtClean="0">
                <a:latin typeface="Tahoma"/>
                <a:cs typeface="Tahoma"/>
              </a:rPr>
              <a:t>hat </a:t>
            </a:r>
            <a:r>
              <a:rPr lang="en-US" sz="1200" dirty="0">
                <a:latin typeface="Tahoma"/>
                <a:cs typeface="Tahoma"/>
              </a:rPr>
              <a:t>the vision for the ECG was distinct from the vision of its individual members.</a:t>
            </a:r>
          </a:p>
          <a:p>
            <a:pPr marL="228600" indent="-228600">
              <a:spcBef>
                <a:spcPts val="1200"/>
              </a:spcBef>
              <a:buFont typeface="+mj-lt"/>
              <a:buAutoNum type="arabicPeriod"/>
            </a:pPr>
            <a:r>
              <a:rPr lang="en-US" sz="1200" dirty="0">
                <a:latin typeface="Tahoma"/>
                <a:cs typeface="Tahoma"/>
              </a:rPr>
              <a:t>T</a:t>
            </a:r>
            <a:r>
              <a:rPr lang="en-US" sz="1200" dirty="0" smtClean="0">
                <a:latin typeface="Tahoma"/>
                <a:cs typeface="Tahoma"/>
              </a:rPr>
              <a:t>he </a:t>
            </a:r>
            <a:r>
              <a:rPr lang="en-US" sz="1200" dirty="0">
                <a:latin typeface="Tahoma"/>
                <a:cs typeface="Tahoma"/>
              </a:rPr>
              <a:t>group’s capacities, its limitations and constraints (time, personnel, resources, varying size of members and parent institutions and differing roles and constraints in those parent institutions, etc.) and the types of good it can achieve. </a:t>
            </a:r>
          </a:p>
        </p:txBody>
      </p:sp>
      <p:sp>
        <p:nvSpPr>
          <p:cNvPr id="5" name="TextBox 4"/>
          <p:cNvSpPr txBox="1"/>
          <p:nvPr/>
        </p:nvSpPr>
        <p:spPr>
          <a:xfrm>
            <a:off x="3959189" y="2557780"/>
            <a:ext cx="1434091" cy="769441"/>
          </a:xfrm>
          <a:prstGeom prst="rect">
            <a:avLst/>
          </a:prstGeom>
          <a:noFill/>
        </p:spPr>
        <p:txBody>
          <a:bodyPr wrap="square" rtlCol="0">
            <a:spAutoFit/>
          </a:bodyPr>
          <a:lstStyle/>
          <a:p>
            <a:pPr algn="ctr"/>
            <a:r>
              <a:rPr lang="en-US" sz="1100" dirty="0">
                <a:latin typeface="Tahoma"/>
                <a:ea typeface="Tahoma"/>
                <a:cs typeface="Tahoma"/>
              </a:rPr>
              <a:t>Internal Impact:  Focus on meeting the needs of its </a:t>
            </a:r>
            <a:r>
              <a:rPr lang="en-US" sz="1100" dirty="0" smtClean="0">
                <a:latin typeface="Tahoma"/>
                <a:ea typeface="Tahoma"/>
                <a:cs typeface="Tahoma"/>
              </a:rPr>
              <a:t>members</a:t>
            </a:r>
            <a:endParaRPr lang="en-US" sz="1100" dirty="0">
              <a:latin typeface="Tahoma"/>
              <a:ea typeface="Tahoma"/>
              <a:cs typeface="Tahoma"/>
            </a:endParaRPr>
          </a:p>
        </p:txBody>
      </p:sp>
      <p:sp>
        <p:nvSpPr>
          <p:cNvPr id="20" name="TextBox 19"/>
          <p:cNvSpPr txBox="1"/>
          <p:nvPr/>
        </p:nvSpPr>
        <p:spPr>
          <a:xfrm>
            <a:off x="3959189" y="4529257"/>
            <a:ext cx="1434091" cy="769441"/>
          </a:xfrm>
          <a:prstGeom prst="rect">
            <a:avLst/>
          </a:prstGeom>
          <a:noFill/>
        </p:spPr>
        <p:txBody>
          <a:bodyPr wrap="square" rtlCol="0">
            <a:spAutoFit/>
          </a:bodyPr>
          <a:lstStyle/>
          <a:p>
            <a:pPr algn="ctr"/>
            <a:r>
              <a:rPr lang="en-US" sz="1100" dirty="0">
                <a:latin typeface="Tahoma"/>
                <a:ea typeface="Tahoma"/>
                <a:cs typeface="Tahoma"/>
              </a:rPr>
              <a:t>Internal Impact:  Focus on meeting the needs of its </a:t>
            </a:r>
            <a:r>
              <a:rPr lang="en-US" sz="1100" dirty="0" smtClean="0">
                <a:latin typeface="Tahoma"/>
                <a:ea typeface="Tahoma"/>
                <a:cs typeface="Tahoma"/>
              </a:rPr>
              <a:t>members</a:t>
            </a:r>
            <a:endParaRPr lang="en-US" sz="1100" dirty="0">
              <a:latin typeface="Tahoma"/>
              <a:ea typeface="Tahoma"/>
              <a:cs typeface="Tahoma"/>
            </a:endParaRPr>
          </a:p>
        </p:txBody>
      </p:sp>
      <p:sp>
        <p:nvSpPr>
          <p:cNvPr id="21" name="TextBox 20"/>
          <p:cNvSpPr txBox="1"/>
          <p:nvPr/>
        </p:nvSpPr>
        <p:spPr>
          <a:xfrm>
            <a:off x="3959189" y="5802375"/>
            <a:ext cx="1434091" cy="866776"/>
          </a:xfrm>
          <a:prstGeom prst="rect">
            <a:avLst/>
          </a:prstGeom>
          <a:noFill/>
        </p:spPr>
        <p:txBody>
          <a:bodyPr wrap="square" rtlCol="0">
            <a:spAutoFit/>
          </a:bodyPr>
          <a:lstStyle/>
          <a:p>
            <a:pPr algn="ctr">
              <a:lnSpc>
                <a:spcPct val="115000"/>
              </a:lnSpc>
              <a:spcAft>
                <a:spcPts val="1000"/>
              </a:spcAft>
            </a:pPr>
            <a:r>
              <a:rPr lang="en-US" sz="1100" dirty="0">
                <a:solidFill>
                  <a:srgbClr val="000000"/>
                </a:solidFill>
                <a:latin typeface="Tahoma"/>
                <a:ea typeface="Tahoma"/>
                <a:cs typeface="Tahoma"/>
              </a:rPr>
              <a:t>External Focus: Focus on creating direct external impact</a:t>
            </a:r>
            <a:endParaRPr lang="en-US" sz="1600" dirty="0">
              <a:solidFill>
                <a:srgbClr val="000000"/>
              </a:solidFill>
              <a:latin typeface="Tahoma"/>
              <a:ea typeface="Tahoma"/>
              <a:cs typeface="Tahoma"/>
            </a:endParaRPr>
          </a:p>
        </p:txBody>
      </p:sp>
    </p:spTree>
    <p:extLst>
      <p:ext uri="{BB962C8B-B14F-4D97-AF65-F5344CB8AC3E}">
        <p14:creationId xmlns:p14="http://schemas.microsoft.com/office/powerpoint/2010/main" val="4126437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5440" y="1043418"/>
            <a:ext cx="6267210" cy="276999"/>
          </a:xfrm>
          <a:prstGeom prst="rect">
            <a:avLst/>
          </a:prstGeom>
          <a:noFill/>
        </p:spPr>
        <p:txBody>
          <a:bodyPr wrap="square" rtlCol="0">
            <a:spAutoFit/>
          </a:bodyPr>
          <a:lstStyle/>
          <a:p>
            <a:r>
              <a:rPr lang="en-US" sz="1200" dirty="0">
                <a:latin typeface="Tahoma"/>
                <a:cs typeface="Tahoma"/>
              </a:rPr>
              <a:t>With those understandings in place, the group:</a:t>
            </a:r>
          </a:p>
        </p:txBody>
      </p:sp>
      <p:sp>
        <p:nvSpPr>
          <p:cNvPr id="8" name="TextBox 7"/>
          <p:cNvSpPr txBox="1"/>
          <p:nvPr/>
        </p:nvSpPr>
        <p:spPr>
          <a:xfrm>
            <a:off x="345440" y="1344377"/>
            <a:ext cx="6267210" cy="1723549"/>
          </a:xfrm>
          <a:prstGeom prst="rect">
            <a:avLst/>
          </a:prstGeom>
          <a:noFill/>
        </p:spPr>
        <p:txBody>
          <a:bodyPr wrap="square" rtlCol="0">
            <a:spAutoFit/>
          </a:bodyPr>
          <a:lstStyle/>
          <a:p>
            <a:pPr marL="228600" lvl="0" indent="-228600">
              <a:spcBef>
                <a:spcPts val="1200"/>
              </a:spcBef>
              <a:buFont typeface="+mj-lt"/>
              <a:buAutoNum type="arabicPeriod"/>
            </a:pPr>
            <a:r>
              <a:rPr lang="en-US" sz="1200" b="1" dirty="0">
                <a:latin typeface="Tahoma"/>
                <a:cs typeface="Tahoma"/>
              </a:rPr>
              <a:t>Clarified the ECG’s primary purposes</a:t>
            </a:r>
            <a:r>
              <a:rPr lang="en-US" sz="1200" dirty="0">
                <a:latin typeface="Tahoma"/>
                <a:cs typeface="Tahoma"/>
              </a:rPr>
              <a:t>:  to satisfy its donors and serve its members.</a:t>
            </a:r>
          </a:p>
          <a:p>
            <a:pPr marL="228600" lvl="0" indent="-228600">
              <a:spcBef>
                <a:spcPts val="1200"/>
              </a:spcBef>
              <a:buFont typeface="+mj-lt"/>
              <a:buAutoNum type="arabicPeriod"/>
            </a:pPr>
            <a:r>
              <a:rPr lang="en-US" sz="1200" b="1" dirty="0">
                <a:latin typeface="Tahoma"/>
                <a:cs typeface="Tahoma"/>
              </a:rPr>
              <a:t>Crafted a new orientation</a:t>
            </a:r>
            <a:r>
              <a:rPr lang="en-US" sz="1200" dirty="0">
                <a:latin typeface="Tahoma"/>
                <a:cs typeface="Tahoma"/>
              </a:rPr>
              <a:t>, a “third” way that moved the group beyond the impasse of the past and carved out a new vision for the ECG.  After robust conversations, the group reached consensus that its primary orientation will be internal, i.e., focused on meeting the needs of its members.  However, the group also desired to be a voice of influence in the larger world of evaluation and development.  That influence, however, would be evaluation driven, not politically or issue driven.  The question was how to best achieve that</a:t>
            </a:r>
            <a:r>
              <a:rPr lang="en-US" sz="1200" dirty="0" smtClean="0">
                <a:latin typeface="Tahoma"/>
                <a:cs typeface="Tahoma"/>
              </a:rPr>
              <a:t>.</a:t>
            </a:r>
            <a:endParaRPr lang="en-US" sz="1200" dirty="0">
              <a:latin typeface="Tahoma"/>
              <a:cs typeface="Tahoma"/>
            </a:endParaRPr>
          </a:p>
        </p:txBody>
      </p:sp>
      <p:sp>
        <p:nvSpPr>
          <p:cNvPr id="9" name="TextBox 8"/>
          <p:cNvSpPr txBox="1"/>
          <p:nvPr/>
        </p:nvSpPr>
        <p:spPr>
          <a:xfrm>
            <a:off x="157063" y="67751"/>
            <a:ext cx="4650897" cy="636825"/>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ECG Meeting</a:t>
            </a:r>
          </a:p>
          <a:p>
            <a:r>
              <a:rPr lang="en-US" dirty="0" smtClean="0">
                <a:solidFill>
                  <a:srgbClr val="646667"/>
                </a:solidFill>
                <a:latin typeface="Century Gothic"/>
                <a:cs typeface="Century Gothic"/>
              </a:rPr>
              <a:t>January 14-15, 2016</a:t>
            </a:r>
            <a:endParaRPr lang="en-US" dirty="0">
              <a:solidFill>
                <a:srgbClr val="646667"/>
              </a:solidFill>
              <a:latin typeface="Century Gothic"/>
              <a:cs typeface="Century Gothic"/>
            </a:endParaRPr>
          </a:p>
        </p:txBody>
      </p:sp>
      <p:sp>
        <p:nvSpPr>
          <p:cNvPr id="7" name="TextBox 6"/>
          <p:cNvSpPr txBox="1"/>
          <p:nvPr/>
        </p:nvSpPr>
        <p:spPr>
          <a:xfrm>
            <a:off x="345440" y="3238500"/>
            <a:ext cx="6267210" cy="4339649"/>
          </a:xfrm>
          <a:prstGeom prst="rect">
            <a:avLst/>
          </a:prstGeom>
          <a:noFill/>
        </p:spPr>
        <p:txBody>
          <a:bodyPr wrap="square" rtlCol="0">
            <a:spAutoFit/>
          </a:bodyPr>
          <a:lstStyle/>
          <a:p>
            <a:r>
              <a:rPr lang="en-US" sz="1200" dirty="0">
                <a:latin typeface="Tahoma"/>
                <a:cs typeface="Tahoma"/>
              </a:rPr>
              <a:t>Through the dialogue, the group concluded that the most powerful way for the ECG to have a significant external impact was indirectly through its individual members, not directly as a separate entity.  The group recognized that because of its constraints and its place in the ecosystem, the ECG cannot serve effectively as a platform for directly addressing political or global issues.  The reality is that no one is asking for that from the ECG and the status and nature of the group render it incapable of playing that role in any meaningful way.  In addition, efforts to generate such direct impacts will dilute the group’s ability to meet the needs of its members. </a:t>
            </a:r>
          </a:p>
          <a:p>
            <a:r>
              <a:rPr lang="en-US" sz="1200" dirty="0">
                <a:latin typeface="Tahoma"/>
                <a:cs typeface="Tahoma"/>
              </a:rPr>
              <a:t> </a:t>
            </a:r>
          </a:p>
          <a:p>
            <a:r>
              <a:rPr lang="en-US" sz="1200" dirty="0">
                <a:latin typeface="Tahoma"/>
                <a:cs typeface="Tahoma"/>
              </a:rPr>
              <a:t>Out of the conversation, a “third” way for the group to move forward emerged.  The ECG will maintain an internal focus on identifying and meeting the needs of its members.  As it more effectively supports and strengthens its members, those members will become stronger voices and influences in the world of evaluation and development.  The external impact (becoming a voice of influence in the world of evaluation and development) will be achieved indirectly by the ECG through its service to its members.  The ECG will identify issues that are relevant to its members and collaborate in generating solutions and materials regarding those issues.  All research conducted or papers and products generated will be in the pursuit of meeting member needs with the intent of increasing their effectiveness and influence.  Any products, papers, or research produced in that vein can be shared with external audiences if the ECG wishes to do so.  The ECG as a group will not function as a platform to generate products, papers, or research on issues extraneous to issues directly relevant to member needs.  Individual members are free to pursue that course in their own institutions</a:t>
            </a:r>
            <a:r>
              <a:rPr lang="en-US" sz="1200" dirty="0" smtClean="0">
                <a:latin typeface="Tahoma"/>
                <a:cs typeface="Tahoma"/>
              </a:rPr>
              <a:t>.</a:t>
            </a:r>
            <a:endParaRPr lang="en-US" sz="1200" dirty="0">
              <a:latin typeface="Tahoma"/>
              <a:cs typeface="Tahoma"/>
            </a:endParaRPr>
          </a:p>
        </p:txBody>
      </p:sp>
    </p:spTree>
    <p:extLst>
      <p:ext uri="{BB962C8B-B14F-4D97-AF65-F5344CB8AC3E}">
        <p14:creationId xmlns:p14="http://schemas.microsoft.com/office/powerpoint/2010/main" val="2576685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Straight Arrow Connector 24"/>
          <p:cNvCxnSpPr/>
          <p:nvPr/>
        </p:nvCxnSpPr>
        <p:spPr>
          <a:xfrm>
            <a:off x="3863023" y="2840990"/>
            <a:ext cx="615950" cy="103505"/>
          </a:xfrm>
          <a:prstGeom prst="straightConnector1">
            <a:avLst/>
          </a:prstGeom>
          <a:ln w="19050">
            <a:solidFill>
              <a:srgbClr val="D02A21"/>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45440" y="1043418"/>
            <a:ext cx="6267210" cy="461665"/>
          </a:xfrm>
          <a:prstGeom prst="rect">
            <a:avLst/>
          </a:prstGeom>
          <a:noFill/>
        </p:spPr>
        <p:txBody>
          <a:bodyPr wrap="square" rtlCol="0">
            <a:spAutoFit/>
          </a:bodyPr>
          <a:lstStyle/>
          <a:p>
            <a:r>
              <a:rPr lang="en-US" sz="1200" dirty="0">
                <a:latin typeface="Tahoma"/>
                <a:cs typeface="Tahoma"/>
              </a:rPr>
              <a:t>The following graphic illustrates how the ECG will be a voice of influence in the world of evaluation and development through its service to its members: </a:t>
            </a:r>
          </a:p>
        </p:txBody>
      </p:sp>
      <p:sp>
        <p:nvSpPr>
          <p:cNvPr id="9" name="TextBox 8"/>
          <p:cNvSpPr txBox="1"/>
          <p:nvPr/>
        </p:nvSpPr>
        <p:spPr>
          <a:xfrm>
            <a:off x="157063" y="67751"/>
            <a:ext cx="4650897" cy="636825"/>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ECG Meeting</a:t>
            </a:r>
          </a:p>
          <a:p>
            <a:r>
              <a:rPr lang="en-US" dirty="0" smtClean="0">
                <a:solidFill>
                  <a:srgbClr val="646667"/>
                </a:solidFill>
                <a:latin typeface="Century Gothic"/>
                <a:cs typeface="Century Gothic"/>
              </a:rPr>
              <a:t>January 14-15, 2016</a:t>
            </a:r>
            <a:endParaRPr lang="en-US" dirty="0">
              <a:solidFill>
                <a:srgbClr val="646667"/>
              </a:solidFill>
              <a:latin typeface="Century Gothic"/>
              <a:cs typeface="Century Gothic"/>
            </a:endParaRPr>
          </a:p>
        </p:txBody>
      </p:sp>
      <p:sp>
        <p:nvSpPr>
          <p:cNvPr id="2" name="TextBox 1"/>
          <p:cNvSpPr txBox="1"/>
          <p:nvPr/>
        </p:nvSpPr>
        <p:spPr>
          <a:xfrm>
            <a:off x="1308100" y="1541694"/>
            <a:ext cx="4229100" cy="307777"/>
          </a:xfrm>
          <a:prstGeom prst="rect">
            <a:avLst/>
          </a:prstGeom>
          <a:noFill/>
        </p:spPr>
        <p:txBody>
          <a:bodyPr wrap="square" rtlCol="0">
            <a:spAutoFit/>
          </a:bodyPr>
          <a:lstStyle/>
          <a:p>
            <a:pPr algn="ctr"/>
            <a:r>
              <a:rPr lang="en-US" sz="1400" b="1" dirty="0" smtClean="0">
                <a:latin typeface="Tahoma"/>
                <a:cs typeface="Tahoma"/>
              </a:rPr>
              <a:t>External Impact through Internal Service</a:t>
            </a:r>
            <a:endParaRPr lang="en-US" sz="1400" b="1" dirty="0">
              <a:latin typeface="Tahoma"/>
              <a:cs typeface="Tahoma"/>
            </a:endParaRPr>
          </a:p>
        </p:txBody>
      </p:sp>
      <p:sp>
        <p:nvSpPr>
          <p:cNvPr id="19" name="TextBox 18"/>
          <p:cNvSpPr txBox="1"/>
          <p:nvPr/>
        </p:nvSpPr>
        <p:spPr>
          <a:xfrm>
            <a:off x="345440" y="4205718"/>
            <a:ext cx="6267210" cy="3046987"/>
          </a:xfrm>
          <a:prstGeom prst="rect">
            <a:avLst/>
          </a:prstGeom>
          <a:noFill/>
        </p:spPr>
        <p:txBody>
          <a:bodyPr wrap="square" rtlCol="0">
            <a:spAutoFit/>
          </a:bodyPr>
          <a:lstStyle/>
          <a:p>
            <a:pPr marL="228600" lvl="0" indent="-228600">
              <a:buFont typeface="+mj-lt"/>
              <a:buAutoNum type="arabicPeriod" startAt="3"/>
            </a:pPr>
            <a:r>
              <a:rPr lang="en-US" sz="1200" b="1" dirty="0" smtClean="0">
                <a:latin typeface="Tahoma"/>
                <a:cs typeface="Tahoma"/>
              </a:rPr>
              <a:t>Identified </a:t>
            </a:r>
            <a:r>
              <a:rPr lang="en-US" sz="1200" b="1" dirty="0">
                <a:latin typeface="Tahoma"/>
                <a:cs typeface="Tahoma"/>
              </a:rPr>
              <a:t>the initial priorities for the group.  </a:t>
            </a:r>
            <a:r>
              <a:rPr lang="en-US" sz="1200" dirty="0">
                <a:latin typeface="Tahoma"/>
                <a:cs typeface="Tahoma"/>
              </a:rPr>
              <a:t>In light of the new found clarity of vision, the members then brainstormed a list of what they needed from the ECG.  Following are the top five items:</a:t>
            </a:r>
          </a:p>
          <a:p>
            <a:pPr marL="450850" lvl="0" indent="-171450">
              <a:buFont typeface="Arial"/>
              <a:buChar char="•"/>
            </a:pPr>
            <a:r>
              <a:rPr lang="en-US" sz="1200" dirty="0">
                <a:latin typeface="Tahoma"/>
                <a:cs typeface="Tahoma"/>
              </a:rPr>
              <a:t>Strengthening methodologies and sharing</a:t>
            </a:r>
          </a:p>
          <a:p>
            <a:pPr marL="450850" lvl="0" indent="-171450">
              <a:buFont typeface="Arial"/>
              <a:buChar char="•"/>
            </a:pPr>
            <a:r>
              <a:rPr lang="en-US" sz="1200" dirty="0">
                <a:latin typeface="Tahoma"/>
                <a:cs typeface="Tahoma"/>
              </a:rPr>
              <a:t>Sharing thematic expertise</a:t>
            </a:r>
          </a:p>
          <a:p>
            <a:pPr marL="450850" lvl="0" indent="-171450">
              <a:buFont typeface="Arial"/>
              <a:buChar char="•"/>
            </a:pPr>
            <a:r>
              <a:rPr lang="en-US" sz="1200" dirty="0">
                <a:latin typeface="Tahoma"/>
                <a:cs typeface="Tahoma"/>
              </a:rPr>
              <a:t>Management response – recommendations for follow-up</a:t>
            </a:r>
          </a:p>
          <a:p>
            <a:pPr marL="450850" lvl="0" indent="-171450">
              <a:buFont typeface="Arial"/>
              <a:buChar char="•"/>
            </a:pPr>
            <a:r>
              <a:rPr lang="en-US" sz="1200" dirty="0">
                <a:latin typeface="Tahoma"/>
                <a:cs typeface="Tahoma"/>
              </a:rPr>
              <a:t>Self/Independent evaluations</a:t>
            </a:r>
          </a:p>
          <a:p>
            <a:pPr marL="450850" lvl="0" indent="-171450">
              <a:buFont typeface="Arial"/>
              <a:buChar char="•"/>
            </a:pPr>
            <a:r>
              <a:rPr lang="en-US" sz="1200" dirty="0">
                <a:latin typeface="Tahoma"/>
                <a:cs typeface="Tahoma"/>
              </a:rPr>
              <a:t>Involve staff in learning exercises</a:t>
            </a:r>
          </a:p>
          <a:p>
            <a:r>
              <a:rPr lang="en-US" sz="1200" b="1" dirty="0">
                <a:latin typeface="Tahoma"/>
                <a:cs typeface="Tahoma"/>
              </a:rPr>
              <a:t> </a:t>
            </a:r>
            <a:endParaRPr lang="en-US" sz="1200" dirty="0">
              <a:latin typeface="Tahoma"/>
              <a:cs typeface="Tahoma"/>
            </a:endParaRPr>
          </a:p>
          <a:p>
            <a:pPr marL="228600" lvl="0" indent="-228600">
              <a:buFont typeface="+mj-lt"/>
              <a:buAutoNum type="arabicPeriod" startAt="4"/>
            </a:pPr>
            <a:r>
              <a:rPr lang="en-US" sz="1200" b="1" dirty="0">
                <a:latin typeface="Tahoma"/>
                <a:cs typeface="Tahoma"/>
              </a:rPr>
              <a:t>Defined the initial steps to move toward the realization of those priorities in service of the new vision</a:t>
            </a:r>
            <a:r>
              <a:rPr lang="en-US" sz="1200" dirty="0">
                <a:latin typeface="Tahoma"/>
                <a:cs typeface="Tahoma"/>
              </a:rPr>
              <a:t>. The group:</a:t>
            </a:r>
          </a:p>
          <a:p>
            <a:pPr lvl="1" indent="-228600">
              <a:buFont typeface="+mj-lt"/>
              <a:buAutoNum type="alphaLcPeriod"/>
            </a:pPr>
            <a:r>
              <a:rPr lang="en-US" sz="1200" dirty="0">
                <a:latin typeface="Tahoma"/>
                <a:cs typeface="Tahoma"/>
              </a:rPr>
              <a:t>Reconfigured the governance model to insure greater continuity and cohesiveness.</a:t>
            </a:r>
          </a:p>
          <a:p>
            <a:pPr lvl="1" indent="-228600">
              <a:buFont typeface="+mj-lt"/>
              <a:buAutoNum type="alphaLcPeriod"/>
            </a:pPr>
            <a:r>
              <a:rPr lang="en-US" sz="1200" dirty="0">
                <a:latin typeface="Tahoma"/>
                <a:cs typeface="Tahoma"/>
              </a:rPr>
              <a:t>Created a task team model to work on the group’s chosen priorities.  Task teams will take ownership of the various priorities.  After each task team has completed its work, it will be disbanded.  New task teams will be chartered for future tasks.  There will be no standing committees or task teams.  </a:t>
            </a:r>
          </a:p>
        </p:txBody>
      </p:sp>
      <p:sp>
        <p:nvSpPr>
          <p:cNvPr id="20" name="Rounded Rectangle 19"/>
          <p:cNvSpPr/>
          <p:nvPr/>
        </p:nvSpPr>
        <p:spPr>
          <a:xfrm>
            <a:off x="759778" y="2337436"/>
            <a:ext cx="639763" cy="604708"/>
          </a:xfrm>
          <a:prstGeom prst="round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latin typeface="Tahoma"/>
                <a:ea typeface="Tahoma"/>
                <a:cs typeface="Tahoma"/>
              </a:rPr>
              <a:t>ECG</a:t>
            </a:r>
            <a:endParaRPr lang="en-US" sz="1100" dirty="0">
              <a:solidFill>
                <a:srgbClr val="000000"/>
              </a:solidFill>
              <a:effectLst/>
              <a:latin typeface="Tahoma"/>
              <a:ea typeface="Tahoma"/>
              <a:cs typeface="Tahoma"/>
            </a:endParaRPr>
          </a:p>
        </p:txBody>
      </p:sp>
      <p:sp>
        <p:nvSpPr>
          <p:cNvPr id="21" name="Oval 20"/>
          <p:cNvSpPr/>
          <p:nvPr/>
        </p:nvSpPr>
        <p:spPr>
          <a:xfrm>
            <a:off x="2963228" y="2302510"/>
            <a:ext cx="1001395" cy="681355"/>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endParaRPr lang="en-US" sz="1100" dirty="0">
              <a:solidFill>
                <a:srgbClr val="000000"/>
              </a:solidFill>
              <a:effectLst/>
              <a:latin typeface="Tahoma"/>
              <a:ea typeface="Tahoma"/>
              <a:cs typeface="Tahoma"/>
            </a:endParaRPr>
          </a:p>
        </p:txBody>
      </p:sp>
      <p:sp>
        <p:nvSpPr>
          <p:cNvPr id="22" name="Right Arrow 21"/>
          <p:cNvSpPr/>
          <p:nvPr/>
        </p:nvSpPr>
        <p:spPr>
          <a:xfrm>
            <a:off x="1526541" y="2405380"/>
            <a:ext cx="1347787" cy="465455"/>
          </a:xfrm>
          <a:prstGeom prst="rightArrow">
            <a:avLst/>
          </a:prstGeom>
          <a:solidFill>
            <a:srgbClr val="D02A21"/>
          </a:solidFill>
          <a:ln>
            <a:solidFill>
              <a:srgbClr val="D02A2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100" dirty="0">
              <a:solidFill>
                <a:srgbClr val="000000"/>
              </a:solidFill>
              <a:effectLst/>
              <a:latin typeface="Tahoma"/>
              <a:ea typeface="Tahoma"/>
              <a:cs typeface="Tahoma"/>
            </a:endParaRPr>
          </a:p>
        </p:txBody>
      </p:sp>
      <p:cxnSp>
        <p:nvCxnSpPr>
          <p:cNvPr id="23" name="Straight Arrow Connector 22"/>
          <p:cNvCxnSpPr/>
          <p:nvPr/>
        </p:nvCxnSpPr>
        <p:spPr>
          <a:xfrm>
            <a:off x="3962718" y="2642235"/>
            <a:ext cx="463550" cy="6350"/>
          </a:xfrm>
          <a:prstGeom prst="straightConnector1">
            <a:avLst/>
          </a:prstGeom>
          <a:ln w="19050">
            <a:solidFill>
              <a:srgbClr val="D02A2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3896678" y="2337435"/>
            <a:ext cx="582930" cy="118110"/>
          </a:xfrm>
          <a:prstGeom prst="straightConnector1">
            <a:avLst/>
          </a:prstGeom>
          <a:ln w="19050">
            <a:solidFill>
              <a:srgbClr val="D02A21"/>
            </a:solidFill>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4426268" y="1927225"/>
            <a:ext cx="1583055" cy="1470660"/>
          </a:xfrm>
          <a:prstGeom prst="ellips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endParaRPr lang="en-US" sz="1100" dirty="0">
              <a:solidFill>
                <a:srgbClr val="000000"/>
              </a:solidFill>
              <a:effectLst/>
              <a:latin typeface="Tahoma"/>
              <a:ea typeface="Tahoma"/>
              <a:cs typeface="Tahoma"/>
            </a:endParaRPr>
          </a:p>
        </p:txBody>
      </p:sp>
      <p:sp>
        <p:nvSpPr>
          <p:cNvPr id="4" name="TextBox 3"/>
          <p:cNvSpPr txBox="1"/>
          <p:nvPr/>
        </p:nvSpPr>
        <p:spPr>
          <a:xfrm>
            <a:off x="2192973" y="3598405"/>
            <a:ext cx="3030283" cy="276999"/>
          </a:xfrm>
          <a:prstGeom prst="rect">
            <a:avLst/>
          </a:prstGeom>
          <a:noFill/>
        </p:spPr>
        <p:txBody>
          <a:bodyPr wrap="square" rtlCol="0">
            <a:spAutoFit/>
          </a:bodyPr>
          <a:lstStyle/>
          <a:p>
            <a:pPr algn="ctr"/>
            <a:r>
              <a:rPr lang="en-US" sz="1200" dirty="0">
                <a:solidFill>
                  <a:srgbClr val="D02A21"/>
                </a:solidFill>
                <a:latin typeface="Tahoma"/>
                <a:ea typeface="Tahoma"/>
                <a:cs typeface="Tahoma"/>
              </a:rPr>
              <a:t>Products generated in service to </a:t>
            </a:r>
            <a:r>
              <a:rPr lang="en-US" sz="1200" dirty="0" smtClean="0">
                <a:solidFill>
                  <a:srgbClr val="D02A21"/>
                </a:solidFill>
                <a:latin typeface="Tahoma"/>
                <a:ea typeface="Tahoma"/>
                <a:cs typeface="Tahoma"/>
              </a:rPr>
              <a:t>members</a:t>
            </a:r>
            <a:endParaRPr lang="en-US" sz="1200" dirty="0">
              <a:solidFill>
                <a:srgbClr val="D02A21"/>
              </a:solidFill>
              <a:latin typeface="Tahoma"/>
              <a:ea typeface="Tahoma"/>
              <a:cs typeface="Tahoma"/>
            </a:endParaRPr>
          </a:p>
        </p:txBody>
      </p:sp>
      <p:sp>
        <p:nvSpPr>
          <p:cNvPr id="5" name="TextBox 4"/>
          <p:cNvSpPr txBox="1"/>
          <p:nvPr/>
        </p:nvSpPr>
        <p:spPr>
          <a:xfrm>
            <a:off x="1526541" y="2493645"/>
            <a:ext cx="1347787" cy="261610"/>
          </a:xfrm>
          <a:prstGeom prst="rect">
            <a:avLst/>
          </a:prstGeom>
          <a:noFill/>
        </p:spPr>
        <p:txBody>
          <a:bodyPr wrap="square" rtlCol="0">
            <a:spAutoFit/>
          </a:bodyPr>
          <a:lstStyle/>
          <a:p>
            <a:r>
              <a:rPr lang="en-US" sz="1100" dirty="0">
                <a:solidFill>
                  <a:srgbClr val="FFFFFF"/>
                </a:solidFill>
                <a:latin typeface="Tahoma"/>
                <a:ea typeface="Tahoma"/>
                <a:cs typeface="Tahoma"/>
              </a:rPr>
              <a:t>Improved </a:t>
            </a:r>
            <a:r>
              <a:rPr lang="en-US" sz="1100" dirty="0" smtClean="0">
                <a:solidFill>
                  <a:srgbClr val="FFFFFF"/>
                </a:solidFill>
                <a:latin typeface="Tahoma"/>
                <a:ea typeface="Tahoma"/>
                <a:cs typeface="Tahoma"/>
              </a:rPr>
              <a:t>Service</a:t>
            </a:r>
            <a:endParaRPr lang="en-US" sz="1100" dirty="0">
              <a:solidFill>
                <a:srgbClr val="FFFFFF"/>
              </a:solidFill>
              <a:latin typeface="Tahoma"/>
              <a:ea typeface="Tahoma"/>
              <a:cs typeface="Tahoma"/>
            </a:endParaRPr>
          </a:p>
        </p:txBody>
      </p:sp>
      <p:sp>
        <p:nvSpPr>
          <p:cNvPr id="6" name="TextBox 5"/>
          <p:cNvSpPr txBox="1"/>
          <p:nvPr/>
        </p:nvSpPr>
        <p:spPr>
          <a:xfrm>
            <a:off x="4479608" y="2337435"/>
            <a:ext cx="1529715" cy="646331"/>
          </a:xfrm>
          <a:prstGeom prst="rect">
            <a:avLst/>
          </a:prstGeom>
          <a:noFill/>
        </p:spPr>
        <p:txBody>
          <a:bodyPr wrap="square" rtlCol="0">
            <a:spAutoFit/>
          </a:bodyPr>
          <a:lstStyle/>
          <a:p>
            <a:pPr algn="ctr"/>
            <a:r>
              <a:rPr lang="en-US" sz="1200" dirty="0">
                <a:solidFill>
                  <a:srgbClr val="000000"/>
                </a:solidFill>
                <a:latin typeface="Tahoma"/>
                <a:ea typeface="Tahoma"/>
                <a:cs typeface="Tahoma"/>
              </a:rPr>
              <a:t>External World of Evaluation and </a:t>
            </a:r>
            <a:r>
              <a:rPr lang="en-US" sz="1200" dirty="0" smtClean="0">
                <a:solidFill>
                  <a:srgbClr val="000000"/>
                </a:solidFill>
                <a:latin typeface="Tahoma"/>
                <a:ea typeface="Tahoma"/>
                <a:cs typeface="Tahoma"/>
              </a:rPr>
              <a:t>Development</a:t>
            </a:r>
            <a:endParaRPr lang="en-US" sz="1200" dirty="0">
              <a:solidFill>
                <a:srgbClr val="000000"/>
              </a:solidFill>
              <a:latin typeface="Tahoma"/>
              <a:ea typeface="Tahoma"/>
              <a:cs typeface="Tahoma"/>
            </a:endParaRPr>
          </a:p>
        </p:txBody>
      </p:sp>
      <p:sp>
        <p:nvSpPr>
          <p:cNvPr id="7" name="Rectangle 6"/>
          <p:cNvSpPr/>
          <p:nvPr/>
        </p:nvSpPr>
        <p:spPr>
          <a:xfrm>
            <a:off x="2946931" y="2341979"/>
            <a:ext cx="1003087" cy="600164"/>
          </a:xfrm>
          <a:prstGeom prst="rect">
            <a:avLst/>
          </a:prstGeom>
        </p:spPr>
        <p:txBody>
          <a:bodyPr wrap="square">
            <a:spAutoFit/>
          </a:bodyPr>
          <a:lstStyle/>
          <a:p>
            <a:pPr algn="ctr"/>
            <a:r>
              <a:rPr lang="en-US" sz="1100" dirty="0">
                <a:solidFill>
                  <a:srgbClr val="000000"/>
                </a:solidFill>
                <a:latin typeface="Tahoma"/>
                <a:ea typeface="Tahoma"/>
                <a:cs typeface="Tahoma"/>
              </a:rPr>
              <a:t>Members Increased Impact</a:t>
            </a:r>
          </a:p>
        </p:txBody>
      </p:sp>
      <p:cxnSp>
        <p:nvCxnSpPr>
          <p:cNvPr id="29" name="Straight Connector 28"/>
          <p:cNvCxnSpPr>
            <a:stCxn id="5" idx="2"/>
          </p:cNvCxnSpPr>
          <p:nvPr/>
        </p:nvCxnSpPr>
        <p:spPr>
          <a:xfrm>
            <a:off x="2200435" y="2755255"/>
            <a:ext cx="0" cy="838845"/>
          </a:xfrm>
          <a:prstGeom prst="line">
            <a:avLst/>
          </a:prstGeom>
          <a:ln>
            <a:solidFill>
              <a:srgbClr val="D02A2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2200435" y="3594100"/>
            <a:ext cx="3022821" cy="0"/>
          </a:xfrm>
          <a:prstGeom prst="line">
            <a:avLst/>
          </a:prstGeom>
          <a:ln>
            <a:solidFill>
              <a:srgbClr val="D02A21"/>
            </a:solidFill>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endCxn id="26" idx="4"/>
          </p:cNvCxnSpPr>
          <p:nvPr/>
        </p:nvCxnSpPr>
        <p:spPr>
          <a:xfrm flipH="1" flipV="1">
            <a:off x="5217796" y="3397885"/>
            <a:ext cx="0" cy="196215"/>
          </a:xfrm>
          <a:prstGeom prst="straightConnector1">
            <a:avLst/>
          </a:prstGeom>
          <a:ln>
            <a:solidFill>
              <a:srgbClr val="D02A21"/>
            </a:solidFill>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30315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063" y="169351"/>
            <a:ext cx="4650897" cy="359826"/>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Session Report</a:t>
            </a:r>
          </a:p>
        </p:txBody>
      </p:sp>
      <p:sp>
        <p:nvSpPr>
          <p:cNvPr id="5" name="TextBox 4"/>
          <p:cNvSpPr txBox="1"/>
          <p:nvPr/>
        </p:nvSpPr>
        <p:spPr>
          <a:xfrm>
            <a:off x="157063" y="1024724"/>
            <a:ext cx="6497737" cy="461665"/>
          </a:xfrm>
          <a:prstGeom prst="rect">
            <a:avLst/>
          </a:prstGeom>
          <a:noFill/>
        </p:spPr>
        <p:txBody>
          <a:bodyPr wrap="square" rtlCol="0">
            <a:spAutoFit/>
          </a:bodyPr>
          <a:lstStyle/>
          <a:p>
            <a:r>
              <a:rPr lang="en-US" sz="1200" dirty="0" smtClean="0">
                <a:latin typeface="Tahoma"/>
                <a:cs typeface="Tahoma"/>
              </a:rPr>
              <a:t>The group began the session by reviewing and discussing the content from the last meeting in June. This content included:</a:t>
            </a:r>
          </a:p>
        </p:txBody>
      </p:sp>
      <p:sp>
        <p:nvSpPr>
          <p:cNvPr id="7" name="TextBox 6"/>
          <p:cNvSpPr txBox="1"/>
          <p:nvPr/>
        </p:nvSpPr>
        <p:spPr>
          <a:xfrm>
            <a:off x="157063" y="1572749"/>
            <a:ext cx="3906937" cy="1200329"/>
          </a:xfrm>
          <a:prstGeom prst="rect">
            <a:avLst/>
          </a:prstGeom>
          <a:noFill/>
        </p:spPr>
        <p:txBody>
          <a:bodyPr wrap="square" rtlCol="0">
            <a:spAutoFit/>
          </a:bodyPr>
          <a:lstStyle/>
          <a:p>
            <a:r>
              <a:rPr lang="en-US" sz="1200" b="1" dirty="0" smtClean="0">
                <a:latin typeface="Tahoma"/>
                <a:cs typeface="Tahoma"/>
              </a:rPr>
              <a:t>Things we want to keep:</a:t>
            </a:r>
          </a:p>
          <a:p>
            <a:pPr marL="171450" lvl="1" indent="-171450">
              <a:buFont typeface="Arial"/>
              <a:buChar char="•"/>
            </a:pPr>
            <a:r>
              <a:rPr lang="en-US" sz="1200" dirty="0">
                <a:latin typeface="Tahoma"/>
                <a:cs typeface="Tahoma"/>
              </a:rPr>
              <a:t>Leverage credibility inside our own institutions</a:t>
            </a:r>
          </a:p>
          <a:p>
            <a:pPr marL="171450" lvl="1" indent="-171450">
              <a:buFont typeface="Arial"/>
              <a:buChar char="•"/>
            </a:pPr>
            <a:r>
              <a:rPr lang="en-US" sz="1200" dirty="0">
                <a:latin typeface="Tahoma"/>
                <a:cs typeface="Tahoma"/>
              </a:rPr>
              <a:t>Push frontiers on evaluation methods</a:t>
            </a:r>
          </a:p>
          <a:p>
            <a:pPr marL="171450" lvl="1" indent="-171450">
              <a:buFont typeface="Arial"/>
              <a:buChar char="•"/>
            </a:pPr>
            <a:r>
              <a:rPr lang="en-US" sz="1200" dirty="0">
                <a:latin typeface="Tahoma"/>
                <a:cs typeface="Tahoma"/>
              </a:rPr>
              <a:t>Provide dissemination activities, platforms, and outreach</a:t>
            </a:r>
          </a:p>
          <a:p>
            <a:pPr marL="171450" lvl="1" indent="-171450">
              <a:buFont typeface="Arial"/>
              <a:buChar char="•"/>
            </a:pPr>
            <a:r>
              <a:rPr lang="en-US" sz="1200" dirty="0">
                <a:latin typeface="Tahoma"/>
                <a:cs typeface="Tahoma"/>
              </a:rPr>
              <a:t>Share knowledge on all things </a:t>
            </a:r>
            <a:r>
              <a:rPr lang="en-US" sz="1200" dirty="0" smtClean="0">
                <a:latin typeface="Tahoma"/>
                <a:cs typeface="Tahoma"/>
              </a:rPr>
              <a:t>evaluation</a:t>
            </a:r>
            <a:endParaRPr lang="en-US" sz="1200" dirty="0">
              <a:latin typeface="Tahoma"/>
              <a:cs typeface="Tahoma"/>
            </a:endParaRPr>
          </a:p>
        </p:txBody>
      </p:sp>
      <p:sp>
        <p:nvSpPr>
          <p:cNvPr id="8" name="TextBox 7"/>
          <p:cNvSpPr txBox="1"/>
          <p:nvPr/>
        </p:nvSpPr>
        <p:spPr>
          <a:xfrm>
            <a:off x="3977223" y="1572749"/>
            <a:ext cx="1874937" cy="830997"/>
          </a:xfrm>
          <a:prstGeom prst="rect">
            <a:avLst/>
          </a:prstGeom>
          <a:noFill/>
        </p:spPr>
        <p:txBody>
          <a:bodyPr wrap="square" rtlCol="0">
            <a:spAutoFit/>
          </a:bodyPr>
          <a:lstStyle/>
          <a:p>
            <a:r>
              <a:rPr lang="en-US" sz="1200" b="1" dirty="0" smtClean="0">
                <a:latin typeface="Tahoma"/>
                <a:cs typeface="Tahoma"/>
              </a:rPr>
              <a:t>Things we want:</a:t>
            </a:r>
          </a:p>
          <a:p>
            <a:pPr marL="171450" lvl="1" indent="-171450">
              <a:buFont typeface="Arial"/>
              <a:buChar char="•"/>
            </a:pPr>
            <a:r>
              <a:rPr lang="en-US" sz="1200" dirty="0">
                <a:latin typeface="Tahoma"/>
                <a:cs typeface="Tahoma"/>
              </a:rPr>
              <a:t>Peer support</a:t>
            </a:r>
          </a:p>
          <a:p>
            <a:pPr marL="171450" lvl="1" indent="-171450">
              <a:buFont typeface="Arial"/>
              <a:buChar char="•"/>
            </a:pPr>
            <a:r>
              <a:rPr lang="en-US" sz="1200" dirty="0">
                <a:latin typeface="Tahoma"/>
                <a:cs typeface="Tahoma"/>
              </a:rPr>
              <a:t>Knowledge sharing</a:t>
            </a:r>
          </a:p>
          <a:p>
            <a:pPr marL="171450" lvl="1" indent="-171450">
              <a:buFont typeface="Arial"/>
              <a:buChar char="•"/>
            </a:pPr>
            <a:r>
              <a:rPr lang="en-US" sz="1200" dirty="0">
                <a:latin typeface="Tahoma"/>
                <a:cs typeface="Tahoma"/>
              </a:rPr>
              <a:t>Setting standards</a:t>
            </a:r>
          </a:p>
        </p:txBody>
      </p:sp>
      <p:sp>
        <p:nvSpPr>
          <p:cNvPr id="9" name="TextBox 8"/>
          <p:cNvSpPr txBox="1"/>
          <p:nvPr/>
        </p:nvSpPr>
        <p:spPr>
          <a:xfrm>
            <a:off x="157063" y="2824648"/>
            <a:ext cx="3398937" cy="1015663"/>
          </a:xfrm>
          <a:prstGeom prst="rect">
            <a:avLst/>
          </a:prstGeom>
          <a:noFill/>
        </p:spPr>
        <p:txBody>
          <a:bodyPr wrap="square" rtlCol="0">
            <a:spAutoFit/>
          </a:bodyPr>
          <a:lstStyle/>
          <a:p>
            <a:r>
              <a:rPr lang="en-US" sz="1200" b="1" dirty="0" smtClean="0">
                <a:latin typeface="Tahoma"/>
                <a:cs typeface="Tahoma"/>
              </a:rPr>
              <a:t>Convergence:</a:t>
            </a:r>
          </a:p>
          <a:p>
            <a:pPr marL="171450" lvl="1" indent="-171450">
              <a:buFont typeface="Arial"/>
              <a:buChar char="•"/>
            </a:pPr>
            <a:r>
              <a:rPr lang="en-US" sz="1200" dirty="0" smtClean="0">
                <a:latin typeface="Tahoma"/>
                <a:cs typeface="Tahoma"/>
              </a:rPr>
              <a:t>Leadership</a:t>
            </a:r>
          </a:p>
          <a:p>
            <a:pPr marL="171450" lvl="1" indent="-171450">
              <a:buFont typeface="Arial"/>
              <a:buChar char="•"/>
            </a:pPr>
            <a:r>
              <a:rPr lang="en-US" sz="1200" dirty="0" smtClean="0">
                <a:latin typeface="Tahoma"/>
                <a:cs typeface="Tahoma"/>
              </a:rPr>
              <a:t>Learning</a:t>
            </a:r>
            <a:endParaRPr lang="en-US" sz="1200" dirty="0">
              <a:latin typeface="Tahoma"/>
              <a:cs typeface="Tahoma"/>
            </a:endParaRPr>
          </a:p>
          <a:p>
            <a:pPr marL="171450" lvl="1" indent="-171450">
              <a:buFont typeface="Arial"/>
              <a:buChar char="•"/>
            </a:pPr>
            <a:r>
              <a:rPr lang="en-US" sz="1200" dirty="0">
                <a:latin typeface="Tahoma"/>
                <a:cs typeface="Tahoma"/>
              </a:rPr>
              <a:t>Partnership</a:t>
            </a:r>
          </a:p>
          <a:p>
            <a:pPr marL="171450" lvl="1" indent="-171450">
              <a:buFont typeface="Arial"/>
              <a:buChar char="•"/>
            </a:pPr>
            <a:r>
              <a:rPr lang="en-US" sz="1200" dirty="0">
                <a:latin typeface="Tahoma"/>
                <a:cs typeface="Tahoma"/>
              </a:rPr>
              <a:t>Standards and evaluation practice</a:t>
            </a:r>
          </a:p>
        </p:txBody>
      </p:sp>
      <p:sp>
        <p:nvSpPr>
          <p:cNvPr id="11" name="TextBox 10"/>
          <p:cNvSpPr txBox="1"/>
          <p:nvPr/>
        </p:nvSpPr>
        <p:spPr>
          <a:xfrm>
            <a:off x="3977223" y="2824648"/>
            <a:ext cx="2413417" cy="646331"/>
          </a:xfrm>
          <a:prstGeom prst="rect">
            <a:avLst/>
          </a:prstGeom>
          <a:noFill/>
        </p:spPr>
        <p:txBody>
          <a:bodyPr wrap="square" rtlCol="0">
            <a:spAutoFit/>
          </a:bodyPr>
          <a:lstStyle/>
          <a:p>
            <a:r>
              <a:rPr lang="en-US" sz="1200" b="1" dirty="0" smtClean="0">
                <a:latin typeface="Tahoma"/>
                <a:cs typeface="Tahoma"/>
              </a:rPr>
              <a:t>Requires more discussion:</a:t>
            </a:r>
          </a:p>
          <a:p>
            <a:pPr marL="171450" lvl="1" indent="-171450">
              <a:buFont typeface="Arial"/>
              <a:buChar char="•"/>
            </a:pPr>
            <a:r>
              <a:rPr lang="en-US" sz="1200" dirty="0">
                <a:latin typeface="Tahoma"/>
                <a:cs typeface="Tahoma"/>
              </a:rPr>
              <a:t>External focus</a:t>
            </a:r>
          </a:p>
          <a:p>
            <a:pPr marL="171450" lvl="1" indent="-171450">
              <a:buFont typeface="Arial"/>
              <a:buChar char="•"/>
            </a:pPr>
            <a:r>
              <a:rPr lang="en-US" sz="1200" dirty="0">
                <a:latin typeface="Tahoma"/>
                <a:cs typeface="Tahoma"/>
              </a:rPr>
              <a:t>Role in development</a:t>
            </a:r>
          </a:p>
        </p:txBody>
      </p:sp>
      <p:pic>
        <p:nvPicPr>
          <p:cNvPr id="2" name="Picture 1" descr="Primes5.0_CorePrime (3).jp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80720" y="4978400"/>
            <a:ext cx="2241857" cy="2407920"/>
          </a:xfrm>
          <a:prstGeom prst="rect">
            <a:avLst/>
          </a:prstGeom>
          <a:ln>
            <a:solidFill>
              <a:schemeClr val="tx1"/>
            </a:solidFill>
          </a:ln>
          <a:effectLst>
            <a:outerShdw blurRad="50800" dist="38100" dir="2700000" algn="tl" rotWithShape="0">
              <a:srgbClr val="000000">
                <a:alpha val="43000"/>
              </a:srgbClr>
            </a:outerShdw>
          </a:effectLst>
        </p:spPr>
      </p:pic>
      <p:pic>
        <p:nvPicPr>
          <p:cNvPr id="3" name="Picture 2" descr="Primes5.0_Power (4).jp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730134" y="4978400"/>
            <a:ext cx="2627375" cy="2407920"/>
          </a:xfrm>
          <a:prstGeom prst="rect">
            <a:avLst/>
          </a:prstGeom>
          <a:ln>
            <a:solidFill>
              <a:schemeClr val="tx1"/>
            </a:solidFill>
          </a:ln>
          <a:effectLst>
            <a:outerShdw blurRad="50800" dist="38100" dir="2700000" algn="tl" rotWithShape="0">
              <a:srgbClr val="000000">
                <a:alpha val="43000"/>
              </a:srgbClr>
            </a:outerShdw>
          </a:effectLst>
        </p:spPr>
      </p:pic>
      <p:sp>
        <p:nvSpPr>
          <p:cNvPr id="12" name="TextBox 11"/>
          <p:cNvSpPr txBox="1"/>
          <p:nvPr/>
        </p:nvSpPr>
        <p:spPr>
          <a:xfrm>
            <a:off x="157063" y="4297680"/>
            <a:ext cx="6497737" cy="461665"/>
          </a:xfrm>
          <a:prstGeom prst="rect">
            <a:avLst/>
          </a:prstGeom>
          <a:noFill/>
        </p:spPr>
        <p:txBody>
          <a:bodyPr wrap="square" rtlCol="0">
            <a:spAutoFit/>
          </a:bodyPr>
          <a:lstStyle/>
          <a:p>
            <a:r>
              <a:rPr lang="en-US" sz="1200" dirty="0" smtClean="0">
                <a:latin typeface="Tahoma"/>
                <a:cs typeface="Tahoma"/>
              </a:rPr>
              <a:t>The Clearing team also outfitted the group with two frameworks: the CORE PRIME and POWER PRIME.</a:t>
            </a:r>
          </a:p>
        </p:txBody>
      </p:sp>
    </p:spTree>
    <p:extLst>
      <p:ext uri="{BB962C8B-B14F-4D97-AF65-F5344CB8AC3E}">
        <p14:creationId xmlns:p14="http://schemas.microsoft.com/office/powerpoint/2010/main" val="40646193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063" y="131251"/>
            <a:ext cx="4650897" cy="359826"/>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What makes creating vision hard?</a:t>
            </a:r>
            <a:endParaRPr lang="en-US" dirty="0">
              <a:solidFill>
                <a:srgbClr val="646667"/>
              </a:solidFill>
              <a:latin typeface="Century Gothic"/>
              <a:cs typeface="Century Gothic"/>
            </a:endParaRPr>
          </a:p>
        </p:txBody>
      </p:sp>
      <p:sp>
        <p:nvSpPr>
          <p:cNvPr id="3" name="TextBox 2"/>
          <p:cNvSpPr txBox="1"/>
          <p:nvPr/>
        </p:nvSpPr>
        <p:spPr>
          <a:xfrm>
            <a:off x="345440" y="1043418"/>
            <a:ext cx="6267210" cy="461665"/>
          </a:xfrm>
          <a:prstGeom prst="rect">
            <a:avLst/>
          </a:prstGeom>
          <a:noFill/>
        </p:spPr>
        <p:txBody>
          <a:bodyPr wrap="square" rtlCol="0">
            <a:spAutoFit/>
          </a:bodyPr>
          <a:lstStyle/>
          <a:p>
            <a:r>
              <a:rPr lang="en-US" sz="1200" dirty="0" smtClean="0">
                <a:solidFill>
                  <a:srgbClr val="000000"/>
                </a:solidFill>
                <a:latin typeface="Tahoma"/>
                <a:cs typeface="Tahoma"/>
              </a:rPr>
              <a:t>Creating a vision is one of the most challenging tasks leaders take on. The Clearing outfitted the group with four characteristics that make visioning difficult:</a:t>
            </a:r>
            <a:endParaRPr lang="en-US" sz="1200" dirty="0">
              <a:solidFill>
                <a:srgbClr val="000000"/>
              </a:solidFill>
              <a:latin typeface="Tahoma"/>
              <a:cs typeface="Tahoma"/>
            </a:endParaRPr>
          </a:p>
        </p:txBody>
      </p:sp>
      <p:sp>
        <p:nvSpPr>
          <p:cNvPr id="6" name="TextBox 5"/>
          <p:cNvSpPr txBox="1"/>
          <p:nvPr/>
        </p:nvSpPr>
        <p:spPr>
          <a:xfrm>
            <a:off x="345440" y="1676400"/>
            <a:ext cx="6267210" cy="1200329"/>
          </a:xfrm>
          <a:prstGeom prst="rect">
            <a:avLst/>
          </a:prstGeom>
          <a:noFill/>
        </p:spPr>
        <p:txBody>
          <a:bodyPr wrap="square" rtlCol="0">
            <a:spAutoFit/>
          </a:bodyPr>
          <a:lstStyle/>
          <a:p>
            <a:pPr marL="171450" indent="-171450">
              <a:buFont typeface="Arial"/>
              <a:buChar char="•"/>
            </a:pPr>
            <a:r>
              <a:rPr lang="en-US" sz="1200" dirty="0" smtClean="0">
                <a:solidFill>
                  <a:srgbClr val="000000"/>
                </a:solidFill>
                <a:latin typeface="Tahoma"/>
                <a:cs typeface="Tahoma"/>
              </a:rPr>
              <a:t>Unanchored vision – Organization develops a vision that is not tied to their reason for existing</a:t>
            </a:r>
          </a:p>
          <a:p>
            <a:pPr marL="171450" indent="-171450">
              <a:buFont typeface="Arial"/>
              <a:buChar char="•"/>
            </a:pPr>
            <a:r>
              <a:rPr lang="en-US" sz="1200" dirty="0" smtClean="0">
                <a:solidFill>
                  <a:srgbClr val="000000"/>
                </a:solidFill>
                <a:latin typeface="Tahoma"/>
                <a:cs typeface="Tahoma"/>
              </a:rPr>
              <a:t>Drifting – Organization has lost its identity and is looking for a new one</a:t>
            </a:r>
          </a:p>
          <a:p>
            <a:pPr marL="171450" indent="-171450">
              <a:buFont typeface="Arial"/>
              <a:buChar char="•"/>
            </a:pPr>
            <a:r>
              <a:rPr lang="en-US" sz="1200" dirty="0" smtClean="0">
                <a:solidFill>
                  <a:srgbClr val="000000"/>
                </a:solidFill>
                <a:latin typeface="Tahoma"/>
                <a:cs typeface="Tahoma"/>
              </a:rPr>
              <a:t>Internal/External Extremes (Ecosystem) – Organization’s vision is either too narrow or too broad</a:t>
            </a:r>
          </a:p>
          <a:p>
            <a:pPr marL="171450" indent="-171450">
              <a:buFont typeface="Arial"/>
              <a:buChar char="•"/>
            </a:pPr>
            <a:r>
              <a:rPr lang="en-US" sz="1200" dirty="0" smtClean="0">
                <a:solidFill>
                  <a:srgbClr val="000000"/>
                </a:solidFill>
                <a:latin typeface="Tahoma"/>
                <a:cs typeface="Tahoma"/>
              </a:rPr>
              <a:t>Purpose/Interest Confusion – Driven by purpose; explore interests</a:t>
            </a:r>
            <a:endParaRPr lang="en-US" sz="1200" dirty="0">
              <a:solidFill>
                <a:srgbClr val="000000"/>
              </a:solidFill>
              <a:latin typeface="Tahoma"/>
              <a:cs typeface="Tahoma"/>
            </a:endParaRPr>
          </a:p>
        </p:txBody>
      </p:sp>
      <p:sp>
        <p:nvSpPr>
          <p:cNvPr id="7" name="TextBox 6"/>
          <p:cNvSpPr txBox="1"/>
          <p:nvPr/>
        </p:nvSpPr>
        <p:spPr>
          <a:xfrm>
            <a:off x="345440" y="3124200"/>
            <a:ext cx="6267210" cy="461665"/>
          </a:xfrm>
          <a:prstGeom prst="rect">
            <a:avLst/>
          </a:prstGeom>
          <a:noFill/>
        </p:spPr>
        <p:txBody>
          <a:bodyPr wrap="square" rtlCol="0">
            <a:spAutoFit/>
          </a:bodyPr>
          <a:lstStyle/>
          <a:p>
            <a:r>
              <a:rPr lang="en-US" sz="1200" dirty="0" smtClean="0">
                <a:solidFill>
                  <a:srgbClr val="000000"/>
                </a:solidFill>
                <a:latin typeface="Tahoma"/>
                <a:cs typeface="Tahoma"/>
              </a:rPr>
              <a:t>The group then brainstormed and shared what makes creating vision hard for ECG in particular. Ideas included:</a:t>
            </a:r>
          </a:p>
        </p:txBody>
      </p:sp>
      <p:sp>
        <p:nvSpPr>
          <p:cNvPr id="8" name="TextBox 7"/>
          <p:cNvSpPr txBox="1"/>
          <p:nvPr/>
        </p:nvSpPr>
        <p:spPr>
          <a:xfrm>
            <a:off x="345440" y="3733800"/>
            <a:ext cx="6267210" cy="3231653"/>
          </a:xfrm>
          <a:prstGeom prst="rect">
            <a:avLst/>
          </a:prstGeom>
          <a:noFill/>
        </p:spPr>
        <p:txBody>
          <a:bodyPr wrap="square" rtlCol="0">
            <a:spAutoFit/>
          </a:bodyPr>
          <a:lstStyle/>
          <a:p>
            <a:pPr marL="171450" lvl="0" indent="-171450">
              <a:buFont typeface="Arial"/>
              <a:buChar char="•"/>
            </a:pPr>
            <a:r>
              <a:rPr lang="en-US" sz="1200" dirty="0" smtClean="0">
                <a:solidFill>
                  <a:srgbClr val="000000"/>
                </a:solidFill>
                <a:latin typeface="Tahoma"/>
                <a:cs typeface="Tahoma"/>
              </a:rPr>
              <a:t>Incentives – goes over and above what we’re required to do on a daily basis AND </a:t>
            </a:r>
            <a:r>
              <a:rPr lang="en-US" sz="1200" dirty="0">
                <a:latin typeface="Tahoma"/>
                <a:cs typeface="Tahoma"/>
              </a:rPr>
              <a:t>Incentives – when we come here, we individually take away a lot of things we share across the board. At some level we’re satisfied with how we spend our time here. But we don’t have the incentives to push the boundaries. Until and unless we push ourselves to the next level – there’s no one at our headquarters who is pushing for this – nobody’s asking for this or asking what they get out of </a:t>
            </a:r>
            <a:r>
              <a:rPr lang="en-US" sz="1200" dirty="0" smtClean="0">
                <a:latin typeface="Tahoma"/>
                <a:cs typeface="Tahoma"/>
              </a:rPr>
              <a:t>it</a:t>
            </a:r>
            <a:endParaRPr lang="en-US" sz="1200" dirty="0" smtClean="0">
              <a:solidFill>
                <a:srgbClr val="000000"/>
              </a:solidFill>
              <a:latin typeface="Tahoma"/>
              <a:cs typeface="Tahoma"/>
            </a:endParaRPr>
          </a:p>
          <a:p>
            <a:pPr marL="171450" indent="-171450">
              <a:buFont typeface="Arial"/>
              <a:buChar char="•"/>
            </a:pPr>
            <a:r>
              <a:rPr lang="en-US" sz="1200" dirty="0" smtClean="0">
                <a:latin typeface="Tahoma"/>
                <a:cs typeface="Tahoma"/>
              </a:rPr>
              <a:t>ECG </a:t>
            </a:r>
            <a:r>
              <a:rPr lang="en-US" sz="1200" dirty="0">
                <a:latin typeface="Tahoma"/>
                <a:cs typeface="Tahoma"/>
              </a:rPr>
              <a:t>profile is different in different orgs – each of us has a different profile in each of our </a:t>
            </a:r>
            <a:r>
              <a:rPr lang="en-US" sz="1200" dirty="0" smtClean="0">
                <a:latin typeface="Tahoma"/>
                <a:cs typeface="Tahoma"/>
              </a:rPr>
              <a:t>orgs</a:t>
            </a:r>
          </a:p>
          <a:p>
            <a:pPr marL="171450" indent="-171450">
              <a:buFont typeface="Arial"/>
              <a:buChar char="•"/>
            </a:pPr>
            <a:r>
              <a:rPr lang="en-US" sz="1200" dirty="0" smtClean="0">
                <a:latin typeface="Tahoma"/>
                <a:cs typeface="Tahoma"/>
              </a:rPr>
              <a:t>Starting </a:t>
            </a:r>
            <a:r>
              <a:rPr lang="en-US" sz="1200" dirty="0">
                <a:latin typeface="Tahoma"/>
                <a:cs typeface="Tahoma"/>
              </a:rPr>
              <a:t>points differ – each of us is at a different place in our own institutional </a:t>
            </a:r>
            <a:r>
              <a:rPr lang="en-US" sz="1200" dirty="0" smtClean="0">
                <a:latin typeface="Tahoma"/>
                <a:cs typeface="Tahoma"/>
              </a:rPr>
              <a:t>evolution</a:t>
            </a:r>
          </a:p>
          <a:p>
            <a:pPr marL="171450" lvl="0" indent="-171450">
              <a:buFont typeface="Arial"/>
              <a:buChar char="•"/>
            </a:pPr>
            <a:r>
              <a:rPr lang="en-US" sz="1200" dirty="0">
                <a:latin typeface="Tahoma"/>
                <a:cs typeface="Tahoma"/>
              </a:rPr>
              <a:t>Scope of influence differs in different orgs – each of us has different resources, scope, in our organizations</a:t>
            </a:r>
          </a:p>
          <a:p>
            <a:pPr marL="171450" lvl="0" indent="-171450">
              <a:buFont typeface="Arial"/>
              <a:buChar char="•"/>
            </a:pPr>
            <a:r>
              <a:rPr lang="en-US" sz="1200" dirty="0">
                <a:latin typeface="Tahoma"/>
                <a:cs typeface="Tahoma"/>
              </a:rPr>
              <a:t>Lack of agreement on objectives within ECG</a:t>
            </a:r>
          </a:p>
          <a:p>
            <a:pPr marL="171450" lvl="0" indent="-171450">
              <a:buFont typeface="Arial"/>
              <a:buChar char="•"/>
            </a:pPr>
            <a:r>
              <a:rPr lang="en-US" sz="1200" dirty="0">
                <a:latin typeface="Tahoma"/>
                <a:cs typeface="Tahoma"/>
              </a:rPr>
              <a:t>Authorizing environment – we are self-created and self elected. </a:t>
            </a:r>
            <a:r>
              <a:rPr lang="en-US" sz="1200" dirty="0" smtClean="0">
                <a:latin typeface="Tahoma"/>
                <a:cs typeface="Tahoma"/>
              </a:rPr>
              <a:t>AND Understanding </a:t>
            </a:r>
            <a:r>
              <a:rPr lang="en-US" sz="1200" dirty="0">
                <a:latin typeface="Tahoma"/>
                <a:cs typeface="Tahoma"/>
              </a:rPr>
              <a:t>of the relevance of ECG – a long time ago, there was clear relevance: joint share holders wanted to have one common framework for results measurement. Has gone away now</a:t>
            </a:r>
          </a:p>
          <a:p>
            <a:pPr marL="171450" indent="-171450">
              <a:buFont typeface="Arial"/>
              <a:buChar char="•"/>
            </a:pPr>
            <a:endParaRPr lang="en-US" sz="1200" dirty="0">
              <a:latin typeface="Tahoma"/>
              <a:cs typeface="Tahoma"/>
            </a:endParaRPr>
          </a:p>
        </p:txBody>
      </p:sp>
    </p:spTree>
    <p:extLst>
      <p:ext uri="{BB962C8B-B14F-4D97-AF65-F5344CB8AC3E}">
        <p14:creationId xmlns:p14="http://schemas.microsoft.com/office/powerpoint/2010/main" val="3495788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063" y="60131"/>
            <a:ext cx="4650897" cy="636825"/>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Laying the Foundation for Vision: Defining the ECG Ecosystem</a:t>
            </a:r>
            <a:endParaRPr lang="en-US" dirty="0">
              <a:solidFill>
                <a:srgbClr val="646667"/>
              </a:solidFill>
              <a:latin typeface="Century Gothic"/>
              <a:cs typeface="Century Gothic"/>
            </a:endParaRPr>
          </a:p>
        </p:txBody>
      </p:sp>
      <p:sp>
        <p:nvSpPr>
          <p:cNvPr id="4" name="TextBox 3"/>
          <p:cNvSpPr txBox="1"/>
          <p:nvPr/>
        </p:nvSpPr>
        <p:spPr>
          <a:xfrm>
            <a:off x="96739" y="975361"/>
            <a:ext cx="6623527" cy="830997"/>
          </a:xfrm>
          <a:prstGeom prst="rect">
            <a:avLst/>
          </a:prstGeom>
          <a:noFill/>
        </p:spPr>
        <p:txBody>
          <a:bodyPr wrap="square" rtlCol="0">
            <a:spAutoFit/>
          </a:bodyPr>
          <a:lstStyle/>
          <a:p>
            <a:r>
              <a:rPr lang="en-US" sz="1200" dirty="0" smtClean="0">
                <a:latin typeface="Tahoma"/>
                <a:cs typeface="Tahoma"/>
              </a:rPr>
              <a:t>Once the group understood that visioning is a challenging task, they then began to lay the foundation for the visioning conversation. The first step was to define the context and ecosystem in which ECG exists. After the groups presented their drawings, they concluded that they all see ECG’s ecosystem in fundamentally the same way.</a:t>
            </a:r>
            <a:endParaRPr lang="en-US" sz="1200" dirty="0">
              <a:latin typeface="Tahoma"/>
              <a:cs typeface="Tahoma"/>
            </a:endParaRPr>
          </a:p>
        </p:txBody>
      </p:sp>
      <p:pic>
        <p:nvPicPr>
          <p:cNvPr id="2" name="Picture 1" descr="IMG_3319.jp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64160" y="1794412"/>
            <a:ext cx="2781792" cy="3119119"/>
          </a:xfrm>
          <a:prstGeom prst="rect">
            <a:avLst/>
          </a:prstGeom>
        </p:spPr>
      </p:pic>
      <p:pic>
        <p:nvPicPr>
          <p:cNvPr id="8" name="Picture 7"/>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408503" y="1794412"/>
            <a:ext cx="3161877" cy="2854959"/>
          </a:xfrm>
          <a:prstGeom prst="rect">
            <a:avLst/>
          </a:prstGeom>
        </p:spPr>
      </p:pic>
      <p:pic>
        <p:nvPicPr>
          <p:cNvPr id="7" name="Picture 6" descr="IMG_3321.jpg"/>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157063" y="4978400"/>
            <a:ext cx="2892826" cy="3369210"/>
          </a:xfrm>
          <a:prstGeom prst="rect">
            <a:avLst/>
          </a:prstGeom>
        </p:spPr>
      </p:pic>
      <p:pic>
        <p:nvPicPr>
          <p:cNvPr id="9" name="Picture 8" descr="IMG_3322.jpg"/>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408503" y="4978400"/>
            <a:ext cx="3012471" cy="3637280"/>
          </a:xfrm>
          <a:prstGeom prst="rect">
            <a:avLst/>
          </a:prstGeom>
        </p:spPr>
      </p:pic>
    </p:spTree>
    <p:extLst>
      <p:ext uri="{BB962C8B-B14F-4D97-AF65-F5344CB8AC3E}">
        <p14:creationId xmlns:p14="http://schemas.microsoft.com/office/powerpoint/2010/main" val="1526749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7063" y="131251"/>
            <a:ext cx="4650897" cy="359826"/>
          </a:xfrm>
          <a:prstGeom prst="rect">
            <a:avLst/>
          </a:prstGeom>
          <a:noFill/>
        </p:spPr>
        <p:txBody>
          <a:bodyPr wrap="square" lIns="82024" tIns="41013" rIns="82024" bIns="41013" rtlCol="0">
            <a:spAutoFit/>
          </a:bodyPr>
          <a:lstStyle/>
          <a:p>
            <a:r>
              <a:rPr lang="en-US" dirty="0" smtClean="0">
                <a:solidFill>
                  <a:srgbClr val="646667"/>
                </a:solidFill>
                <a:latin typeface="Century Gothic"/>
                <a:cs typeface="Century Gothic"/>
              </a:rPr>
              <a:t>Roles within the Ecosystem</a:t>
            </a:r>
            <a:endParaRPr lang="en-US" dirty="0">
              <a:solidFill>
                <a:srgbClr val="646667"/>
              </a:solidFill>
              <a:latin typeface="Century Gothic"/>
              <a:cs typeface="Century Gothic"/>
            </a:endParaRPr>
          </a:p>
        </p:txBody>
      </p:sp>
      <p:sp>
        <p:nvSpPr>
          <p:cNvPr id="4" name="TextBox 3"/>
          <p:cNvSpPr txBox="1"/>
          <p:nvPr/>
        </p:nvSpPr>
        <p:spPr>
          <a:xfrm>
            <a:off x="157063" y="4102049"/>
            <a:ext cx="6623527" cy="3600985"/>
          </a:xfrm>
          <a:prstGeom prst="rect">
            <a:avLst/>
          </a:prstGeom>
          <a:noFill/>
        </p:spPr>
        <p:txBody>
          <a:bodyPr wrap="square" rtlCol="0">
            <a:spAutoFit/>
          </a:bodyPr>
          <a:lstStyle/>
          <a:p>
            <a:r>
              <a:rPr lang="en-US" sz="1200" dirty="0" smtClean="0">
                <a:solidFill>
                  <a:srgbClr val="000000"/>
                </a:solidFill>
                <a:latin typeface="Tahoma"/>
                <a:cs typeface="Tahoma"/>
              </a:rPr>
              <a:t>The group then answered the question, “What are the distinct roles within the ecosystem? Who owes what to whom?”</a:t>
            </a:r>
            <a:r>
              <a:rPr lang="en-US" sz="1200" dirty="0">
                <a:latin typeface="Tahoma"/>
                <a:cs typeface="Tahoma"/>
              </a:rPr>
              <a:t> </a:t>
            </a:r>
            <a:r>
              <a:rPr lang="en-US" sz="1200" dirty="0" smtClean="0">
                <a:latin typeface="Tahoma"/>
                <a:cs typeface="Tahoma"/>
              </a:rPr>
              <a:t>Answers included:</a:t>
            </a:r>
          </a:p>
          <a:p>
            <a:pPr marL="171450" indent="-171450">
              <a:buFont typeface="Arial"/>
              <a:buChar char="•"/>
            </a:pPr>
            <a:r>
              <a:rPr lang="en-US" sz="1200" dirty="0">
                <a:latin typeface="Tahoma"/>
                <a:cs typeface="Tahoma"/>
              </a:rPr>
              <a:t>ECG is accountable to each of its members – not to any external entity – each one of us is participating because we find something useful. </a:t>
            </a:r>
            <a:endParaRPr lang="en-US" sz="1200" dirty="0" smtClean="0">
              <a:latin typeface="Tahoma"/>
              <a:cs typeface="Tahoma"/>
            </a:endParaRPr>
          </a:p>
          <a:p>
            <a:pPr marL="171450" indent="-171450">
              <a:buFont typeface="Arial"/>
              <a:buChar char="•"/>
            </a:pPr>
            <a:r>
              <a:rPr lang="en-US" sz="1200" dirty="0">
                <a:latin typeface="Tahoma"/>
                <a:cs typeface="Tahoma"/>
              </a:rPr>
              <a:t>We are accountable to our institutions for high quality evaluations. </a:t>
            </a:r>
            <a:endParaRPr lang="en-US" sz="1200" dirty="0" smtClean="0">
              <a:latin typeface="Tahoma"/>
              <a:cs typeface="Tahoma"/>
            </a:endParaRPr>
          </a:p>
          <a:p>
            <a:pPr marL="171450" indent="-171450">
              <a:buFont typeface="Arial"/>
              <a:buChar char="•"/>
            </a:pPr>
            <a:r>
              <a:rPr lang="en-US" sz="1200" dirty="0">
                <a:latin typeface="Tahoma"/>
                <a:cs typeface="Tahoma"/>
              </a:rPr>
              <a:t>The institutions owe </a:t>
            </a:r>
            <a:r>
              <a:rPr lang="en-US" sz="1200" dirty="0" smtClean="0">
                <a:latin typeface="Tahoma"/>
                <a:cs typeface="Tahoma"/>
              </a:rPr>
              <a:t>evaluation units </a:t>
            </a:r>
            <a:r>
              <a:rPr lang="en-US" sz="1200" dirty="0">
                <a:latin typeface="Tahoma"/>
                <a:cs typeface="Tahoma"/>
              </a:rPr>
              <a:t>sufficient resources and a learning attitude that they do something with our input to them </a:t>
            </a:r>
            <a:endParaRPr lang="en-US" sz="1200" dirty="0" smtClean="0">
              <a:latin typeface="Tahoma"/>
              <a:cs typeface="Tahoma"/>
            </a:endParaRPr>
          </a:p>
          <a:p>
            <a:pPr marL="171450" indent="-171450">
              <a:buFont typeface="Arial"/>
              <a:buChar char="•"/>
            </a:pPr>
            <a:r>
              <a:rPr lang="en-US" sz="1200" dirty="0" smtClean="0">
                <a:solidFill>
                  <a:srgbClr val="000000"/>
                </a:solidFill>
                <a:latin typeface="Tahoma"/>
                <a:cs typeface="Tahoma"/>
              </a:rPr>
              <a:t>Role of ECG is to </a:t>
            </a:r>
            <a:r>
              <a:rPr lang="en-US" sz="1200" dirty="0">
                <a:latin typeface="Tahoma"/>
                <a:cs typeface="Tahoma"/>
              </a:rPr>
              <a:t>s</a:t>
            </a:r>
            <a:r>
              <a:rPr lang="en-US" sz="1200" dirty="0" smtClean="0">
                <a:latin typeface="Tahoma"/>
                <a:cs typeface="Tahoma"/>
              </a:rPr>
              <a:t>hare </a:t>
            </a:r>
            <a:r>
              <a:rPr lang="en-US" sz="1200" dirty="0">
                <a:latin typeface="Tahoma"/>
                <a:cs typeface="Tahoma"/>
              </a:rPr>
              <a:t>experience, share best practices is the role </a:t>
            </a:r>
          </a:p>
          <a:p>
            <a:pPr marL="171450" indent="-171450">
              <a:buFont typeface="Arial"/>
              <a:buChar char="•"/>
            </a:pPr>
            <a:r>
              <a:rPr lang="en-US" sz="1200" dirty="0" smtClean="0">
                <a:solidFill>
                  <a:srgbClr val="000000"/>
                </a:solidFill>
                <a:latin typeface="Tahoma"/>
                <a:cs typeface="Tahoma"/>
              </a:rPr>
              <a:t>One group developed a vision statement (above, left): </a:t>
            </a:r>
            <a:r>
              <a:rPr lang="en-US" sz="1200" dirty="0">
                <a:latin typeface="Tahoma"/>
                <a:cs typeface="Tahoma"/>
              </a:rPr>
              <a:t>Sharing knowledge to strengthen excellence and independence in evaluation in </a:t>
            </a:r>
            <a:r>
              <a:rPr lang="en-US" sz="1200" dirty="0" smtClean="0">
                <a:latin typeface="Tahoma"/>
                <a:cs typeface="Tahoma"/>
              </a:rPr>
              <a:t>IFIs.</a:t>
            </a:r>
          </a:p>
          <a:p>
            <a:pPr marL="628650" lvl="1" indent="-171450">
              <a:buFont typeface="Arial"/>
              <a:buChar char="•"/>
            </a:pPr>
            <a:r>
              <a:rPr lang="en-US" sz="1200" dirty="0" smtClean="0">
                <a:latin typeface="Tahoma"/>
                <a:cs typeface="Tahoma"/>
              </a:rPr>
              <a:t>Cooperating </a:t>
            </a:r>
            <a:r>
              <a:rPr lang="en-US" sz="1200" dirty="0">
                <a:latin typeface="Tahoma"/>
                <a:cs typeface="Tahoma"/>
              </a:rPr>
              <a:t>to safeguard the standing and independence of each member in its own organization </a:t>
            </a:r>
            <a:endParaRPr lang="en-US" sz="1200" dirty="0" smtClean="0">
              <a:latin typeface="Tahoma"/>
              <a:cs typeface="Tahoma"/>
            </a:endParaRPr>
          </a:p>
          <a:p>
            <a:pPr marL="171450" indent="-171450">
              <a:buFont typeface="Arial"/>
              <a:buChar char="•"/>
            </a:pPr>
            <a:r>
              <a:rPr lang="en-US" sz="1200" dirty="0" smtClean="0">
                <a:solidFill>
                  <a:srgbClr val="000000"/>
                </a:solidFill>
                <a:latin typeface="Tahoma"/>
                <a:cs typeface="Tahoma"/>
              </a:rPr>
              <a:t>One group drew the pyramid (above, right) to show the flow of information from ECG to the independent </a:t>
            </a:r>
            <a:r>
              <a:rPr lang="en-US" sz="1200" dirty="0">
                <a:solidFill>
                  <a:srgbClr val="000000"/>
                </a:solidFill>
                <a:latin typeface="Tahoma"/>
                <a:cs typeface="Tahoma"/>
              </a:rPr>
              <a:t>e</a:t>
            </a:r>
            <a:r>
              <a:rPr lang="en-US" sz="1200" dirty="0" smtClean="0">
                <a:solidFill>
                  <a:srgbClr val="000000"/>
                </a:solidFill>
                <a:latin typeface="Tahoma"/>
                <a:cs typeface="Tahoma"/>
              </a:rPr>
              <a:t>valuation units (IE) to the international </a:t>
            </a:r>
            <a:r>
              <a:rPr lang="en-US" sz="1200" dirty="0">
                <a:solidFill>
                  <a:srgbClr val="000000"/>
                </a:solidFill>
                <a:latin typeface="Tahoma"/>
                <a:cs typeface="Tahoma"/>
              </a:rPr>
              <a:t>f</a:t>
            </a:r>
            <a:r>
              <a:rPr lang="en-US" sz="1200" dirty="0" smtClean="0">
                <a:solidFill>
                  <a:srgbClr val="000000"/>
                </a:solidFill>
                <a:latin typeface="Tahoma"/>
                <a:cs typeface="Tahoma"/>
              </a:rPr>
              <a:t>inancial institutions (IFI)</a:t>
            </a:r>
          </a:p>
          <a:p>
            <a:pPr marL="171450" indent="-171450">
              <a:buFont typeface="Arial"/>
              <a:buChar char="•"/>
            </a:pPr>
            <a:r>
              <a:rPr lang="en-US" sz="1200" dirty="0" smtClean="0">
                <a:solidFill>
                  <a:srgbClr val="000000"/>
                </a:solidFill>
                <a:latin typeface="Tahoma"/>
                <a:cs typeface="Tahoma"/>
              </a:rPr>
              <a:t>The ECG exists to serve the independent evaluation units, not the other way around.</a:t>
            </a:r>
          </a:p>
          <a:p>
            <a:pPr marL="171450" indent="-171450">
              <a:buFont typeface="Arial"/>
              <a:buChar char="•"/>
            </a:pPr>
            <a:endParaRPr lang="en-US" sz="1200" dirty="0">
              <a:solidFill>
                <a:srgbClr val="000000"/>
              </a:solidFill>
              <a:latin typeface="Tahoma"/>
              <a:cs typeface="Tahoma"/>
            </a:endParaRPr>
          </a:p>
          <a:p>
            <a:r>
              <a:rPr lang="en-US" sz="1200" dirty="0" smtClean="0">
                <a:solidFill>
                  <a:srgbClr val="000000"/>
                </a:solidFill>
                <a:latin typeface="Tahoma"/>
                <a:cs typeface="Tahoma"/>
              </a:rPr>
              <a:t>The group agreed that ECG’s core responsibility is to serve its members through networking, knowledge sharing, peer support, etc. In remaining responsive to members’ needs, the ECG will be able to positively impact other stakeholders in the IFIs and the evaluation community.</a:t>
            </a:r>
            <a:endParaRPr lang="en-US" sz="1200" dirty="0">
              <a:solidFill>
                <a:srgbClr val="000000"/>
              </a:solidFill>
              <a:latin typeface="Tahoma"/>
              <a:cs typeface="Tahoma"/>
            </a:endParaRPr>
          </a:p>
        </p:txBody>
      </p:sp>
      <p:pic>
        <p:nvPicPr>
          <p:cNvPr id="2" name="Picture 1" descr="IMG_3324.jpg"/>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35674" y="975360"/>
            <a:ext cx="3083321" cy="2692400"/>
          </a:xfrm>
          <a:prstGeom prst="rect">
            <a:avLst/>
          </a:prstGeom>
        </p:spPr>
      </p:pic>
      <p:pic>
        <p:nvPicPr>
          <p:cNvPr id="7" name="Picture 6" descr="IMG_3325.jpg"/>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580290" y="975360"/>
            <a:ext cx="3104820" cy="2905760"/>
          </a:xfrm>
          <a:prstGeom prst="rect">
            <a:avLst/>
          </a:prstGeom>
        </p:spPr>
      </p:pic>
    </p:spTree>
    <p:extLst>
      <p:ext uri="{BB962C8B-B14F-4D97-AF65-F5344CB8AC3E}">
        <p14:creationId xmlns:p14="http://schemas.microsoft.com/office/powerpoint/2010/main" val="5753295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1d45786f-a737-4735-8af6-df12fb6939a2"/>
</file>

<file path=customXml/itemProps1.xml><?xml version="1.0" encoding="utf-8"?>
<ds:datastoreItem xmlns:ds="http://schemas.openxmlformats.org/officeDocument/2006/customXml" ds:itemID="{62BCAC50-AB1F-4193-952F-BA9D2D1BE18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7402</TotalTime>
  <Words>2473</Words>
  <Application>Microsoft Office PowerPoint</Application>
  <PresentationFormat>On-screen Show (4:3)</PresentationFormat>
  <Paragraphs>171</Paragraphs>
  <Slides>12</Slides>
  <Notes>12</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Clearing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dc:title>
  <dc:creator>Kristen Booth</dc:creator>
  <cp:keywords>[EBRD]</cp:keywords>
  <cp:lastModifiedBy>Eichenberger, Joseph</cp:lastModifiedBy>
  <cp:revision>534</cp:revision>
  <cp:lastPrinted>2014-06-04T15:45:28Z</cp:lastPrinted>
  <dcterms:created xsi:type="dcterms:W3CDTF">2013-11-12T19:49:50Z</dcterms:created>
  <dcterms:modified xsi:type="dcterms:W3CDTF">2016-02-29T16:01:15Z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a4526ed9-2f63-4f74-9988-a10698de3123</vt:lpwstr>
  </property>
  <property fmtid="{D5CDD505-2E9C-101B-9397-08002B2CF9AE}" pid="3" name="bjDocumentSecurityLabel">
    <vt:lpwstr>This item has no classification</vt:lpwstr>
  </property>
  <property fmtid="{D5CDD505-2E9C-101B-9397-08002B2CF9AE}" pid="4" name="bjSaver">
    <vt:lpwstr>Tmc3nLO4G2GSXilNaxxF8nGZp6Z/LirO</vt:lpwstr>
  </property>
</Properties>
</file>