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9" r:id="rId2"/>
    <p:sldMasterId id="2147483683" r:id="rId3"/>
    <p:sldMasterId id="2147483688" r:id="rId4"/>
  </p:sldMasterIdLst>
  <p:notesMasterIdLst>
    <p:notesMasterId r:id="rId21"/>
  </p:notesMasterIdLst>
  <p:handoutMasterIdLst>
    <p:handoutMasterId r:id="rId22"/>
  </p:handoutMasterIdLst>
  <p:sldIdLst>
    <p:sldId id="263" r:id="rId5"/>
    <p:sldId id="264" r:id="rId6"/>
    <p:sldId id="266" r:id="rId7"/>
    <p:sldId id="278" r:id="rId8"/>
    <p:sldId id="267" r:id="rId9"/>
    <p:sldId id="268" r:id="rId10"/>
    <p:sldId id="281" r:id="rId11"/>
    <p:sldId id="269" r:id="rId12"/>
    <p:sldId id="279" r:id="rId13"/>
    <p:sldId id="280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66"/>
    <a:srgbClr val="FF3300"/>
    <a:srgbClr val="F9F377"/>
    <a:srgbClr val="FFCC71"/>
    <a:srgbClr val="FFBC43"/>
    <a:srgbClr val="53A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9" autoAdjust="0"/>
    <p:restoredTop sz="80077" autoAdjust="0"/>
  </p:normalViewPr>
  <p:slideViewPr>
    <p:cSldViewPr showGuides="1">
      <p:cViewPr>
        <p:scale>
          <a:sx n="100" d="100"/>
          <a:sy n="100" d="100"/>
        </p:scale>
        <p:origin x="-444" y="-84"/>
      </p:cViewPr>
      <p:guideLst>
        <p:guide orient="horz" pos="3884"/>
        <p:guide orient="horz" pos="142"/>
        <p:guide orient="horz" pos="504"/>
        <p:guide pos="5603"/>
        <p:guide pos="1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64" y="-96"/>
      </p:cViewPr>
      <p:guideLst>
        <p:guide orient="horz" pos="2880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22B9B-11C8-425D-96B4-1A16BA854838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B48E2-365C-4DAC-8219-3DBCE95FEEA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166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38C35-4839-4857-8530-E88AA45116EE}" type="datetimeFigureOut">
              <a:rPr lang="en-GB" smtClean="0"/>
              <a:t>11/01/2016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0C71F-D261-44F0-AF44-14D6444BF6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57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128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88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124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25044"/>
            <a:ext cx="8283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text style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12000" y="1742953"/>
            <a:ext cx="8283600" cy="1440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11560" y="3825044"/>
            <a:ext cx="828404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12000" y="1742953"/>
            <a:ext cx="82836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4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288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7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268760"/>
            <a:ext cx="4244975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34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50827" y="1279598"/>
            <a:ext cx="4321173" cy="489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4321175" cy="4896000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664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1268414"/>
            <a:ext cx="4284000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4284000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50827" y="5373216"/>
            <a:ext cx="8642351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701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251999" y="1267199"/>
            <a:ext cx="8643600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408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333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742953"/>
            <a:ext cx="8283600" cy="1440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25044"/>
            <a:ext cx="8283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text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812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742953"/>
            <a:ext cx="82836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825044"/>
            <a:ext cx="828404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30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68760"/>
            <a:ext cx="7200800" cy="48896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52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67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5596" y="1268760"/>
            <a:ext cx="3560206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3" y="1268760"/>
            <a:ext cx="3524198" cy="489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7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935596" y="1279598"/>
            <a:ext cx="3636404" cy="489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3" y="1268760"/>
            <a:ext cx="3600397" cy="4896000"/>
          </a:xfrm>
          <a:solidFill>
            <a:schemeClr val="accent4">
              <a:alpha val="4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47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71599" y="1268414"/>
            <a:ext cx="3563225" cy="40327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4608004" y="1269850"/>
            <a:ext cx="3564396" cy="403135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Picture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971600" y="5373216"/>
            <a:ext cx="7200800" cy="792634"/>
          </a:xfrm>
          <a:solidFill>
            <a:schemeClr val="accent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538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971599" y="1267199"/>
            <a:ext cx="7200801" cy="488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BE" dirty="0" smtClean="0"/>
              <a:t>Click to insert </a:t>
            </a:r>
            <a:r>
              <a:rPr lang="fr-BE" dirty="0" err="1" smtClean="0"/>
              <a:t>your</a:t>
            </a:r>
            <a:r>
              <a:rPr lang="fr-BE" dirty="0" smtClean="0"/>
              <a:t>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0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cid:image001.png@01D00FB0.2EF2CFF0" TargetMode="Externa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672" y="6480000"/>
            <a:ext cx="971128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000" y="6480000"/>
            <a:ext cx="396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2000" y="6480000"/>
            <a:ext cx="162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52636"/>
            <a:ext cx="245540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8" r:id="rId2"/>
    <p:sldLayoutId id="2147483649" r:id="rId3"/>
    <p:sldLayoutId id="2147483697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268760"/>
            <a:ext cx="7200800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000" y="6480000"/>
            <a:ext cx="97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2000" y="6480000"/>
            <a:ext cx="39602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2000" y="6480000"/>
            <a:ext cx="1620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52636"/>
            <a:ext cx="245540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4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9" r:id="rId3"/>
    <p:sldLayoutId id="2147483680" r:id="rId4"/>
    <p:sldLayoutId id="2147483682" r:id="rId5"/>
    <p:sldLayoutId id="2147483676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6000" y="6264000"/>
            <a:ext cx="79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020" y="6480000"/>
            <a:ext cx="3384376" cy="144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000" y="6480000"/>
            <a:ext cx="79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52636"/>
            <a:ext cx="245540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7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5" r:id="rId2"/>
    <p:sldLayoutId id="2147483696" r:id="rId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8643600" cy="576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1" y="1268760"/>
            <a:ext cx="8641657" cy="4889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6000" y="6264000"/>
            <a:ext cx="79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24/11/2015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52000" y="6480000"/>
            <a:ext cx="3384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000" y="6480000"/>
            <a:ext cx="79200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fld id="{FD0A51CA-4611-42BC-8C78-05A9D4A054C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cid:image001.png@01D00FB0.2EF2CFF0"/>
          <p:cNvPicPr>
            <a:picLocks noChangeAspect="1"/>
          </p:cNvPicPr>
          <p:nvPr userDrawn="1"/>
        </p:nvPicPr>
        <p:blipFill>
          <a:blip r:embed="rId9" r:link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761" y="188680"/>
            <a:ext cx="407719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785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None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Evaluation of</a:t>
            </a:r>
            <a:br>
              <a:rPr lang="fr-FR" dirty="0" smtClean="0"/>
            </a:br>
            <a:r>
              <a:rPr lang="fr-FR" dirty="0" smtClean="0"/>
              <a:t>EIB </a:t>
            </a:r>
            <a:r>
              <a:rPr lang="fr-FR" dirty="0" err="1"/>
              <a:t>financing</a:t>
            </a:r>
            <a:r>
              <a:rPr lang="fr-FR" dirty="0"/>
              <a:t> of </a:t>
            </a:r>
            <a:r>
              <a:rPr lang="fr-FR" dirty="0" err="1"/>
              <a:t>Climate</a:t>
            </a:r>
            <a:r>
              <a:rPr lang="fr-FR" dirty="0"/>
              <a:t> </a:t>
            </a:r>
            <a:r>
              <a:rPr lang="fr-FR" dirty="0" smtClean="0"/>
              <a:t>Action</a:t>
            </a:r>
            <a:endParaRPr lang="en-GB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Jan </a:t>
            </a:r>
            <a:r>
              <a:rPr lang="fr-FR" dirty="0"/>
              <a:t>Willem van der </a:t>
            </a:r>
            <a:r>
              <a:rPr lang="fr-FR" dirty="0" err="1"/>
              <a:t>Kaaij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EIB </a:t>
            </a:r>
            <a:r>
              <a:rPr lang="fr-FR" dirty="0" err="1"/>
              <a:t>Inspector</a:t>
            </a:r>
            <a:r>
              <a:rPr lang="fr-FR" dirty="0"/>
              <a:t> </a:t>
            </a:r>
            <a:r>
              <a:rPr lang="fr-FR" dirty="0" smtClean="0"/>
              <a:t>General</a:t>
            </a:r>
          </a:p>
          <a:p>
            <a:endParaRPr lang="fr-FR" dirty="0"/>
          </a:p>
          <a:p>
            <a:r>
              <a:rPr lang="fr-FR" dirty="0" smtClean="0"/>
              <a:t>ECG Meeting </a:t>
            </a:r>
            <a:r>
              <a:rPr lang="fr-FR" dirty="0" err="1" smtClean="0"/>
              <a:t>January</a:t>
            </a:r>
            <a:r>
              <a:rPr lang="fr-FR" dirty="0" smtClean="0"/>
              <a:t> 2016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dirty="0" smtClean="0"/>
              <a:t>What could be improved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18437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GB" sz="2800" dirty="0" smtClean="0"/>
              <a:t>More focus on </a:t>
            </a:r>
            <a:r>
              <a:rPr lang="en-GB" sz="2800" dirty="0" smtClean="0"/>
              <a:t>impact instead of </a:t>
            </a:r>
            <a:r>
              <a:rPr lang="en-GB" sz="2800" dirty="0" smtClean="0"/>
              <a:t>volume </a:t>
            </a:r>
            <a:r>
              <a:rPr lang="en-GB" sz="2800" dirty="0" smtClean="0"/>
              <a:t>only</a:t>
            </a:r>
          </a:p>
          <a:p>
            <a:pPr>
              <a:buClrTx/>
            </a:pPr>
            <a:r>
              <a:rPr lang="en-GB" sz="2800" dirty="0" smtClean="0"/>
              <a:t>Increase efforts on energy efficiency</a:t>
            </a:r>
          </a:p>
          <a:p>
            <a:pPr>
              <a:buClrTx/>
            </a:pPr>
            <a:r>
              <a:rPr lang="en-GB" sz="2800" dirty="0" smtClean="0"/>
              <a:t>Prepare the day after tomorrow – RDI !</a:t>
            </a:r>
          </a:p>
          <a:p>
            <a:pPr>
              <a:buClrTx/>
            </a:pPr>
            <a:r>
              <a:rPr lang="en-GB" sz="2800" dirty="0" smtClean="0"/>
              <a:t>Complete </a:t>
            </a:r>
            <a:r>
              <a:rPr lang="en-GB" sz="2800" dirty="0" smtClean="0"/>
              <a:t>the process of Climate </a:t>
            </a:r>
            <a:r>
              <a:rPr lang="en-GB" sz="2800" dirty="0" smtClean="0"/>
              <a:t>Mainstreaming</a:t>
            </a:r>
          </a:p>
          <a:p>
            <a:pPr>
              <a:buClrTx/>
            </a:pPr>
            <a:endParaRPr lang="en-GB" sz="2800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2000" y="6480000"/>
            <a:ext cx="1620000" cy="144000"/>
          </a:xfrm>
        </p:spPr>
        <p:txBody>
          <a:bodyPr/>
          <a:lstStyle/>
          <a:p>
            <a:fld id="{7B5726B0-BA77-4468-99C9-1D2C1D064D21}" type="slidenum">
              <a:rPr lang="en-GB" smtClean="0"/>
              <a:t>10</a:t>
            </a:fld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52000" y="6480000"/>
            <a:ext cx="3960000" cy="144000"/>
          </a:xfrm>
        </p:spPr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2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Influence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11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8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evaluation ran in parallel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EIB strategy </a:t>
            </a:r>
            <a:r>
              <a:rPr lang="en-US" dirty="0"/>
              <a:t>formulation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31540" y="1988840"/>
            <a:ext cx="8280920" cy="4169606"/>
          </a:xfrm>
        </p:spPr>
        <p:txBody>
          <a:bodyPr/>
          <a:lstStyle/>
          <a:p>
            <a:pPr>
              <a:buClrTx/>
            </a:pPr>
            <a:r>
              <a:rPr lang="en-US" dirty="0"/>
              <a:t>Initially "simply" to </a:t>
            </a:r>
            <a:r>
              <a:rPr lang="en-US" dirty="0" smtClean="0"/>
              <a:t>run in </a:t>
            </a:r>
            <a:r>
              <a:rPr lang="en-US" dirty="0"/>
              <a:t>parallel with the EIB Public Consultation on Climate Action</a:t>
            </a:r>
            <a:r>
              <a:rPr lang="en-US" dirty="0" smtClean="0"/>
              <a:t>...</a:t>
            </a:r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dirty="0"/>
              <a:t>... when the decision came (Feb-March 2015) to produce a fully-fledged strategy (COP21) </a:t>
            </a:r>
            <a:r>
              <a:rPr lang="en-US" dirty="0" smtClean="0"/>
              <a:t>...</a:t>
            </a:r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dirty="0"/>
              <a:t>... for which the evaluation was </a:t>
            </a:r>
            <a:r>
              <a:rPr lang="en-US" dirty="0" smtClean="0"/>
              <a:t>viewed as </a:t>
            </a:r>
            <a:r>
              <a:rPr lang="en-US" dirty="0"/>
              <a:t>important </a:t>
            </a:r>
            <a:r>
              <a:rPr lang="en-US" dirty="0" smtClean="0"/>
              <a:t>input!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12</a:t>
            </a:fld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2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evaluation is influential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The evaluation findings and recommendations are to a great extent reflected in the </a:t>
            </a:r>
            <a:r>
              <a:rPr lang="en-US" dirty="0" smtClean="0"/>
              <a:t>Climate Action Strategy</a:t>
            </a:r>
            <a:endParaRPr lang="en-US" dirty="0"/>
          </a:p>
          <a:p>
            <a:pPr>
              <a:buClrTx/>
            </a:pPr>
            <a:r>
              <a:rPr lang="en-US" dirty="0"/>
              <a:t>Both presented together to the Board in September 2015</a:t>
            </a:r>
          </a:p>
          <a:p>
            <a:pPr>
              <a:buClrTx/>
            </a:pPr>
            <a:r>
              <a:rPr lang="en-US" dirty="0"/>
              <a:t>Subsequent to the CAS, Work Plans will be developed (Q1 2016) further taking on board the evaluation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13</a:t>
            </a:fld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71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ECG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14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09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the ECG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11560" y="1268760"/>
            <a:ext cx="7776864" cy="488968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/>
              <a:t>Evaluability of climate finance</a:t>
            </a:r>
            <a:endParaRPr lang="en-US" dirty="0"/>
          </a:p>
          <a:p>
            <a:pPr lvl="1">
              <a:buClrTx/>
            </a:pPr>
            <a:r>
              <a:rPr lang="en-US" dirty="0" smtClean="0"/>
              <a:t>Cross-cutting </a:t>
            </a:r>
            <a:r>
              <a:rPr lang="en-US" dirty="0"/>
              <a:t>character</a:t>
            </a:r>
          </a:p>
          <a:p>
            <a:pPr lvl="1">
              <a:buClrTx/>
            </a:pPr>
            <a:r>
              <a:rPr lang="en-US" dirty="0"/>
              <a:t>Measuring impact rather than volume only</a:t>
            </a:r>
          </a:p>
          <a:p>
            <a:pPr lvl="1">
              <a:buClrTx/>
            </a:pPr>
            <a:r>
              <a:rPr lang="en-US" dirty="0" smtClean="0"/>
              <a:t>Adaptation</a:t>
            </a:r>
            <a:endParaRPr lang="en-US" dirty="0"/>
          </a:p>
          <a:p>
            <a:pPr>
              <a:buClrTx/>
            </a:pPr>
            <a:r>
              <a:rPr lang="en-US" dirty="0"/>
              <a:t>Sharing</a:t>
            </a:r>
          </a:p>
          <a:p>
            <a:pPr lvl="1">
              <a:buClrTx/>
            </a:pPr>
            <a:r>
              <a:rPr lang="en-US" dirty="0"/>
              <a:t>Share climate work within ECG, inform each other</a:t>
            </a:r>
          </a:p>
          <a:p>
            <a:pPr lvl="1">
              <a:buClrTx/>
            </a:pPr>
            <a:r>
              <a:rPr lang="en-US" dirty="0"/>
              <a:t>Tap into each others' knowledge ahead of </a:t>
            </a:r>
            <a:r>
              <a:rPr lang="en-US" dirty="0" smtClean="0"/>
              <a:t>evaluations </a:t>
            </a:r>
            <a:r>
              <a:rPr lang="en-US" dirty="0"/>
              <a:t>(as EIB/EV usefully did end 2014)</a:t>
            </a:r>
          </a:p>
          <a:p>
            <a:pPr lvl="1">
              <a:buClrTx/>
            </a:pPr>
            <a:r>
              <a:rPr lang="en-US" dirty="0"/>
              <a:t>Share climate work also through the MDB climate group; keep a finger on the pulse on what they </a:t>
            </a:r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15</a:t>
            </a:fld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2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16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presentation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The challenges of this evaluation</a:t>
            </a:r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dirty="0"/>
              <a:t>Evaluation findings</a:t>
            </a:r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dirty="0"/>
              <a:t>The influence of the evaluation </a:t>
            </a:r>
            <a:r>
              <a:rPr lang="en-US" dirty="0" smtClean="0"/>
              <a:t>– link with </a:t>
            </a:r>
            <a:r>
              <a:rPr lang="en-US" dirty="0"/>
              <a:t>EIB Climate Action Strategy (CAS)</a:t>
            </a:r>
          </a:p>
          <a:p>
            <a:pPr>
              <a:buClrTx/>
            </a:pPr>
            <a:endParaRPr lang="en-US" dirty="0"/>
          </a:p>
          <a:p>
            <a:pPr>
              <a:buClrTx/>
            </a:pPr>
            <a:r>
              <a:rPr lang="en-US" dirty="0"/>
              <a:t>Some considerations for </a:t>
            </a:r>
            <a:r>
              <a:rPr lang="en-US" dirty="0" smtClean="0"/>
              <a:t>ECG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A51CA-4611-42BC-8C78-05A9D4A054CC}" type="slidenum">
              <a:rPr lang="en-GB" smtClean="0"/>
              <a:t>2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8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Scope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fr-FR" dirty="0"/>
              <a:t>EU28</a:t>
            </a:r>
          </a:p>
          <a:p>
            <a:pPr>
              <a:buClrTx/>
            </a:pPr>
            <a:r>
              <a:rPr lang="fr-FR" dirty="0"/>
              <a:t>2010-2014</a:t>
            </a:r>
          </a:p>
          <a:p>
            <a:pPr>
              <a:buClrTx/>
            </a:pPr>
            <a:r>
              <a:rPr lang="fr-FR" dirty="0" err="1"/>
              <a:t>Climate</a:t>
            </a:r>
            <a:r>
              <a:rPr lang="fr-FR" dirty="0"/>
              <a:t> change mitigation</a:t>
            </a:r>
          </a:p>
          <a:p>
            <a:pPr>
              <a:buClrTx/>
            </a:pPr>
            <a:endParaRPr lang="fr-FR" dirty="0"/>
          </a:p>
          <a:p>
            <a:pPr>
              <a:buClrTx/>
            </a:pPr>
            <a:r>
              <a:rPr lang="fr-FR" dirty="0" err="1"/>
              <a:t>Excluded</a:t>
            </a:r>
            <a:endParaRPr lang="fr-FR" dirty="0"/>
          </a:p>
          <a:p>
            <a:pPr lvl="1">
              <a:buClrTx/>
            </a:pPr>
            <a:r>
              <a:rPr lang="fr-FR" dirty="0"/>
              <a:t>Adaptation</a:t>
            </a:r>
          </a:p>
          <a:p>
            <a:pPr lvl="1">
              <a:buClrTx/>
            </a:pPr>
            <a:r>
              <a:rPr lang="fr-FR" dirty="0" err="1"/>
              <a:t>Climate</a:t>
            </a:r>
            <a:r>
              <a:rPr lang="fr-FR" dirty="0"/>
              <a:t> finance (i.e. </a:t>
            </a:r>
            <a:r>
              <a:rPr lang="fr-FR" dirty="0" err="1"/>
              <a:t>Climate</a:t>
            </a:r>
            <a:r>
              <a:rPr lang="fr-FR" dirty="0"/>
              <a:t> Bonds)</a:t>
            </a:r>
          </a:p>
          <a:p>
            <a:pPr lvl="1">
              <a:buClrTx/>
            </a:pPr>
            <a:r>
              <a:rPr lang="fr-FR" dirty="0" smtClean="0"/>
              <a:t>The </a:t>
            </a:r>
            <a:r>
              <a:rPr lang="fr-FR" dirty="0" err="1" smtClean="0"/>
              <a:t>Bank’s</a:t>
            </a:r>
            <a:r>
              <a:rPr lang="fr-FR" dirty="0" smtClean="0"/>
              <a:t> </a:t>
            </a:r>
            <a:r>
              <a:rPr lang="fr-FR" dirty="0" err="1" smtClean="0"/>
              <a:t>internal</a:t>
            </a:r>
            <a:r>
              <a:rPr lang="fr-FR" dirty="0" smtClean="0"/>
              <a:t> </a:t>
            </a:r>
            <a:r>
              <a:rPr lang="fr-FR" dirty="0" err="1"/>
              <a:t>carbon</a:t>
            </a:r>
            <a:r>
              <a:rPr lang="fr-FR" dirty="0"/>
              <a:t> </a:t>
            </a:r>
            <a:r>
              <a:rPr lang="fr-FR" dirty="0" err="1" smtClean="0"/>
              <a:t>footprint</a:t>
            </a:r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3</a:t>
            </a:fld>
            <a:endParaRPr lang="en-GB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5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8032"/>
            <a:ext cx="8229600" cy="620688"/>
          </a:xfrm>
        </p:spPr>
        <p:txBody>
          <a:bodyPr>
            <a:normAutofit/>
          </a:bodyPr>
          <a:lstStyle/>
          <a:p>
            <a:r>
              <a:rPr lang="fr-FR" dirty="0" err="1" smtClean="0"/>
              <a:t>Two</a:t>
            </a:r>
            <a:r>
              <a:rPr lang="fr-FR" dirty="0" smtClean="0"/>
              <a:t> main </a:t>
            </a:r>
            <a:r>
              <a:rPr lang="fr-FR" dirty="0" err="1" smtClean="0"/>
              <a:t>evaluation</a:t>
            </a:r>
            <a:r>
              <a:rPr lang="fr-FR" dirty="0" smtClean="0"/>
              <a:t>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55365"/>
            <a:ext cx="8229600" cy="3013795"/>
          </a:xfrm>
        </p:spPr>
        <p:txBody>
          <a:bodyPr>
            <a:norm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fr-FR" dirty="0" smtClean="0"/>
              <a:t>How EIB </a:t>
            </a:r>
            <a:r>
              <a:rPr lang="fr-FR" i="1" dirty="0" err="1" smtClean="0"/>
              <a:t>mainstreamed</a:t>
            </a:r>
            <a:r>
              <a:rPr lang="fr-FR" dirty="0" smtClean="0"/>
              <a:t> </a:t>
            </a:r>
            <a:r>
              <a:rPr lang="fr-FR" dirty="0" err="1" smtClean="0"/>
              <a:t>Climate</a:t>
            </a:r>
            <a:r>
              <a:rPr lang="fr-FR" dirty="0" smtClean="0"/>
              <a:t> Action?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fr-FR" dirty="0" smtClean="0"/>
              <a:t>How EIB </a:t>
            </a:r>
            <a:r>
              <a:rPr lang="fr-FR" dirty="0" err="1" smtClean="0"/>
              <a:t>financing</a:t>
            </a:r>
            <a:r>
              <a:rPr lang="fr-FR" dirty="0" smtClean="0"/>
              <a:t> </a:t>
            </a:r>
            <a:r>
              <a:rPr lang="fr-FR" i="1" dirty="0" err="1" smtClean="0"/>
              <a:t>contributed</a:t>
            </a:r>
            <a:r>
              <a:rPr lang="fr-FR" dirty="0" smtClean="0"/>
              <a:t> to </a:t>
            </a:r>
            <a:r>
              <a:rPr lang="fr-FR" dirty="0" err="1" smtClean="0"/>
              <a:t>Climate</a:t>
            </a:r>
            <a:r>
              <a:rPr lang="fr-FR" dirty="0" smtClean="0"/>
              <a:t> Action objectives?</a:t>
            </a:r>
          </a:p>
          <a:p>
            <a:pPr marL="457200" indent="-457200">
              <a:buClrTx/>
              <a:buFont typeface="+mj-lt"/>
              <a:buAutoNum type="arabicPeriod"/>
            </a:pPr>
            <a:endParaRPr lang="fr-FR" dirty="0"/>
          </a:p>
          <a:p>
            <a:pPr marL="457200" indent="-457200">
              <a:buClrTx/>
              <a:buFont typeface="+mj-lt"/>
              <a:buAutoNum type="arabicPeriod"/>
            </a:pPr>
            <a:endParaRPr lang="fr-FR" dirty="0" smtClean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2000" y="6480000"/>
            <a:ext cx="1620000" cy="144000"/>
          </a:xfrm>
        </p:spPr>
        <p:txBody>
          <a:bodyPr/>
          <a:lstStyle/>
          <a:p>
            <a:fld id="{7B5726B0-BA77-4468-99C9-1D2C1D064D21}" type="slidenum">
              <a:rPr lang="en-GB" smtClean="0"/>
              <a:t>4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52000" y="6480000"/>
            <a:ext cx="3960000" cy="144000"/>
          </a:xfrm>
        </p:spPr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251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Challenges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5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3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Transversal </a:t>
            </a:r>
            <a:r>
              <a:rPr lang="fr-FR" dirty="0" err="1"/>
              <a:t>priority</a:t>
            </a:r>
            <a:r>
              <a:rPr lang="fr-FR" dirty="0"/>
              <a:t>, 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smtClean="0"/>
              <a:t>volume,</a:t>
            </a:r>
            <a:br>
              <a:rPr lang="fr-FR" dirty="0" smtClean="0"/>
            </a:br>
            <a:r>
              <a:rPr lang="fr-FR" dirty="0" smtClean="0"/>
              <a:t>short </a:t>
            </a:r>
            <a:r>
              <a:rPr lang="fr-FR" dirty="0" err="1"/>
              <a:t>evaluation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791580" y="1484784"/>
            <a:ext cx="7200800" cy="416960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400" dirty="0"/>
              <a:t>Transversal priority: cuts across </a:t>
            </a:r>
            <a:r>
              <a:rPr lang="en-US" sz="2400" i="1" dirty="0"/>
              <a:t>many</a:t>
            </a:r>
            <a:r>
              <a:rPr lang="en-US" sz="2400" dirty="0"/>
              <a:t> sectors</a:t>
            </a:r>
          </a:p>
          <a:p>
            <a:pPr>
              <a:buClrTx/>
            </a:pPr>
            <a:r>
              <a:rPr lang="en-US" sz="2400" dirty="0"/>
              <a:t>Huge volume: 2010-2014 = EUR 75bn </a:t>
            </a:r>
            <a:r>
              <a:rPr lang="en-US" sz="2400" dirty="0" smtClean="0"/>
              <a:t>!!</a:t>
            </a:r>
            <a:endParaRPr lang="en-US" sz="2400" dirty="0"/>
          </a:p>
          <a:p>
            <a:pPr>
              <a:buClrTx/>
            </a:pPr>
            <a:r>
              <a:rPr lang="en-US" sz="2400" dirty="0"/>
              <a:t>Short duration for the evaluation</a:t>
            </a:r>
          </a:p>
          <a:p>
            <a:pPr lvl="1">
              <a:buClrTx/>
            </a:pPr>
            <a:r>
              <a:rPr lang="en-US" sz="2000" dirty="0"/>
              <a:t>Feed into CAS which needed to feed in to COP21 discussions</a:t>
            </a:r>
          </a:p>
          <a:p>
            <a:pPr lvl="1">
              <a:buClrTx/>
            </a:pPr>
            <a:r>
              <a:rPr lang="en-US" sz="2000" dirty="0"/>
              <a:t>Starting end 2014, evaluation needed to be turned around in max 8 months (including consultation)</a:t>
            </a:r>
          </a:p>
          <a:p>
            <a:pPr>
              <a:buClrTx/>
            </a:pPr>
            <a:r>
              <a:rPr lang="en-US" sz="2400" dirty="0"/>
              <a:t>Mainstreaming is important climate objective</a:t>
            </a:r>
          </a:p>
          <a:p>
            <a:pPr marL="0" indent="0">
              <a:buClrTx/>
              <a:buNone/>
            </a:pPr>
            <a:endParaRPr lang="en-US" sz="2400" dirty="0" smtClean="0"/>
          </a:p>
          <a:p>
            <a:pPr marL="0" indent="0">
              <a:buClrTx/>
              <a:buNone/>
            </a:pPr>
            <a:r>
              <a:rPr lang="en-US" sz="2400" dirty="0" smtClean="0"/>
              <a:t>=&gt; </a:t>
            </a:r>
            <a:r>
              <a:rPr lang="en-US" sz="2400" dirty="0"/>
              <a:t>All this required </a:t>
            </a:r>
            <a:r>
              <a:rPr lang="en-US" sz="2400" dirty="0" smtClean="0"/>
              <a:t>a tailor-made approach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6</a:t>
            </a:fld>
            <a:endParaRPr lang="en-GB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5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99" y="225424"/>
            <a:ext cx="6552249" cy="576000"/>
          </a:xfrm>
        </p:spPr>
        <p:txBody>
          <a:bodyPr/>
          <a:lstStyle/>
          <a:p>
            <a:r>
              <a:rPr lang="en-GB" dirty="0" smtClean="0"/>
              <a:t>A tailor-made approach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102588"/>
              </p:ext>
            </p:extLst>
          </p:nvPr>
        </p:nvGraphicFramePr>
        <p:xfrm>
          <a:off x="863588" y="1412776"/>
          <a:ext cx="7128792" cy="4428496"/>
        </p:xfrm>
        <a:graphic>
          <a:graphicData uri="http://schemas.openxmlformats.org/drawingml/2006/table">
            <a:tbl>
              <a:tblPr firstRow="1" firstCol="1" bandRow="1"/>
              <a:tblGrid>
                <a:gridCol w="659802"/>
                <a:gridCol w="1269097"/>
                <a:gridCol w="5199893"/>
              </a:tblGrid>
              <a:tr h="44855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solidFill>
                            <a:srgbClr val="3333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Overview of the Evaluation Research Tasks</a:t>
                      </a:r>
                      <a:endParaRPr lang="en-GB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884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EQ1: MAIN-</a:t>
                      </a:r>
                      <a:b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STREAMING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Climate Action mainstreaming tools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organisation and governance</a:t>
                      </a:r>
                      <a:endParaRPr lang="en-GB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Climate Action portfolio relevance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BE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Non-Climate Action portfolio analysis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58847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EQ2: CONTRIBUTION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</a:t>
                      </a:r>
                      <a:endParaRPr lang="en-GB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Member states profiles (sample of 9)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On/offshore wind case study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2.3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High Speed Rail case study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"Small" projects portfolio analysis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Funds activity (sample of 5 funds)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3588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2.6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Past EV evaluations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91468">
                <a:tc>
                  <a:txBody>
                    <a:bodyPr/>
                    <a:lstStyle/>
                    <a:p>
                      <a:pPr algn="r"/>
                      <a:endParaRPr lang="en-GB" sz="24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n-GB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Peer practices on selected topics</a:t>
                      </a:r>
                      <a:endParaRPr lang="en-GB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47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Findings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European Investment Bank Group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26B0-BA77-4468-99C9-1D2C1D064D21}" type="slidenum">
              <a:rPr lang="en-GB" smtClean="0"/>
              <a:t>8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200" dirty="0" smtClean="0"/>
              <a:t>Where the Bank</a:t>
            </a:r>
            <a:r>
              <a:rPr lang="fr-FR" sz="3200" dirty="0" smtClean="0"/>
              <a:t> performed</a:t>
            </a:r>
            <a:r>
              <a:rPr lang="en-GB" sz="3200" dirty="0" smtClean="0"/>
              <a:t> </a:t>
            </a:r>
            <a:r>
              <a:rPr lang="fr-FR" sz="3200" dirty="0" smtClean="0"/>
              <a:t>well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1872208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fr-FR" sz="2800" dirty="0" smtClean="0"/>
              <a:t>25% volume </a:t>
            </a:r>
            <a:r>
              <a:rPr lang="fr-FR" sz="2800" dirty="0" err="1" smtClean="0"/>
              <a:t>target</a:t>
            </a:r>
            <a:r>
              <a:rPr lang="fr-FR" sz="2800" dirty="0" smtClean="0"/>
              <a:t> (more </a:t>
            </a:r>
            <a:r>
              <a:rPr lang="fr-FR" sz="2800" dirty="0" err="1" smtClean="0"/>
              <a:t>than</a:t>
            </a:r>
            <a:r>
              <a:rPr lang="fr-FR" sz="2800" dirty="0" smtClean="0"/>
              <a:t>) </a:t>
            </a:r>
            <a:r>
              <a:rPr lang="fr-FR" sz="2800" dirty="0" err="1" smtClean="0"/>
              <a:t>achieved</a:t>
            </a:r>
            <a:endParaRPr lang="fr-FR" sz="2800" dirty="0" smtClean="0"/>
          </a:p>
          <a:p>
            <a:pPr>
              <a:buClrTx/>
            </a:pPr>
            <a:r>
              <a:rPr lang="fr-FR" sz="2800" dirty="0" err="1" smtClean="0"/>
              <a:t>Renewable</a:t>
            </a:r>
            <a:r>
              <a:rPr lang="fr-FR" sz="2800" dirty="0" smtClean="0"/>
              <a:t> </a:t>
            </a:r>
            <a:r>
              <a:rPr lang="fr-FR" sz="2800" dirty="0" err="1" smtClean="0"/>
              <a:t>energy</a:t>
            </a:r>
            <a:endParaRPr lang="fr-FR" sz="2800" dirty="0"/>
          </a:p>
          <a:p>
            <a:pPr>
              <a:buClrTx/>
            </a:pPr>
            <a:r>
              <a:rPr lang="fr-FR" sz="2800" dirty="0" err="1" smtClean="0"/>
              <a:t>Pioneering</a:t>
            </a:r>
            <a:r>
              <a:rPr lang="fr-FR" sz="2800" dirty="0" smtClean="0"/>
              <a:t> </a:t>
            </a:r>
            <a:r>
              <a:rPr lang="fr-FR" sz="2800" dirty="0" err="1" smtClean="0"/>
              <a:t>climate-related</a:t>
            </a:r>
            <a:r>
              <a:rPr lang="fr-FR" sz="2800" dirty="0" smtClean="0"/>
              <a:t> </a:t>
            </a:r>
            <a:r>
              <a:rPr lang="fr-FR" sz="2800" dirty="0" err="1"/>
              <a:t>investment</a:t>
            </a:r>
            <a:r>
              <a:rPr lang="fr-FR" sz="2800" dirty="0"/>
              <a:t> </a:t>
            </a:r>
            <a:r>
              <a:rPr lang="fr-FR" sz="2800" dirty="0" err="1" smtClean="0"/>
              <a:t>funds</a:t>
            </a:r>
            <a:endParaRPr lang="fr-FR" sz="28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2000" y="6480000"/>
            <a:ext cx="1620000" cy="144000"/>
          </a:xfrm>
        </p:spPr>
        <p:txBody>
          <a:bodyPr/>
          <a:lstStyle/>
          <a:p>
            <a:fld id="{7B5726B0-BA77-4468-99C9-1D2C1D064D21}" type="slidenum">
              <a:rPr lang="en-GB" smtClean="0"/>
              <a:t>9</a:t>
            </a:fld>
            <a:endParaRPr lang="en-GB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619672" y="6480000"/>
            <a:ext cx="971128" cy="144000"/>
          </a:xfrm>
        </p:spPr>
        <p:txBody>
          <a:bodyPr/>
          <a:lstStyle/>
          <a:p>
            <a:r>
              <a:rPr lang="en-GB" dirty="0" smtClean="0"/>
              <a:t>11/01</a:t>
            </a:r>
            <a:r>
              <a:rPr lang="en-GB" dirty="0" smtClean="0"/>
              <a:t>/2016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52000" y="6480000"/>
            <a:ext cx="3960000" cy="144000"/>
          </a:xfrm>
        </p:spPr>
        <p:txBody>
          <a:bodyPr/>
          <a:lstStyle/>
          <a:p>
            <a:r>
              <a:rPr lang="en-GB" dirty="0" smtClean="0"/>
              <a:t>European Investment Bank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76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B Corporate Covers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IB Corporate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ulti-logos Covers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ulti-logos Theme">
  <a:themeElements>
    <a:clrScheme name="_EIB Corporate">
      <a:dk1>
        <a:sysClr val="windowText" lastClr="000000"/>
      </a:dk1>
      <a:lt1>
        <a:sysClr val="window" lastClr="FFFFFF"/>
      </a:lt1>
      <a:dk2>
        <a:srgbClr val="00529F"/>
      </a:dk2>
      <a:lt2>
        <a:srgbClr val="DEE1F0"/>
      </a:lt2>
      <a:accent1>
        <a:srgbClr val="597DB9"/>
      </a:accent1>
      <a:accent2>
        <a:srgbClr val="A5B2D8"/>
      </a:accent2>
      <a:accent3>
        <a:srgbClr val="DEE1F0"/>
      </a:accent3>
      <a:accent4>
        <a:srgbClr val="1BA77F"/>
      </a:accent4>
      <a:accent5>
        <a:srgbClr val="7AC2A5"/>
      </a:accent5>
      <a:accent6>
        <a:srgbClr val="BBDDCD"/>
      </a:accent6>
      <a:hlink>
        <a:srgbClr val="0000FF"/>
      </a:hlink>
      <a:folHlink>
        <a:srgbClr val="800080"/>
      </a:folHlink>
    </a:clrScheme>
    <a:fontScheme name="_EI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EIB Corporate Covers Theme</vt:lpstr>
      <vt:lpstr>EIB Corporate Theme</vt:lpstr>
      <vt:lpstr>Multi-logos Covers Theme</vt:lpstr>
      <vt:lpstr>Multi-logos Theme</vt:lpstr>
      <vt:lpstr>Evaluation of EIB financing of Climate Action</vt:lpstr>
      <vt:lpstr>This presentation</vt:lpstr>
      <vt:lpstr>Scope</vt:lpstr>
      <vt:lpstr>Two main evaluation questions</vt:lpstr>
      <vt:lpstr>Challenges</vt:lpstr>
      <vt:lpstr>Transversal priority, huge volume, short evaluation</vt:lpstr>
      <vt:lpstr>A tailor-made approach</vt:lpstr>
      <vt:lpstr>Findings</vt:lpstr>
      <vt:lpstr>Where the Bank performed well</vt:lpstr>
      <vt:lpstr>What could be improved</vt:lpstr>
      <vt:lpstr>Influence</vt:lpstr>
      <vt:lpstr>The evaluation ran in parallel with EIB strategy formulation</vt:lpstr>
      <vt:lpstr>The evaluation is influential</vt:lpstr>
      <vt:lpstr>ECG</vt:lpstr>
      <vt:lpstr>Considerations for the ECG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EIB Corporate presentation template</dc:title>
  <dc:creator/>
  <cp:lastModifiedBy/>
  <cp:revision>1</cp:revision>
  <dcterms:created xsi:type="dcterms:W3CDTF">2013-11-26T18:39:22Z</dcterms:created>
  <dcterms:modified xsi:type="dcterms:W3CDTF">2016-01-11T11:06:55Z</dcterms:modified>
</cp:coreProperties>
</file>