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  <p:sldMasterId id="2147483738" r:id="rId2"/>
  </p:sldMasterIdLst>
  <p:notesMasterIdLst>
    <p:notesMasterId r:id="rId15"/>
  </p:notesMasterIdLst>
  <p:sldIdLst>
    <p:sldId id="256" r:id="rId3"/>
    <p:sldId id="428" r:id="rId4"/>
    <p:sldId id="380" r:id="rId5"/>
    <p:sldId id="372" r:id="rId6"/>
    <p:sldId id="266" r:id="rId7"/>
    <p:sldId id="267" r:id="rId8"/>
    <p:sldId id="269" r:id="rId9"/>
    <p:sldId id="270" r:id="rId10"/>
    <p:sldId id="374" r:id="rId11"/>
    <p:sldId id="429" r:id="rId12"/>
    <p:sldId id="373" r:id="rId13"/>
    <p:sldId id="271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97A0"/>
    <a:srgbClr val="1F4E79"/>
    <a:srgbClr val="3078BA"/>
    <a:srgbClr val="29679F"/>
    <a:srgbClr val="003CA6"/>
    <a:srgbClr val="FFFFFF"/>
    <a:srgbClr val="E7F4F5"/>
    <a:srgbClr val="CAE5E8"/>
    <a:srgbClr val="ADD7DB"/>
    <a:srgbClr val="9CC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2" d="100"/>
          <a:sy n="42" d="100"/>
        </p:scale>
        <p:origin x="1138" y="2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37861-E676-477A-8D6A-BE662F266C05}" type="datetimeFigureOut">
              <a:rPr lang="es-ES_tradnl" smtClean="0"/>
              <a:t>25/02/2025</a:t>
            </a:fld>
            <a:endParaRPr lang="es-ES_trad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7E79E-0625-47FD-A72F-9180B08AC5AA}" type="slidenum">
              <a:rPr lang="es-ES_tradnl" smtClean="0"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67404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ioe.ifad.org/en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Venue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B0E9F-03CD-4F4D-B99E-EAF1197662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75527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0" y="864704"/>
            <a:ext cx="2986423" cy="58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864704"/>
          </a:xfrm>
          <a:prstGeom prst="rect">
            <a:avLst/>
          </a:prstGeom>
          <a:solidFill>
            <a:srgbClr val="1F4E7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10038524" y="1858618"/>
            <a:ext cx="4012096" cy="294859"/>
          </a:xfrm>
          <a:prstGeom prst="rect">
            <a:avLst/>
          </a:prstGeom>
          <a:solidFill>
            <a:srgbClr val="3078BA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 rot="10800000">
            <a:off x="4780721" y="695740"/>
            <a:ext cx="7116419" cy="168964"/>
          </a:xfrm>
          <a:prstGeom prst="rect">
            <a:avLst/>
          </a:prstGeom>
          <a:solidFill>
            <a:srgbClr val="9E9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466" y="0"/>
            <a:ext cx="251460" cy="8654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 userDrawn="1"/>
        </p:nvSpPr>
        <p:spPr>
          <a:xfrm>
            <a:off x="86620" y="0"/>
            <a:ext cx="251460" cy="865414"/>
          </a:xfrm>
          <a:prstGeom prst="rect">
            <a:avLst/>
          </a:prstGeom>
          <a:solidFill>
            <a:srgbClr val="307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250994" y="0"/>
            <a:ext cx="251460" cy="865414"/>
          </a:xfrm>
          <a:prstGeom prst="rect">
            <a:avLst/>
          </a:prstGeom>
          <a:solidFill>
            <a:srgbClr val="2967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2056165" y="0"/>
            <a:ext cx="0" cy="3995530"/>
          </a:xfrm>
          <a:prstGeom prst="line">
            <a:avLst/>
          </a:prstGeom>
          <a:ln w="28575">
            <a:solidFill>
              <a:srgbClr val="9E9E9D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 flipV="1">
            <a:off x="70654" y="6708913"/>
            <a:ext cx="1362127" cy="155048"/>
          </a:xfrm>
          <a:prstGeom prst="rect">
            <a:avLst/>
          </a:prstGeom>
          <a:solidFill>
            <a:srgbClr val="9E9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 userDrawn="1"/>
        </p:nvSpPr>
        <p:spPr>
          <a:xfrm rot="5400000">
            <a:off x="6580661" y="6669841"/>
            <a:ext cx="220946" cy="45719"/>
          </a:xfrm>
          <a:prstGeom prst="rect">
            <a:avLst/>
          </a:prstGeom>
          <a:solidFill>
            <a:srgbClr val="9E9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1361661" y="6633214"/>
            <a:ext cx="1566185" cy="224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64AE0A7-5DA7-4240-AB32-AEA31B37938A}"/>
              </a:ext>
            </a:extLst>
          </p:cNvPr>
          <p:cNvSpPr/>
          <p:nvPr userDrawn="1"/>
        </p:nvSpPr>
        <p:spPr>
          <a:xfrm rot="5400000">
            <a:off x="9914229" y="6680003"/>
            <a:ext cx="220946" cy="45719"/>
          </a:xfrm>
          <a:prstGeom prst="rect">
            <a:avLst/>
          </a:prstGeom>
          <a:solidFill>
            <a:srgbClr val="9E9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828F7A8-8CA0-4444-B869-755B2F6943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98" y="93231"/>
            <a:ext cx="1361661" cy="765892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87AACDF-5AA5-4E4D-97BD-FE6AEB07B24B}"/>
              </a:ext>
            </a:extLst>
          </p:cNvPr>
          <p:cNvSpPr txBox="1">
            <a:spLocks/>
          </p:cNvSpPr>
          <p:nvPr userDrawn="1"/>
        </p:nvSpPr>
        <p:spPr>
          <a:xfrm>
            <a:off x="7625965" y="6475049"/>
            <a:ext cx="2207467" cy="3113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ECG Spring meeting</a:t>
            </a:r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AD46F1DF-EB6E-42CB-9BE4-25775526718C}"/>
              </a:ext>
            </a:extLst>
          </p:cNvPr>
          <p:cNvSpPr txBox="1">
            <a:spLocks/>
          </p:cNvSpPr>
          <p:nvPr userDrawn="1"/>
        </p:nvSpPr>
        <p:spPr>
          <a:xfrm>
            <a:off x="10420847" y="6525543"/>
            <a:ext cx="1726406" cy="3113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10-12/03/2025</a:t>
            </a:r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69C573E-F0EB-48BC-AD6F-709B2882634F}"/>
              </a:ext>
            </a:extLst>
          </p:cNvPr>
          <p:cNvSpPr txBox="1">
            <a:spLocks/>
          </p:cNvSpPr>
          <p:nvPr userDrawn="1"/>
        </p:nvSpPr>
        <p:spPr>
          <a:xfrm>
            <a:off x="2284957" y="6525543"/>
            <a:ext cx="3984946" cy="3081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Leveraging neuroscience-based principles</a:t>
            </a:r>
          </a:p>
        </p:txBody>
      </p:sp>
      <p:sp>
        <p:nvSpPr>
          <p:cNvPr id="28" name="Date Placeholder 3">
            <a:hlinkClick r:id="rId3"/>
            <a:extLst>
              <a:ext uri="{FF2B5EF4-FFF2-40B4-BE49-F238E27FC236}">
                <a16:creationId xmlns:a16="http://schemas.microsoft.com/office/drawing/2014/main" id="{970E60FE-53CC-4B34-AA1A-703AEFE158CB}"/>
              </a:ext>
            </a:extLst>
          </p:cNvPr>
          <p:cNvSpPr txBox="1">
            <a:spLocks/>
          </p:cNvSpPr>
          <p:nvPr userDrawn="1"/>
        </p:nvSpPr>
        <p:spPr>
          <a:xfrm>
            <a:off x="0" y="6310104"/>
            <a:ext cx="1564640" cy="4308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u="sng" dirty="0">
                <a:solidFill>
                  <a:srgbClr val="1F4E79"/>
                </a:solidFill>
              </a:rPr>
              <a:t>ioe.ifad.org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9B64477-3F8C-4DEC-B560-CB39F8205ADE}"/>
              </a:ext>
            </a:extLst>
          </p:cNvPr>
          <p:cNvSpPr/>
          <p:nvPr userDrawn="1"/>
        </p:nvSpPr>
        <p:spPr>
          <a:xfrm rot="5400000">
            <a:off x="1683541" y="6680001"/>
            <a:ext cx="220946" cy="45719"/>
          </a:xfrm>
          <a:prstGeom prst="rect">
            <a:avLst/>
          </a:prstGeom>
          <a:solidFill>
            <a:srgbClr val="9E9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803844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5400000">
            <a:off x="-1984441" y="1984441"/>
            <a:ext cx="6858000" cy="2889117"/>
          </a:xfrm>
          <a:prstGeom prst="rect">
            <a:avLst/>
          </a:prstGeom>
          <a:solidFill>
            <a:srgbClr val="1F4E7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V="1">
            <a:off x="117276" y="4703076"/>
            <a:ext cx="0" cy="174126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225284F-EB70-4F0D-BE4E-9881BB3CE2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" y="609562"/>
            <a:ext cx="2882529" cy="162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97090" y="640399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Venue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42309" y="6395933"/>
            <a:ext cx="2633421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Date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067" y="6286177"/>
            <a:ext cx="1901098" cy="50696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12192000" cy="864704"/>
          </a:xfrm>
          <a:prstGeom prst="rect">
            <a:avLst/>
          </a:prstGeom>
          <a:solidFill>
            <a:srgbClr val="003CA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 rot="16200000">
            <a:off x="10038524" y="1858618"/>
            <a:ext cx="4012096" cy="294859"/>
          </a:xfrm>
          <a:prstGeom prst="rect">
            <a:avLst/>
          </a:prstGeom>
          <a:solidFill>
            <a:srgbClr val="004CD6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 rot="10800000">
            <a:off x="4780721" y="695740"/>
            <a:ext cx="7116419" cy="168964"/>
          </a:xfrm>
          <a:prstGeom prst="rect">
            <a:avLst/>
          </a:prstGeom>
          <a:solidFill>
            <a:srgbClr val="9E9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 rot="5400000">
            <a:off x="9813999" y="6596707"/>
            <a:ext cx="321440" cy="58020"/>
          </a:xfrm>
          <a:prstGeom prst="rect">
            <a:avLst/>
          </a:prstGeom>
          <a:solidFill>
            <a:srgbClr val="9E9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466" y="0"/>
            <a:ext cx="251460" cy="8654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6620" y="0"/>
            <a:ext cx="251460" cy="865414"/>
          </a:xfrm>
          <a:prstGeom prst="rect">
            <a:avLst/>
          </a:prstGeom>
          <a:solidFill>
            <a:srgbClr val="005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250994" y="0"/>
            <a:ext cx="251460" cy="865414"/>
          </a:xfrm>
          <a:prstGeom prst="rect">
            <a:avLst/>
          </a:prstGeom>
          <a:solidFill>
            <a:srgbClr val="004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2056165" y="0"/>
            <a:ext cx="0" cy="3995530"/>
          </a:xfrm>
          <a:prstGeom prst="line">
            <a:avLst/>
          </a:prstGeom>
          <a:ln w="28575">
            <a:solidFill>
              <a:srgbClr val="9E9E9D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 userDrawn="1"/>
        </p:nvSpPr>
        <p:spPr>
          <a:xfrm flipV="1">
            <a:off x="-466" y="6708913"/>
            <a:ext cx="1362127" cy="155048"/>
          </a:xfrm>
          <a:prstGeom prst="rect">
            <a:avLst/>
          </a:prstGeom>
          <a:solidFill>
            <a:srgbClr val="9E9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/>
          <p:cNvSpPr/>
          <p:nvPr userDrawn="1"/>
        </p:nvSpPr>
        <p:spPr>
          <a:xfrm rot="5400000">
            <a:off x="6853223" y="6596707"/>
            <a:ext cx="321440" cy="58020"/>
          </a:xfrm>
          <a:prstGeom prst="rect">
            <a:avLst/>
          </a:prstGeom>
          <a:solidFill>
            <a:srgbClr val="9E9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397860"/>
      </p:ext>
    </p:extLst>
  </p:cSld>
  <p:clrMap bg1="lt1" tx1="dk1" bg2="lt2" tx2="dk2" accent1="accent1" accent2="accent2" accent3="accent3" accent4="accent4" accent5="accent5" accent6="accent6" hlink="hlink" folHlink="folHlink"/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oe.ifad.org/en/director-s-des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IG_Cks4lWc&amp;t=5s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vMox_9cJS3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bA2iUoc387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g6FJM6pMF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ioe.ifad.org/documents/38714182/45756354/ANNEX+FOR+COMMUNICATING+EVELUATION+FINDINGS-ENG-03.pdf/78e15541-6beb-b564-13a1-8f09af26e969" TargetMode="External"/><Relationship Id="rId3" Type="http://schemas.openxmlformats.org/officeDocument/2006/relationships/image" Target="../media/image18.png"/><Relationship Id="rId7" Type="http://schemas.openxmlformats.org/officeDocument/2006/relationships/hyperlink" Target="https://ioe.ifad.org/en/w/evaluation-pill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woipx2HH2bg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hyperlink" Target="https://ioe.ifad.org/en/w/effective-communication-of-evaluation-findings-based-on-brain-science?p_l_back_url=%2Fen%2Fon-line-training-cours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A1B8A6-E786-EC5F-A6EA-19BADA1AC655}"/>
              </a:ext>
            </a:extLst>
          </p:cNvPr>
          <p:cNvSpPr/>
          <p:nvPr/>
        </p:nvSpPr>
        <p:spPr>
          <a:xfrm>
            <a:off x="2873829" y="0"/>
            <a:ext cx="9318171" cy="429985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063904" y="4490456"/>
            <a:ext cx="86600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1F4E79"/>
                </a:solidFill>
              </a:rPr>
              <a:t>Leveraging neuroscience-based principles in evaluation communication </a:t>
            </a:r>
            <a:endParaRPr lang="en-GB" altLang="x-none" sz="3200" b="1" i="1" kern="0" dirty="0">
              <a:solidFill>
                <a:srgbClr val="1F4E79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24802" y="5394752"/>
            <a:ext cx="654013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dirty="0">
                <a:solidFill>
                  <a:srgbClr val="1F4E79"/>
                </a:solidFill>
              </a:rPr>
              <a:t>Dr Alexander Voccia</a:t>
            </a:r>
          </a:p>
          <a:p>
            <a:pPr algn="r"/>
            <a:r>
              <a:rPr lang="en-GB" sz="2000" dirty="0">
                <a:solidFill>
                  <a:srgbClr val="1F4E79"/>
                </a:solidFill>
              </a:rPr>
              <a:t>Sr Evaluation Communication &amp; KM Specialist</a:t>
            </a:r>
          </a:p>
          <a:p>
            <a:pPr algn="r"/>
            <a:r>
              <a:rPr lang="en-GB" sz="2000" dirty="0">
                <a:solidFill>
                  <a:srgbClr val="1F4E79"/>
                </a:solidFill>
              </a:rPr>
              <a:t>Coordinator, Evaluation Communication Unit</a:t>
            </a:r>
          </a:p>
          <a:p>
            <a:pPr algn="r"/>
            <a:r>
              <a:rPr lang="en-GB" sz="2000" dirty="0">
                <a:solidFill>
                  <a:srgbClr val="1F4E79"/>
                </a:solidFill>
              </a:rPr>
              <a:t>[</a:t>
            </a:r>
            <a:r>
              <a:rPr lang="en-GB" sz="2000" dirty="0">
                <a:solidFill>
                  <a:srgbClr val="1F4E79"/>
                </a:solidFill>
                <a:hlinkClick r:id="rId2"/>
              </a:rPr>
              <a:t>here</a:t>
            </a:r>
            <a:r>
              <a:rPr lang="en-GB" sz="2000" dirty="0">
                <a:solidFill>
                  <a:srgbClr val="1F4E79"/>
                </a:solidFill>
              </a:rPr>
              <a:t>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9DD76D-0E98-473A-A540-37890E096957}"/>
              </a:ext>
            </a:extLst>
          </p:cNvPr>
          <p:cNvSpPr/>
          <p:nvPr/>
        </p:nvSpPr>
        <p:spPr>
          <a:xfrm>
            <a:off x="233680" y="4599920"/>
            <a:ext cx="24891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ECG 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Spring meeting</a:t>
            </a:r>
          </a:p>
          <a:p>
            <a:endParaRPr lang="en-GB" sz="1400" b="1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Side event #2</a:t>
            </a:r>
          </a:p>
          <a:p>
            <a:endParaRPr lang="en-GB" sz="1400" b="1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10-12 March 2025</a:t>
            </a:r>
          </a:p>
        </p:txBody>
      </p:sp>
      <p:pic>
        <p:nvPicPr>
          <p:cNvPr id="1026" name="Picture 2" descr="Free mind brain mindset illustration">
            <a:extLst>
              <a:ext uri="{FF2B5EF4-FFF2-40B4-BE49-F238E27FC236}">
                <a16:creationId xmlns:a16="http://schemas.microsoft.com/office/drawing/2014/main" id="{997CE8BA-AA24-C54C-BFD3-9354C33BC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590" y="0"/>
            <a:ext cx="5542696" cy="427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449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B0A70353-9C39-45EA-8984-D2E5FCFEAA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34"/>
          <a:stretch/>
        </p:blipFill>
        <p:spPr>
          <a:xfrm>
            <a:off x="3244949" y="2243973"/>
            <a:ext cx="6571514" cy="3131228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376DB321-BB11-432B-B260-F3DB6B610243}"/>
              </a:ext>
            </a:extLst>
          </p:cNvPr>
          <p:cNvSpPr/>
          <p:nvPr/>
        </p:nvSpPr>
        <p:spPr>
          <a:xfrm>
            <a:off x="391339" y="4637257"/>
            <a:ext cx="480727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IOE advances a process of </a:t>
            </a:r>
            <a:r>
              <a:rPr lang="en-US" sz="2100" dirty="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Times New Roman" panose="02020603050405020304" pitchFamily="18" charset="0"/>
              </a:rPr>
              <a:t>principled engagement</a:t>
            </a:r>
            <a:r>
              <a:rPr lang="en-US" sz="21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. IOE’s approach is based on dynamic and engaging process of triangulation that is based on together independence, credibility and utility.  </a:t>
            </a:r>
            <a:endParaRPr lang="en-GB" sz="2100" dirty="0">
              <a:latin typeface="+mj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991EC82-3F8E-41FA-8100-EB72BA9ED846}"/>
              </a:ext>
            </a:extLst>
          </p:cNvPr>
          <p:cNvSpPr/>
          <p:nvPr/>
        </p:nvSpPr>
        <p:spPr>
          <a:xfrm>
            <a:off x="2351140" y="1031030"/>
            <a:ext cx="74897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The construct of all evaluation needs to accept engagement as a part of process </a:t>
            </a:r>
            <a:r>
              <a:rPr lang="en-US" sz="2100" dirty="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Times New Roman" panose="02020603050405020304" pitchFamily="18" charset="0"/>
              </a:rPr>
              <a:t>credibility</a:t>
            </a:r>
            <a:r>
              <a:rPr lang="en-US" sz="21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and seen as necessary for generating ongoing reflection as part of the learning process to build understanding. </a:t>
            </a:r>
            <a:endParaRPr lang="en-GB" sz="2100" dirty="0">
              <a:latin typeface="+mj-lt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A78D6C1-A62F-4563-8C4E-AD0766456E0D}"/>
              </a:ext>
            </a:extLst>
          </p:cNvPr>
          <p:cNvSpPr/>
          <p:nvPr/>
        </p:nvSpPr>
        <p:spPr>
          <a:xfrm>
            <a:off x="8306803" y="4390119"/>
            <a:ext cx="1412240" cy="709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82B6277-F11C-432A-A3A8-603FDDDBA67B}"/>
              </a:ext>
            </a:extLst>
          </p:cNvPr>
          <p:cNvSpPr/>
          <p:nvPr/>
        </p:nvSpPr>
        <p:spPr>
          <a:xfrm>
            <a:off x="6776346" y="4682703"/>
            <a:ext cx="48072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1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IOE embraces and understands new content and </a:t>
            </a:r>
            <a:r>
              <a:rPr lang="en-US" sz="2100" dirty="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Times New Roman" panose="02020603050405020304" pitchFamily="18" charset="0"/>
              </a:rPr>
              <a:t>methodologies</a:t>
            </a:r>
            <a:r>
              <a:rPr lang="en-US" sz="21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that provide both real time information on change and impact. </a:t>
            </a:r>
            <a:endParaRPr lang="en-GB" sz="2100" dirty="0">
              <a:latin typeface="+mj-lt"/>
            </a:endParaRPr>
          </a:p>
        </p:txBody>
      </p: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2DA5F298-85E6-45AC-8C7B-9276730CFE27}"/>
              </a:ext>
            </a:extLst>
          </p:cNvPr>
          <p:cNvCxnSpPr>
            <a:cxnSpLocks/>
          </p:cNvCxnSpPr>
          <p:nvPr/>
        </p:nvCxnSpPr>
        <p:spPr>
          <a:xfrm>
            <a:off x="8879843" y="3972561"/>
            <a:ext cx="721356" cy="710142"/>
          </a:xfrm>
          <a:prstGeom prst="bentConnector3">
            <a:avLst>
              <a:gd name="adj1" fmla="val 9929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58EDCE85-C0F6-4D06-B40E-D12FBB19ADB0}"/>
              </a:ext>
            </a:extLst>
          </p:cNvPr>
          <p:cNvCxnSpPr>
            <a:cxnSpLocks/>
            <a:endCxn id="46" idx="0"/>
          </p:cNvCxnSpPr>
          <p:nvPr/>
        </p:nvCxnSpPr>
        <p:spPr>
          <a:xfrm rot="10800000" flipV="1">
            <a:off x="2794977" y="3972559"/>
            <a:ext cx="994708" cy="664698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B03C400-30FC-4064-A520-3DE336F1FAD3}"/>
              </a:ext>
            </a:extLst>
          </p:cNvPr>
          <p:cNvCxnSpPr>
            <a:endCxn id="47" idx="2"/>
          </p:cNvCxnSpPr>
          <p:nvPr/>
        </p:nvCxnSpPr>
        <p:spPr>
          <a:xfrm flipV="1">
            <a:off x="6096000" y="2416025"/>
            <a:ext cx="0" cy="7335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A0566DD-0DB7-309D-193E-52FC5C4FCE33}"/>
              </a:ext>
            </a:extLst>
          </p:cNvPr>
          <p:cNvSpPr txBox="1"/>
          <p:nvPr/>
        </p:nvSpPr>
        <p:spPr>
          <a:xfrm>
            <a:off x="6776346" y="87361"/>
            <a:ext cx="6975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Action to engage: principles</a:t>
            </a:r>
          </a:p>
        </p:txBody>
      </p:sp>
    </p:spTree>
    <p:extLst>
      <p:ext uri="{BB962C8B-B14F-4D97-AF65-F5344CB8AC3E}">
        <p14:creationId xmlns:p14="http://schemas.microsoft.com/office/powerpoint/2010/main" val="363202852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19E7F3-09A2-4775-A1E9-A7E16F354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11"/>
          <a:stretch/>
        </p:blipFill>
        <p:spPr>
          <a:xfrm>
            <a:off x="215900" y="1081661"/>
            <a:ext cx="11457784" cy="26790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130149-13E9-4A02-B669-A9F0A2F9F0CE}"/>
              </a:ext>
            </a:extLst>
          </p:cNvPr>
          <p:cNvSpPr txBox="1"/>
          <p:nvPr/>
        </p:nvSpPr>
        <p:spPr>
          <a:xfrm>
            <a:off x="4846320" y="72758"/>
            <a:ext cx="9896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Action to engage: how it worked at IFAD </a:t>
            </a:r>
          </a:p>
        </p:txBody>
      </p:sp>
      <p:pic>
        <p:nvPicPr>
          <p:cNvPr id="8" name="image14.png">
            <a:extLst>
              <a:ext uri="{FF2B5EF4-FFF2-40B4-BE49-F238E27FC236}">
                <a16:creationId xmlns:a16="http://schemas.microsoft.com/office/drawing/2014/main" id="{1BCE9BF0-A60B-4023-89B8-700C42DBF1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47" y="3999269"/>
            <a:ext cx="1892852" cy="237630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F30B53-4D9A-482C-9221-473E60647520}"/>
              </a:ext>
            </a:extLst>
          </p:cNvPr>
          <p:cNvSpPr/>
          <p:nvPr/>
        </p:nvSpPr>
        <p:spPr>
          <a:xfrm>
            <a:off x="3197257" y="3999269"/>
            <a:ext cx="8283543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500"/>
              </a:spcBef>
              <a:buClr>
                <a:srgbClr val="31C6B8"/>
              </a:buClr>
              <a:buFont typeface="Wingdings" panose="05000000000000000000" pitchFamily="2" charset="2"/>
              <a:buChar char="ü"/>
              <a:defRPr sz="2200"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000" dirty="0"/>
              <a:t>Institution-wide coverage (IOE and Management) to foster </a:t>
            </a:r>
            <a:r>
              <a:rPr lang="en-US" sz="2000" b="1" dirty="0">
                <a:solidFill>
                  <a:srgbClr val="31C6B8"/>
                </a:solidFill>
              </a:rPr>
              <a:t>collaboration</a:t>
            </a:r>
            <a:r>
              <a:rPr lang="en-US" sz="2000" dirty="0"/>
              <a:t> between self and independent evaluation</a:t>
            </a:r>
          </a:p>
          <a:p>
            <a:pPr marL="342900" indent="-342900">
              <a:spcBef>
                <a:spcPts val="1500"/>
              </a:spcBef>
              <a:buClr>
                <a:srgbClr val="31C6B8"/>
              </a:buClr>
              <a:buFont typeface="Wingdings" panose="05000000000000000000" pitchFamily="2" charset="2"/>
              <a:buChar char="ü"/>
              <a:defRPr sz="2200"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000" dirty="0"/>
              <a:t>Include </a:t>
            </a:r>
            <a:r>
              <a:rPr lang="en-US" sz="2000" b="1" dirty="0">
                <a:solidFill>
                  <a:srgbClr val="31C6B8"/>
                </a:solidFill>
              </a:rPr>
              <a:t>contemporary</a:t>
            </a:r>
            <a:r>
              <a:rPr lang="en-US" sz="2000" dirty="0"/>
              <a:t> approaches to evaluation: Agenda 2030, Complexity and system thinking,  Social Justice, Criteria OECD-DAC;  ICT and Evaluation </a:t>
            </a:r>
          </a:p>
          <a:p>
            <a:pPr marL="342900" indent="-342900">
              <a:spcBef>
                <a:spcPts val="1500"/>
              </a:spcBef>
              <a:buClr>
                <a:srgbClr val="31C6B8"/>
              </a:buClr>
              <a:buFont typeface="Wingdings" panose="05000000000000000000" pitchFamily="2" charset="2"/>
              <a:buChar char="ü"/>
              <a:defRPr sz="2200"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000" b="1" dirty="0">
                <a:solidFill>
                  <a:srgbClr val="31C6B8"/>
                </a:solidFill>
              </a:rPr>
              <a:t>Web-based </a:t>
            </a:r>
            <a:r>
              <a:rPr lang="en-US" sz="2000" dirty="0"/>
              <a:t>training module to explain key elements of the Manual </a:t>
            </a:r>
          </a:p>
        </p:txBody>
      </p:sp>
    </p:spTree>
    <p:extLst>
      <p:ext uri="{BB962C8B-B14F-4D97-AF65-F5344CB8AC3E}">
        <p14:creationId xmlns:p14="http://schemas.microsoft.com/office/powerpoint/2010/main" val="2679878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2C9943-6CE3-4813-A8A4-C3A7FB83FCF9}"/>
              </a:ext>
            </a:extLst>
          </p:cNvPr>
          <p:cNvSpPr txBox="1"/>
          <p:nvPr/>
        </p:nvSpPr>
        <p:spPr>
          <a:xfrm>
            <a:off x="1363616" y="6506681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69A55C-DEB6-011B-3EF2-38A847C749DD}"/>
              </a:ext>
            </a:extLst>
          </p:cNvPr>
          <p:cNvSpPr txBox="1"/>
          <p:nvPr/>
        </p:nvSpPr>
        <p:spPr>
          <a:xfrm>
            <a:off x="1946945" y="1466066"/>
            <a:ext cx="8298109" cy="1459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How do you reconcile the independence construct &amp; desire to build engagement with the evaluand?</a:t>
            </a:r>
            <a:endParaRPr lang="en-GB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5D6F95-84CA-5E7F-40AD-45A4FBD257F9}"/>
              </a:ext>
            </a:extLst>
          </p:cNvPr>
          <p:cNvSpPr txBox="1"/>
          <p:nvPr/>
        </p:nvSpPr>
        <p:spPr>
          <a:xfrm>
            <a:off x="1946944" y="3382277"/>
            <a:ext cx="8298109" cy="537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How can an evaluator foster positive change?</a:t>
            </a:r>
            <a:endParaRPr lang="en-GB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BDA834-93CB-E5CE-9E40-14061F87D4E8}"/>
              </a:ext>
            </a:extLst>
          </p:cNvPr>
          <p:cNvSpPr txBox="1"/>
          <p:nvPr/>
        </p:nvSpPr>
        <p:spPr>
          <a:xfrm>
            <a:off x="1946944" y="4524771"/>
            <a:ext cx="8298109" cy="998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How important is the human element in evaluation?</a:t>
            </a:r>
            <a:endParaRPr lang="en-GB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72330F-B3A1-1FFE-6507-BC64C0BCB3A9}"/>
              </a:ext>
            </a:extLst>
          </p:cNvPr>
          <p:cNvSpPr txBox="1"/>
          <p:nvPr/>
        </p:nvSpPr>
        <p:spPr>
          <a:xfrm>
            <a:off x="9039497" y="77383"/>
            <a:ext cx="2952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For discussion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94AA691-5FE9-B458-E5E2-A8DD4832BA17}"/>
              </a:ext>
            </a:extLst>
          </p:cNvPr>
          <p:cNvSpPr/>
          <p:nvPr/>
        </p:nvSpPr>
        <p:spPr>
          <a:xfrm>
            <a:off x="1219879" y="1545523"/>
            <a:ext cx="412292" cy="1185694"/>
          </a:xfrm>
          <a:prstGeom prst="rightArrow">
            <a:avLst/>
          </a:prstGeom>
          <a:solidFill>
            <a:srgbClr val="4597A0"/>
          </a:solidFill>
          <a:ln>
            <a:solidFill>
              <a:srgbClr val="4597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043FEBE-7E96-A65A-149D-C0CDC004A889}"/>
              </a:ext>
            </a:extLst>
          </p:cNvPr>
          <p:cNvSpPr/>
          <p:nvPr/>
        </p:nvSpPr>
        <p:spPr>
          <a:xfrm>
            <a:off x="1222098" y="3058221"/>
            <a:ext cx="412292" cy="1185694"/>
          </a:xfrm>
          <a:prstGeom prst="rightArrow">
            <a:avLst/>
          </a:prstGeom>
          <a:solidFill>
            <a:srgbClr val="4597A0"/>
          </a:solidFill>
          <a:ln>
            <a:solidFill>
              <a:srgbClr val="4597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04BB78F-4F9F-49EC-2318-9E0757B995E5}"/>
              </a:ext>
            </a:extLst>
          </p:cNvPr>
          <p:cNvSpPr/>
          <p:nvPr/>
        </p:nvSpPr>
        <p:spPr>
          <a:xfrm>
            <a:off x="1232256" y="4431227"/>
            <a:ext cx="412292" cy="1185694"/>
          </a:xfrm>
          <a:prstGeom prst="rightArrow">
            <a:avLst/>
          </a:prstGeom>
          <a:solidFill>
            <a:srgbClr val="4597A0"/>
          </a:solidFill>
          <a:ln>
            <a:solidFill>
              <a:srgbClr val="4597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06597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96EFFB3-E9C1-4159-ABDA-36CC5B97A2D7}"/>
              </a:ext>
            </a:extLst>
          </p:cNvPr>
          <p:cNvGrpSpPr/>
          <p:nvPr/>
        </p:nvGrpSpPr>
        <p:grpSpPr>
          <a:xfrm>
            <a:off x="473524" y="1501808"/>
            <a:ext cx="6040560" cy="1602830"/>
            <a:chOff x="453204" y="3097606"/>
            <a:chExt cx="6040560" cy="1602830"/>
          </a:xfrm>
        </p:grpSpPr>
        <p:pic>
          <p:nvPicPr>
            <p:cNvPr id="29" name="Graphic 28" descr="Puzzle pieces">
              <a:extLst>
                <a:ext uri="{FF2B5EF4-FFF2-40B4-BE49-F238E27FC236}">
                  <a16:creationId xmlns:a16="http://schemas.microsoft.com/office/drawing/2014/main" id="{E584622D-0779-43F5-AD72-EBE17B40C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8057" y="3097606"/>
              <a:ext cx="1602830" cy="1602830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DE2C6A1-80B9-4042-B417-E1BDB5442892}"/>
                </a:ext>
              </a:extLst>
            </p:cNvPr>
            <p:cNvSpPr/>
            <p:nvPr/>
          </p:nvSpPr>
          <p:spPr>
            <a:xfrm>
              <a:off x="2320053" y="3183435"/>
              <a:ext cx="417371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We assume that through evidence we effect change and enhance quality 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5B146E2-FA0E-428E-8FAC-5DAF9CA0C394}"/>
                </a:ext>
              </a:extLst>
            </p:cNvPr>
            <p:cNvSpPr/>
            <p:nvPr/>
          </p:nvSpPr>
          <p:spPr>
            <a:xfrm>
              <a:off x="453204" y="3223108"/>
              <a:ext cx="1697683" cy="1477328"/>
            </a:xfrm>
            <a:prstGeom prst="rect">
              <a:avLst/>
            </a:prstGeom>
            <a:noFill/>
            <a:ln w="38100" cap="flat" cmpd="sng" algn="ctr">
              <a:solidFill>
                <a:srgbClr val="A1A1A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92F685C-AE68-495D-B0D5-93E30B4BF886}"/>
                </a:ext>
              </a:extLst>
            </p:cNvPr>
            <p:cNvCxnSpPr>
              <a:cxnSpLocks/>
            </p:cNvCxnSpPr>
            <p:nvPr/>
          </p:nvCxnSpPr>
          <p:spPr>
            <a:xfrm>
              <a:off x="2320053" y="4700436"/>
              <a:ext cx="3186667" cy="0"/>
            </a:xfrm>
            <a:prstGeom prst="line">
              <a:avLst/>
            </a:prstGeom>
            <a:noFill/>
            <a:ln w="38100" cap="flat" cmpd="sng" algn="ctr">
              <a:solidFill>
                <a:srgbClr val="9E9E9D"/>
              </a:solidFill>
              <a:prstDash val="solid"/>
              <a:miter lim="800000"/>
            </a:ln>
            <a:effectLst/>
          </p:spPr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85FC797-3BCD-4C40-9A49-605DDDC3DD4F}"/>
              </a:ext>
            </a:extLst>
          </p:cNvPr>
          <p:cNvGrpSpPr/>
          <p:nvPr/>
        </p:nvGrpSpPr>
        <p:grpSpPr>
          <a:xfrm>
            <a:off x="6512501" y="1707675"/>
            <a:ext cx="978408" cy="1330960"/>
            <a:chOff x="6065520" y="1779100"/>
            <a:chExt cx="978408" cy="133096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3F8C5AE-2F7E-43FE-A4A6-A301B4DC277E}"/>
                </a:ext>
              </a:extLst>
            </p:cNvPr>
            <p:cNvCxnSpPr/>
            <p:nvPr/>
          </p:nvCxnSpPr>
          <p:spPr>
            <a:xfrm>
              <a:off x="6392164" y="1779100"/>
              <a:ext cx="0" cy="133096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E90697E-09C8-47AC-9328-2CED354FC27D}"/>
                </a:ext>
              </a:extLst>
            </p:cNvPr>
            <p:cNvCxnSpPr/>
            <p:nvPr/>
          </p:nvCxnSpPr>
          <p:spPr>
            <a:xfrm>
              <a:off x="6554724" y="1779100"/>
              <a:ext cx="0" cy="1330960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10C8304-2E17-4156-B8E1-A93ED6A13600}"/>
                </a:ext>
              </a:extLst>
            </p:cNvPr>
            <p:cNvCxnSpPr/>
            <p:nvPr/>
          </p:nvCxnSpPr>
          <p:spPr>
            <a:xfrm>
              <a:off x="6270244" y="1779100"/>
              <a:ext cx="0" cy="1330960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5CE2B4B3-7C4B-489A-A06E-54B4D6B3A033}"/>
                </a:ext>
              </a:extLst>
            </p:cNvPr>
            <p:cNvSpPr/>
            <p:nvPr/>
          </p:nvSpPr>
          <p:spPr>
            <a:xfrm>
              <a:off x="6065520" y="1916527"/>
              <a:ext cx="978408" cy="1056105"/>
            </a:xfrm>
            <a:prstGeom prst="rightArrow">
              <a:avLst>
                <a:gd name="adj1" fmla="val 54214"/>
                <a:gd name="adj2" fmla="val 50000"/>
              </a:avLst>
            </a:prstGeom>
            <a:gradFill flip="none" rotWithShape="1">
              <a:gsLst>
                <a:gs pos="0">
                  <a:srgbClr val="3078BA">
                    <a:shade val="30000"/>
                    <a:satMod val="115000"/>
                  </a:srgbClr>
                </a:gs>
                <a:gs pos="50000">
                  <a:srgbClr val="3078BA">
                    <a:shade val="67500"/>
                    <a:satMod val="115000"/>
                  </a:srgbClr>
                </a:gs>
                <a:gs pos="100000">
                  <a:srgbClr val="3078BA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A6DB8C7-7498-46C5-B7EB-3868CC543B00}"/>
              </a:ext>
            </a:extLst>
          </p:cNvPr>
          <p:cNvSpPr/>
          <p:nvPr/>
        </p:nvSpPr>
        <p:spPr>
          <a:xfrm>
            <a:off x="8657654" y="1809089"/>
            <a:ext cx="28238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Evidence, on its own, has not driven change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6108304-13F7-4496-AEC1-84ADA5893CB1}"/>
              </a:ext>
            </a:extLst>
          </p:cNvPr>
          <p:cNvSpPr/>
          <p:nvPr/>
        </p:nvSpPr>
        <p:spPr>
          <a:xfrm>
            <a:off x="440321" y="4651632"/>
            <a:ext cx="2259380" cy="1384995"/>
          </a:xfrm>
          <a:prstGeom prst="rect">
            <a:avLst/>
          </a:prstGeom>
          <a:solidFill>
            <a:srgbClr val="29679F"/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Calibri" panose="020F0502020204030204"/>
              </a:rPr>
              <a:t>Mindsets  need to change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B48057E-C9EE-493B-A0D5-401DB5CDA9E5}"/>
              </a:ext>
            </a:extLst>
          </p:cNvPr>
          <p:cNvSpPr/>
          <p:nvPr/>
        </p:nvSpPr>
        <p:spPr>
          <a:xfrm>
            <a:off x="6129396" y="1001706"/>
            <a:ext cx="17633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However</a:t>
            </a:r>
          </a:p>
        </p:txBody>
      </p:sp>
      <p:pic>
        <p:nvPicPr>
          <p:cNvPr id="1026" name="Picture 2" descr="File:Eo circle red letter-x.svg - Wikimedia Commons">
            <a:extLst>
              <a:ext uri="{FF2B5EF4-FFF2-40B4-BE49-F238E27FC236}">
                <a16:creationId xmlns:a16="http://schemas.microsoft.com/office/drawing/2014/main" id="{238082E9-E5E3-43AA-97F1-F7D6C772D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086" y="1952312"/>
            <a:ext cx="841683" cy="84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Arrow: Right 38">
            <a:extLst>
              <a:ext uri="{FF2B5EF4-FFF2-40B4-BE49-F238E27FC236}">
                <a16:creationId xmlns:a16="http://schemas.microsoft.com/office/drawing/2014/main" id="{83380065-F2CC-4967-8ECC-93B213E1F1F8}"/>
              </a:ext>
            </a:extLst>
          </p:cNvPr>
          <p:cNvSpPr/>
          <p:nvPr/>
        </p:nvSpPr>
        <p:spPr>
          <a:xfrm rot="5400000">
            <a:off x="9380903" y="3275320"/>
            <a:ext cx="978408" cy="1056105"/>
          </a:xfrm>
          <a:prstGeom prst="rightArrow">
            <a:avLst>
              <a:gd name="adj1" fmla="val 54214"/>
              <a:gd name="adj2" fmla="val 50000"/>
            </a:avLst>
          </a:prstGeom>
          <a:gradFill flip="none" rotWithShape="1">
            <a:gsLst>
              <a:gs pos="0">
                <a:srgbClr val="3078BA">
                  <a:shade val="30000"/>
                  <a:satMod val="115000"/>
                </a:srgbClr>
              </a:gs>
              <a:gs pos="50000">
                <a:srgbClr val="3078BA">
                  <a:shade val="67500"/>
                  <a:satMod val="115000"/>
                </a:srgbClr>
              </a:gs>
              <a:gs pos="100000">
                <a:srgbClr val="3078BA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93231AF-7667-464C-8E9A-4E9E0688F2DB}"/>
              </a:ext>
            </a:extLst>
          </p:cNvPr>
          <p:cNvSpPr/>
          <p:nvPr/>
        </p:nvSpPr>
        <p:spPr>
          <a:xfrm>
            <a:off x="8657654" y="4412661"/>
            <a:ext cx="2424908" cy="1815882"/>
          </a:xfrm>
          <a:prstGeom prst="rect">
            <a:avLst/>
          </a:prstGeom>
          <a:solidFill>
            <a:srgbClr val="85E3DC"/>
          </a:solidFill>
        </p:spPr>
        <p:txBody>
          <a:bodyPr wrap="square">
            <a:spAutoFit/>
          </a:bodyPr>
          <a:lstStyle/>
          <a:p>
            <a:pPr algn="ctr">
              <a:buClr>
                <a:srgbClr val="5B4B46"/>
              </a:buClr>
              <a:buSzPct val="150000"/>
            </a:pPr>
            <a:r>
              <a:rPr lang="en-US" sz="4800" b="1" dirty="0">
                <a:latin typeface="system-ui"/>
              </a:rPr>
              <a:t>70% </a:t>
            </a:r>
          </a:p>
          <a:p>
            <a:pPr algn="ctr">
              <a:buClr>
                <a:srgbClr val="5B4B46"/>
              </a:buClr>
              <a:buSzPct val="150000"/>
            </a:pPr>
            <a:r>
              <a:rPr lang="en-US" sz="3200" dirty="0">
                <a:latin typeface="system-ui"/>
              </a:rPr>
              <a:t>of </a:t>
            </a:r>
            <a:r>
              <a:rPr lang="en-US" sz="3200" b="1" u="sng" dirty="0">
                <a:latin typeface="system-ui"/>
              </a:rPr>
              <a:t>change</a:t>
            </a:r>
            <a:r>
              <a:rPr lang="en-US" sz="3200" dirty="0">
                <a:latin typeface="system-ui"/>
              </a:rPr>
              <a:t> initiatives fail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84E25C2-61B8-45C6-9A8D-F9D86E0CAA7D}"/>
              </a:ext>
            </a:extLst>
          </p:cNvPr>
          <p:cNvSpPr/>
          <p:nvPr/>
        </p:nvSpPr>
        <p:spPr>
          <a:xfrm>
            <a:off x="2812223" y="4547088"/>
            <a:ext cx="565467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5B4B46"/>
              </a:buClr>
              <a:buSzPct val="150000"/>
            </a:pP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Organizations that develop initiatives to change mindsets are </a:t>
            </a:r>
          </a:p>
          <a:p>
            <a:pPr algn="ctr">
              <a:buClr>
                <a:srgbClr val="5B4B46"/>
              </a:buClr>
              <a:buSzPct val="150000"/>
            </a:pPr>
            <a:r>
              <a:rPr lang="en-US" sz="3200" b="1" u="sng" dirty="0">
                <a:solidFill>
                  <a:srgbClr val="1F4E79"/>
                </a:solidFill>
                <a:highlight>
                  <a:srgbClr val="FFFF00"/>
                </a:highlight>
                <a:latin typeface="system-ui"/>
              </a:rPr>
              <a:t>x2</a:t>
            </a:r>
            <a:r>
              <a:rPr lang="en-US" sz="2800" b="1" dirty="0">
                <a:solidFill>
                  <a:srgbClr val="1F4E79"/>
                </a:solidFill>
                <a:latin typeface="system-ui"/>
              </a:rPr>
              <a:t> </a:t>
            </a:r>
            <a:r>
              <a:rPr lang="en-US" sz="2800" dirty="0">
                <a:solidFill>
                  <a:srgbClr val="1F4E79"/>
                </a:solidFill>
                <a:latin typeface="system-ui"/>
              </a:rPr>
              <a:t>more likely to succeed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B64AEB3-27D8-45A2-9AE3-AED7F917CEEA}"/>
              </a:ext>
            </a:extLst>
          </p:cNvPr>
          <p:cNvSpPr txBox="1"/>
          <p:nvPr/>
        </p:nvSpPr>
        <p:spPr>
          <a:xfrm>
            <a:off x="4166277" y="51101"/>
            <a:ext cx="8754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Is communication important for evaluation?</a:t>
            </a:r>
          </a:p>
        </p:txBody>
      </p:sp>
    </p:spTree>
    <p:extLst>
      <p:ext uri="{BB962C8B-B14F-4D97-AF65-F5344CB8AC3E}">
        <p14:creationId xmlns:p14="http://schemas.microsoft.com/office/powerpoint/2010/main" val="203734265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82E92A3-095B-4EED-ACBC-D0A7237A714C}"/>
              </a:ext>
            </a:extLst>
          </p:cNvPr>
          <p:cNvGrpSpPr/>
          <p:nvPr/>
        </p:nvGrpSpPr>
        <p:grpSpPr>
          <a:xfrm>
            <a:off x="873528" y="975361"/>
            <a:ext cx="9875752" cy="3126656"/>
            <a:chOff x="263928" y="3513683"/>
            <a:chExt cx="6706112" cy="1971935"/>
          </a:xfrm>
        </p:grpSpPr>
        <p:sp>
          <p:nvSpPr>
            <p:cNvPr id="3" name="Speech Bubble: Rectangle 2">
              <a:extLst>
                <a:ext uri="{FF2B5EF4-FFF2-40B4-BE49-F238E27FC236}">
                  <a16:creationId xmlns:a16="http://schemas.microsoft.com/office/drawing/2014/main" id="{07A5159F-7E53-4099-B399-55765DFD534C}"/>
                </a:ext>
              </a:extLst>
            </p:cNvPr>
            <p:cNvSpPr/>
            <p:nvPr/>
          </p:nvSpPr>
          <p:spPr>
            <a:xfrm>
              <a:off x="263928" y="3659805"/>
              <a:ext cx="6706111" cy="1825813"/>
            </a:xfrm>
            <a:prstGeom prst="wedgeRectCallout">
              <a:avLst>
                <a:gd name="adj1" fmla="val -1144"/>
                <a:gd name="adj2" fmla="val 81375"/>
              </a:avLst>
            </a:prstGeom>
            <a:solidFill>
              <a:srgbClr val="282F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CC6CC05-CB60-450C-8ABB-4EB79BC5D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929" y="3513683"/>
              <a:ext cx="6706111" cy="1971935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2FA7790-A3D8-4574-ADF3-244DD17A9930}"/>
              </a:ext>
            </a:extLst>
          </p:cNvPr>
          <p:cNvSpPr txBox="1"/>
          <p:nvPr/>
        </p:nvSpPr>
        <p:spPr>
          <a:xfrm>
            <a:off x="4534409" y="74687"/>
            <a:ext cx="7362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Understanding the mindset shift required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1D8E27-FC96-45DD-B4D9-CA3321053292}"/>
              </a:ext>
            </a:extLst>
          </p:cNvPr>
          <p:cNvSpPr/>
          <p:nvPr/>
        </p:nvSpPr>
        <p:spPr>
          <a:xfrm>
            <a:off x="5811403" y="4333705"/>
            <a:ext cx="54660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296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umin Pro Condensed Light" panose="020B0406020202020204" pitchFamily="34" charset="0"/>
                <a:cs typeface="Arial" panose="020B0604020202020204" pitchFamily="34" charset="0"/>
              </a:rPr>
              <a:t>We need to move from evaluation phobia to evaluation embracing</a:t>
            </a:r>
          </a:p>
        </p:txBody>
      </p:sp>
    </p:spTree>
    <p:extLst>
      <p:ext uri="{BB962C8B-B14F-4D97-AF65-F5344CB8AC3E}">
        <p14:creationId xmlns:p14="http://schemas.microsoft.com/office/powerpoint/2010/main" val="2507664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428AAD-2AE4-49A6-8CCA-5CBAC1C89443}"/>
              </a:ext>
            </a:extLst>
          </p:cNvPr>
          <p:cNvSpPr txBox="1"/>
          <p:nvPr/>
        </p:nvSpPr>
        <p:spPr>
          <a:xfrm>
            <a:off x="3048825" y="53371"/>
            <a:ext cx="10233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Why IOE adopted a neuroscience-based approach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395721-8222-4525-A662-D69FB970116D}"/>
              </a:ext>
            </a:extLst>
          </p:cNvPr>
          <p:cNvSpPr txBox="1"/>
          <p:nvPr/>
        </p:nvSpPr>
        <p:spPr>
          <a:xfrm>
            <a:off x="6723782" y="953613"/>
            <a:ext cx="4591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1F4E79"/>
                </a:solidFill>
              </a:rPr>
              <a:t>Better evaluations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29117C-7CDE-4289-9B6F-A32B6A350903}"/>
              </a:ext>
            </a:extLst>
          </p:cNvPr>
          <p:cNvSpPr/>
          <p:nvPr/>
        </p:nvSpPr>
        <p:spPr>
          <a:xfrm>
            <a:off x="387874" y="1011927"/>
            <a:ext cx="63563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29679F"/>
                </a:solidFill>
                <a:latin typeface="Acumin Pro Condensed Light" panose="020B0406020202020204" pitchFamily="34" charset="0"/>
                <a:cs typeface="Arial" panose="020B0604020202020204" pitchFamily="34" charset="0"/>
              </a:rPr>
              <a:t>If results do not translate into change we want to see, then we need to shift production, generation and assimilation modalities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C77DE0-7830-438E-8ADF-39BC87A5FF04}"/>
              </a:ext>
            </a:extLst>
          </p:cNvPr>
          <p:cNvGrpSpPr/>
          <p:nvPr/>
        </p:nvGrpSpPr>
        <p:grpSpPr>
          <a:xfrm>
            <a:off x="1190426" y="3512698"/>
            <a:ext cx="5100323" cy="2725138"/>
            <a:chOff x="1072967" y="2996180"/>
            <a:chExt cx="5100323" cy="272513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FEB165C-BA16-4105-BCA5-4FA436DBB4F4}"/>
                </a:ext>
              </a:extLst>
            </p:cNvPr>
            <p:cNvSpPr/>
            <p:nvPr/>
          </p:nvSpPr>
          <p:spPr>
            <a:xfrm>
              <a:off x="1072967" y="2996180"/>
              <a:ext cx="510032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Acumin Pro Condensed Light" panose="020B0406020202020204" pitchFamily="34" charset="0"/>
                  <a:cs typeface="Arial" panose="020B0604020202020204" pitchFamily="34" charset="0"/>
                </a:rPr>
                <a:t>Psychologically safe environments where people feel open to expressing themselves</a:t>
              </a:r>
              <a:endParaRPr lang="en-GB" sz="24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BD5B8E-92CB-4725-9794-CCB5758E6059}"/>
                </a:ext>
              </a:extLst>
            </p:cNvPr>
            <p:cNvSpPr/>
            <p:nvPr/>
          </p:nvSpPr>
          <p:spPr>
            <a:xfrm>
              <a:off x="1249569" y="4347603"/>
              <a:ext cx="4694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latin typeface="Acumin Pro Condensed Light" panose="020B0406020202020204" pitchFamily="34" charset="0"/>
                  <a:cs typeface="Arial" panose="020B0604020202020204" pitchFamily="34" charset="0"/>
                </a:rPr>
                <a:t>People really look forward to your evaluation</a:t>
              </a:r>
              <a:endParaRPr lang="en-GB" sz="24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71BF738-0A45-45C8-B4C6-EED9F3A6238F}"/>
                </a:ext>
              </a:extLst>
            </p:cNvPr>
            <p:cNvSpPr/>
            <p:nvPr/>
          </p:nvSpPr>
          <p:spPr>
            <a:xfrm>
              <a:off x="1476070" y="5259653"/>
              <a:ext cx="41289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latin typeface="Acumin Pro Condensed Light" panose="020B0406020202020204" pitchFamily="34" charset="0"/>
                  <a:cs typeface="Arial" panose="020B0604020202020204" pitchFamily="34" charset="0"/>
                </a:rPr>
                <a:t>Your evaluation approach is stress-free</a:t>
              </a:r>
              <a:endParaRPr lang="en-GB" sz="2400" dirty="0"/>
            </a:p>
          </p:txBody>
        </p:sp>
        <p:sp>
          <p:nvSpPr>
            <p:cNvPr id="9" name="Plus Sign 8">
              <a:extLst>
                <a:ext uri="{FF2B5EF4-FFF2-40B4-BE49-F238E27FC236}">
                  <a16:creationId xmlns:a16="http://schemas.microsoft.com/office/drawing/2014/main" id="{FF208990-587B-4E24-B58C-1B7E1CDE972E}"/>
                </a:ext>
              </a:extLst>
            </p:cNvPr>
            <p:cNvSpPr/>
            <p:nvPr/>
          </p:nvSpPr>
          <p:spPr>
            <a:xfrm>
              <a:off x="3366146" y="3837687"/>
              <a:ext cx="513964" cy="560546"/>
            </a:xfrm>
            <a:prstGeom prst="mathPlus">
              <a:avLst/>
            </a:prstGeom>
            <a:solidFill>
              <a:srgbClr val="30D0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lus Sign 9">
              <a:extLst>
                <a:ext uri="{FF2B5EF4-FFF2-40B4-BE49-F238E27FC236}">
                  <a16:creationId xmlns:a16="http://schemas.microsoft.com/office/drawing/2014/main" id="{A2CE82F2-E0E2-496D-A923-2EF7AC65A913}"/>
                </a:ext>
              </a:extLst>
            </p:cNvPr>
            <p:cNvSpPr/>
            <p:nvPr/>
          </p:nvSpPr>
          <p:spPr>
            <a:xfrm>
              <a:off x="3366146" y="4780856"/>
              <a:ext cx="513964" cy="560546"/>
            </a:xfrm>
            <a:prstGeom prst="mathPlus">
              <a:avLst/>
            </a:prstGeom>
            <a:solidFill>
              <a:srgbClr val="30D0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DD53118-357F-45BC-A132-AA36DC491A26}"/>
              </a:ext>
            </a:extLst>
          </p:cNvPr>
          <p:cNvSpPr/>
          <p:nvPr/>
        </p:nvSpPr>
        <p:spPr>
          <a:xfrm>
            <a:off x="7371084" y="2028172"/>
            <a:ext cx="33178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1F4E79"/>
                </a:solidFill>
                <a:latin typeface="Acumin Pro Condensed Light" panose="020B0406020202020204" pitchFamily="34" charset="0"/>
                <a:cs typeface="Arial" panose="020B0604020202020204" pitchFamily="34" charset="0"/>
              </a:rPr>
              <a:t>Better engagement</a:t>
            </a:r>
            <a:endParaRPr lang="en-GB" sz="3600" b="1" dirty="0">
              <a:solidFill>
                <a:srgbClr val="1F4E79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DC68D9-75E6-49F0-A6FE-CDB2A3E59B3C}"/>
              </a:ext>
            </a:extLst>
          </p:cNvPr>
          <p:cNvSpPr txBox="1"/>
          <p:nvPr/>
        </p:nvSpPr>
        <p:spPr>
          <a:xfrm>
            <a:off x="7195009" y="3234603"/>
            <a:ext cx="3860230" cy="3108543"/>
          </a:xfrm>
          <a:prstGeom prst="rect">
            <a:avLst/>
          </a:prstGeom>
          <a:solidFill>
            <a:srgbClr val="85E3D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cumin Pro" panose="020B0504020202020204" pitchFamily="34" charset="0"/>
                <a:cs typeface="Arial" panose="020B0604020202020204" pitchFamily="34" charset="0"/>
              </a:rPr>
              <a:t>IOE’s</a:t>
            </a:r>
            <a:r>
              <a:rPr lang="en-US" sz="2800" dirty="0">
                <a:latin typeface="Acumin Pro" panose="020B0504020202020204" pitchFamily="34" charset="0"/>
                <a:cs typeface="Arial" panose="020B0604020202020204" pitchFamily="34" charset="0"/>
              </a:rPr>
              <a:t> approach results from a dynamic and engaging process of triangulation that is based on together </a:t>
            </a:r>
            <a:r>
              <a:rPr lang="en-US" sz="2800" b="1" dirty="0">
                <a:highlight>
                  <a:srgbClr val="FFFF00"/>
                </a:highlight>
                <a:latin typeface="Acumin Pro" panose="020B0504020202020204" pitchFamily="34" charset="0"/>
                <a:cs typeface="Arial" panose="020B0604020202020204" pitchFamily="34" charset="0"/>
              </a:rPr>
              <a:t>independence</a:t>
            </a:r>
            <a:r>
              <a:rPr lang="en-US" sz="2800" dirty="0">
                <a:latin typeface="Acumin Pro" panose="020B05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>
                <a:highlight>
                  <a:srgbClr val="FFFF00"/>
                </a:highlight>
                <a:latin typeface="Acumin Pro" panose="020B0504020202020204" pitchFamily="34" charset="0"/>
                <a:cs typeface="Arial" panose="020B0604020202020204" pitchFamily="34" charset="0"/>
              </a:rPr>
              <a:t>credibility</a:t>
            </a:r>
            <a:r>
              <a:rPr lang="en-US" sz="2800" dirty="0">
                <a:latin typeface="Acumin Pro" panose="020B0504020202020204" pitchFamily="34" charset="0"/>
                <a:cs typeface="Arial" panose="020B0604020202020204" pitchFamily="34" charset="0"/>
              </a:rPr>
              <a:t> and </a:t>
            </a:r>
            <a:r>
              <a:rPr lang="en-US" sz="2800" b="1" dirty="0">
                <a:highlight>
                  <a:srgbClr val="FFFF00"/>
                </a:highlight>
                <a:latin typeface="Acumin Pro" panose="020B0504020202020204" pitchFamily="34" charset="0"/>
                <a:cs typeface="Arial" panose="020B0604020202020204" pitchFamily="34" charset="0"/>
              </a:rPr>
              <a:t>utility</a:t>
            </a:r>
            <a:r>
              <a:rPr lang="en-US" sz="2800" b="1" dirty="0">
                <a:latin typeface="Acumin Pro" panose="020B0504020202020204" pitchFamily="34" charset="0"/>
                <a:cs typeface="Arial" panose="020B0604020202020204" pitchFamily="34" charset="0"/>
              </a:rPr>
              <a:t>.  </a:t>
            </a:r>
            <a:endParaRPr lang="en-GB" sz="2800" b="1" dirty="0">
              <a:latin typeface="Acumin Pro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D55244C6-5C80-47A8-B8DE-72000D194B59}"/>
              </a:ext>
            </a:extLst>
          </p:cNvPr>
          <p:cNvSpPr/>
          <p:nvPr/>
        </p:nvSpPr>
        <p:spPr>
          <a:xfrm rot="10800000">
            <a:off x="8366886" y="1635423"/>
            <a:ext cx="1305752" cy="36301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249BEB20-4BFF-46E3-8CB4-8DE4116FB0F0}"/>
              </a:ext>
            </a:extLst>
          </p:cNvPr>
          <p:cNvSpPr/>
          <p:nvPr/>
        </p:nvSpPr>
        <p:spPr>
          <a:xfrm rot="10800000">
            <a:off x="8380560" y="2749828"/>
            <a:ext cx="1305752" cy="36301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390C87A-1F4D-42F4-93F9-83B3798401A9}"/>
              </a:ext>
            </a:extLst>
          </p:cNvPr>
          <p:cNvGrpSpPr/>
          <p:nvPr/>
        </p:nvGrpSpPr>
        <p:grpSpPr>
          <a:xfrm rot="5400000">
            <a:off x="3309152" y="2274670"/>
            <a:ext cx="810305" cy="1330960"/>
            <a:chOff x="6065520" y="1779100"/>
            <a:chExt cx="978408" cy="133096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05BD969-C6E6-411B-A905-BC9DA96364F1}"/>
                </a:ext>
              </a:extLst>
            </p:cNvPr>
            <p:cNvCxnSpPr/>
            <p:nvPr/>
          </p:nvCxnSpPr>
          <p:spPr>
            <a:xfrm>
              <a:off x="6392164" y="1779100"/>
              <a:ext cx="0" cy="133096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046A1B2-640F-4A09-ADC9-E93505082EBA}"/>
                </a:ext>
              </a:extLst>
            </p:cNvPr>
            <p:cNvCxnSpPr/>
            <p:nvPr/>
          </p:nvCxnSpPr>
          <p:spPr>
            <a:xfrm>
              <a:off x="6554724" y="1779100"/>
              <a:ext cx="0" cy="1330960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82505F9-CBFC-4085-A15B-56CB0091F911}"/>
                </a:ext>
              </a:extLst>
            </p:cNvPr>
            <p:cNvCxnSpPr/>
            <p:nvPr/>
          </p:nvCxnSpPr>
          <p:spPr>
            <a:xfrm>
              <a:off x="6270244" y="1779100"/>
              <a:ext cx="0" cy="1330960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E9EF902D-78EA-442D-97BF-482C625C91D2}"/>
                </a:ext>
              </a:extLst>
            </p:cNvPr>
            <p:cNvSpPr/>
            <p:nvPr/>
          </p:nvSpPr>
          <p:spPr>
            <a:xfrm>
              <a:off x="6065520" y="1916527"/>
              <a:ext cx="978408" cy="1056105"/>
            </a:xfrm>
            <a:prstGeom prst="rightArrow">
              <a:avLst>
                <a:gd name="adj1" fmla="val 54214"/>
                <a:gd name="adj2" fmla="val 50000"/>
              </a:avLst>
            </a:prstGeom>
            <a:gradFill flip="none" rotWithShape="1">
              <a:gsLst>
                <a:gs pos="0">
                  <a:srgbClr val="3078BA">
                    <a:shade val="30000"/>
                    <a:satMod val="115000"/>
                  </a:srgbClr>
                </a:gs>
                <a:gs pos="50000">
                  <a:srgbClr val="3078BA">
                    <a:shade val="67500"/>
                    <a:satMod val="115000"/>
                  </a:srgbClr>
                </a:gs>
                <a:gs pos="100000">
                  <a:srgbClr val="3078BA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Right Brace 15">
            <a:extLst>
              <a:ext uri="{FF2B5EF4-FFF2-40B4-BE49-F238E27FC236}">
                <a16:creationId xmlns:a16="http://schemas.microsoft.com/office/drawing/2014/main" id="{C422E7E4-22F8-4A9B-AA4B-D899BE66A7A8}"/>
              </a:ext>
            </a:extLst>
          </p:cNvPr>
          <p:cNvSpPr/>
          <p:nvPr/>
        </p:nvSpPr>
        <p:spPr>
          <a:xfrm>
            <a:off x="6167366" y="3425349"/>
            <a:ext cx="555964" cy="2917797"/>
          </a:xfrm>
          <a:prstGeom prst="rightBrace">
            <a:avLst/>
          </a:prstGeom>
          <a:ln w="38100">
            <a:solidFill>
              <a:srgbClr val="2967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0702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4" grpId="0" animBg="1"/>
      <p:bldP spid="15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914046-1C04-41D9-85A0-0EB8DB1EBCD9}"/>
              </a:ext>
            </a:extLst>
          </p:cNvPr>
          <p:cNvSpPr txBox="1"/>
          <p:nvPr/>
        </p:nvSpPr>
        <p:spPr>
          <a:xfrm>
            <a:off x="0" y="6335643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>
                <a:solidFill>
                  <a:srgbClr val="29679F"/>
                </a:solidFill>
              </a:rPr>
              <a:t>ioe.ifad.org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BA849C-9F43-479B-8F07-EE1E708704A6}"/>
              </a:ext>
            </a:extLst>
          </p:cNvPr>
          <p:cNvSpPr txBox="1"/>
          <p:nvPr/>
        </p:nvSpPr>
        <p:spPr>
          <a:xfrm>
            <a:off x="4919740" y="40640"/>
            <a:ext cx="6806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Myth #: 1 Be clear about the goals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134467F-4278-4701-8DA9-32BC514A8C51}"/>
              </a:ext>
            </a:extLst>
          </p:cNvPr>
          <p:cNvGrpSpPr/>
          <p:nvPr/>
        </p:nvGrpSpPr>
        <p:grpSpPr>
          <a:xfrm>
            <a:off x="663002" y="1318885"/>
            <a:ext cx="6347398" cy="5047536"/>
            <a:chOff x="954287" y="5529723"/>
            <a:chExt cx="3063160" cy="504753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3B08B6F-33E1-46A2-BB21-94A0FBAA5D72}"/>
                </a:ext>
              </a:extLst>
            </p:cNvPr>
            <p:cNvCxnSpPr>
              <a:cxnSpLocks/>
            </p:cNvCxnSpPr>
            <p:nvPr/>
          </p:nvCxnSpPr>
          <p:spPr>
            <a:xfrm>
              <a:off x="4017447" y="5579428"/>
              <a:ext cx="0" cy="4696930"/>
            </a:xfrm>
            <a:prstGeom prst="line">
              <a:avLst/>
            </a:prstGeom>
            <a:ln w="38100">
              <a:solidFill>
                <a:srgbClr val="BF9A6F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95FA035-3AB2-4D4F-832A-342DE12A6475}"/>
                </a:ext>
              </a:extLst>
            </p:cNvPr>
            <p:cNvSpPr/>
            <p:nvPr/>
          </p:nvSpPr>
          <p:spPr>
            <a:xfrm>
              <a:off x="954287" y="5529723"/>
              <a:ext cx="2912297" cy="50475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6" indent="-285756" algn="just">
                <a:buFont typeface="Wingdings" panose="05000000000000000000" pitchFamily="2" charset="2"/>
                <a:buChar char="§"/>
              </a:pPr>
              <a:r>
                <a:rPr lang="en-US" sz="2600" dirty="0">
                  <a:latin typeface="Acumin Pro Condensed Light" panose="020B0406020202020204" pitchFamily="34" charset="0"/>
                  <a:cs typeface="Arial" panose="020B0604020202020204" pitchFamily="34" charset="0"/>
                </a:rPr>
                <a:t>Clarity is key, but it does not ensure success, understanding, and interpretation by the listener. </a:t>
              </a:r>
            </a:p>
            <a:p>
              <a:pPr marL="285756" indent="-285756" algn="just">
                <a:buFont typeface="Wingdings" panose="05000000000000000000" pitchFamily="2" charset="2"/>
                <a:buChar char="§"/>
              </a:pPr>
              <a:r>
                <a:rPr lang="en-US" sz="2600" dirty="0">
                  <a:latin typeface="Acumin Pro Condensed Light" panose="020B0406020202020204" pitchFamily="34" charset="0"/>
                  <a:cs typeface="Arial" panose="020B0604020202020204" pitchFamily="34" charset="0"/>
                </a:rPr>
                <a:t>Compassion-directed coaching is more effective at achieving results than goal-directed coaching. </a:t>
              </a:r>
            </a:p>
            <a:p>
              <a:pPr marL="285756" indent="-285756" algn="just">
                <a:buFont typeface="Wingdings" panose="05000000000000000000" pitchFamily="2" charset="2"/>
                <a:buChar char="§"/>
              </a:pPr>
              <a:r>
                <a:rPr lang="en-US" sz="2600" dirty="0">
                  <a:latin typeface="Acumin Pro Condensed Light" panose="020B0406020202020204" pitchFamily="34" charset="0"/>
                  <a:cs typeface="Arial" panose="020B0604020202020204" pitchFamily="34" charset="0"/>
                </a:rPr>
                <a:t>Goal-directed coaching overactivates the fight-or-flight systems in the brain and the person becomes paralyzed and cannot act. </a:t>
              </a:r>
            </a:p>
            <a:p>
              <a:pPr algn="just"/>
              <a:endParaRPr lang="en-US" sz="3600" dirty="0">
                <a:latin typeface="Acumin Pro Condensed Light" panose="020B0406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US" sz="2600" dirty="0">
                  <a:solidFill>
                    <a:srgbClr val="1F4E79"/>
                  </a:solidFill>
                  <a:latin typeface="Acumin Pro Condensed Light" panose="020B0406020202020204" pitchFamily="34" charset="0"/>
                  <a:cs typeface="Arial" panose="020B0604020202020204" pitchFamily="34" charset="0"/>
                </a:rPr>
                <a:t>Is there space for compassion in your delivery of evaluation findings? Are people mirroring your anger and disdain rather than taking in the suggestions that you offer?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813082E-5FA9-4B53-B7DF-4BCB1F5C58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4" r="19150"/>
          <a:stretch/>
        </p:blipFill>
        <p:spPr>
          <a:xfrm>
            <a:off x="7323014" y="905256"/>
            <a:ext cx="4868985" cy="5952744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3038D533-0CA3-460C-819F-085E5D3FD1BD}"/>
              </a:ext>
            </a:extLst>
          </p:cNvPr>
          <p:cNvSpPr/>
          <p:nvPr/>
        </p:nvSpPr>
        <p:spPr>
          <a:xfrm rot="5400000">
            <a:off x="3272018" y="3720023"/>
            <a:ext cx="315924" cy="1389966"/>
          </a:xfrm>
          <a:prstGeom prst="rightArrow">
            <a:avLst/>
          </a:prstGeom>
          <a:solidFill>
            <a:srgbClr val="5B4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13" name="Picture 10" descr="File:YouTube icon (2011-2013).svg - Wikipedia">
            <a:hlinkClick r:id="rId3"/>
            <a:extLst>
              <a:ext uri="{FF2B5EF4-FFF2-40B4-BE49-F238E27FC236}">
                <a16:creationId xmlns:a16="http://schemas.microsoft.com/office/drawing/2014/main" id="{4D85B718-26E4-4A6A-9E5D-6D9B4FF5F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915" y="6124806"/>
            <a:ext cx="580169" cy="58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88107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EDDF48-CE4B-42EA-ABD5-5632045560AD}"/>
              </a:ext>
            </a:extLst>
          </p:cNvPr>
          <p:cNvSpPr txBox="1"/>
          <p:nvPr/>
        </p:nvSpPr>
        <p:spPr>
          <a:xfrm>
            <a:off x="0" y="6335643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>
                <a:solidFill>
                  <a:srgbClr val="29679F"/>
                </a:solidFill>
              </a:rPr>
              <a:t>ioe.ifad.org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B9A348-E94F-49BD-898A-BBE567F8AA70}"/>
              </a:ext>
            </a:extLst>
          </p:cNvPr>
          <p:cNvSpPr txBox="1"/>
          <p:nvPr/>
        </p:nvSpPr>
        <p:spPr>
          <a:xfrm>
            <a:off x="4919740" y="40640"/>
            <a:ext cx="69781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Myth #2: Tell people what not to do</a:t>
            </a: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3598EB-365F-49AF-BBF5-717005F71042}"/>
              </a:ext>
            </a:extLst>
          </p:cNvPr>
          <p:cNvSpPr/>
          <p:nvPr/>
        </p:nvSpPr>
        <p:spPr>
          <a:xfrm>
            <a:off x="5480562" y="1117858"/>
            <a:ext cx="585654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6" indent="-285756" algn="just">
              <a:buFont typeface="Wingdings" panose="05000000000000000000" pitchFamily="2" charset="2"/>
              <a:buChar char="§"/>
            </a:pPr>
            <a:r>
              <a:rPr lang="en-US" sz="2600" dirty="0">
                <a:latin typeface="Acumin Pro Condensed Light" panose="020B0406020202020204" pitchFamily="34" charset="0"/>
                <a:cs typeface="Arial" panose="020B0604020202020204" pitchFamily="34" charset="0"/>
              </a:rPr>
              <a:t>Avoid telling people what NOT to do, and instead, focus on what needs to be done.</a:t>
            </a:r>
          </a:p>
          <a:p>
            <a:pPr marL="285756" indent="-285756" algn="just">
              <a:buFont typeface="Wingdings" panose="05000000000000000000" pitchFamily="2" charset="2"/>
              <a:buChar char="§"/>
            </a:pPr>
            <a:r>
              <a:rPr lang="en-US" sz="2600" dirty="0">
                <a:latin typeface="Acumin Pro Condensed Light" panose="020B0406020202020204" pitchFamily="34" charset="0"/>
                <a:cs typeface="Arial" panose="020B0604020202020204" pitchFamily="34" charset="0"/>
              </a:rPr>
              <a:t>If an evaluand is suppressing a thought because they do not feel safe expressing it to you, they are likely to focus only on that thought rather than what you are saying – focus on creating a psychologically safe environment that is non-authoritarian.</a:t>
            </a:r>
          </a:p>
          <a:p>
            <a:pPr algn="just"/>
            <a:endParaRPr lang="en-US" sz="2600" dirty="0">
              <a:latin typeface="Acumin Pro Condensed Light" panose="020B0406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600" dirty="0">
              <a:latin typeface="Acumin Pro Condensed Light" panose="020B0406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600" dirty="0">
                <a:solidFill>
                  <a:srgbClr val="29679F"/>
                </a:solidFill>
                <a:latin typeface="Acumin Pro Condensed Light" panose="020B0406020202020204" pitchFamily="34" charset="0"/>
                <a:cs typeface="Arial" panose="020B0604020202020204" pitchFamily="34" charset="0"/>
              </a:rPr>
              <a:t>Do you deliver findings in the negative? Do you create psychologically safe environments where people feel open to expressing themselves?</a:t>
            </a:r>
          </a:p>
          <a:p>
            <a:pPr marL="285756" lvl="1" indent="-285756" algn="just">
              <a:buFont typeface="Wingdings" panose="05000000000000000000" pitchFamily="2" charset="2"/>
              <a:buChar char="§"/>
            </a:pPr>
            <a:endParaRPr lang="en-US" sz="2600" dirty="0">
              <a:latin typeface="Acumin Pro Condensed Light" panose="020B0406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BA2669-9ACE-452D-8C9E-244965F4FA72}"/>
              </a:ext>
            </a:extLst>
          </p:cNvPr>
          <p:cNvCxnSpPr>
            <a:cxnSpLocks/>
          </p:cNvCxnSpPr>
          <p:nvPr/>
        </p:nvCxnSpPr>
        <p:spPr>
          <a:xfrm>
            <a:off x="5173337" y="1117858"/>
            <a:ext cx="0" cy="5287041"/>
          </a:xfrm>
          <a:prstGeom prst="line">
            <a:avLst/>
          </a:prstGeom>
          <a:ln w="38100">
            <a:solidFill>
              <a:srgbClr val="BF9A6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Arrow: Right 6">
            <a:extLst>
              <a:ext uri="{FF2B5EF4-FFF2-40B4-BE49-F238E27FC236}">
                <a16:creationId xmlns:a16="http://schemas.microsoft.com/office/drawing/2014/main" id="{ADBCF32C-7AE7-4142-A07C-9709656E3494}"/>
              </a:ext>
            </a:extLst>
          </p:cNvPr>
          <p:cNvSpPr/>
          <p:nvPr/>
        </p:nvSpPr>
        <p:spPr>
          <a:xfrm rot="5400000">
            <a:off x="7904978" y="3994343"/>
            <a:ext cx="315924" cy="1389966"/>
          </a:xfrm>
          <a:prstGeom prst="rightArrow">
            <a:avLst/>
          </a:prstGeom>
          <a:solidFill>
            <a:srgbClr val="5B4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8" name="Picture 10" descr="File:YouTube icon (2011-2013).svg - Wikipedia">
            <a:hlinkClick r:id="rId2"/>
            <a:extLst>
              <a:ext uri="{FF2B5EF4-FFF2-40B4-BE49-F238E27FC236}">
                <a16:creationId xmlns:a16="http://schemas.microsoft.com/office/drawing/2014/main" id="{F83DE992-4D4A-4361-BBFA-D98F27C73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283" y="5970817"/>
            <a:ext cx="729651" cy="7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984BDF-1C43-4B9C-912F-112BBE6BA3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" r="41354"/>
          <a:stretch/>
        </p:blipFill>
        <p:spPr>
          <a:xfrm>
            <a:off x="0" y="873891"/>
            <a:ext cx="4866111" cy="598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0977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D8D7E9-8C4F-4B94-9853-C4B412CA918D}"/>
              </a:ext>
            </a:extLst>
          </p:cNvPr>
          <p:cNvSpPr txBox="1"/>
          <p:nvPr/>
        </p:nvSpPr>
        <p:spPr>
          <a:xfrm>
            <a:off x="3220720" y="111760"/>
            <a:ext cx="9215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Myth #3: Hand over a negative appraisal if that is the truth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D84B8E-AB15-41DB-9293-C3D3BEE0D423}"/>
              </a:ext>
            </a:extLst>
          </p:cNvPr>
          <p:cNvSpPr/>
          <p:nvPr/>
        </p:nvSpPr>
        <p:spPr>
          <a:xfrm>
            <a:off x="4805680" y="1164134"/>
            <a:ext cx="666676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6" indent="-285756" algn="just">
              <a:buFont typeface="Wingdings" panose="05000000000000000000" pitchFamily="2" charset="2"/>
              <a:buChar char="§"/>
            </a:pPr>
            <a:r>
              <a:rPr lang="en-US" sz="2600" dirty="0">
                <a:latin typeface="Acumin Pro Condensed Light" panose="020B0406020202020204" pitchFamily="34" charset="0"/>
                <a:cs typeface="Arial" panose="020B0604020202020204" pitchFamily="34" charset="0"/>
              </a:rPr>
              <a:t>When people receive mixed or negative feedback, they trust the accuracy of the feedback less, and mistrust the qualifications of the person giving it.</a:t>
            </a:r>
          </a:p>
          <a:p>
            <a:pPr marL="285756" indent="-285756" algn="just">
              <a:buFont typeface="Wingdings" panose="05000000000000000000" pitchFamily="2" charset="2"/>
              <a:buChar char="§"/>
            </a:pPr>
            <a:r>
              <a:rPr lang="en-US" sz="2600" dirty="0">
                <a:latin typeface="Acumin Pro Condensed Light" panose="020B0406020202020204" pitchFamily="34" charset="0"/>
                <a:cs typeface="Arial" panose="020B0604020202020204" pitchFamily="34" charset="0"/>
              </a:rPr>
              <a:t>People are more motivated to improve to the extent they perceive the feedback conversation to be focused on future actions rather than on past performance.</a:t>
            </a:r>
          </a:p>
          <a:p>
            <a:pPr marL="285756" indent="-285756" algn="just">
              <a:buFont typeface="Wingdings" panose="05000000000000000000" pitchFamily="2" charset="2"/>
              <a:buChar char="§"/>
            </a:pPr>
            <a:r>
              <a:rPr lang="en-US" sz="2600" dirty="0">
                <a:latin typeface="Acumin Pro Condensed Light" panose="020B0406020202020204" pitchFamily="34" charset="0"/>
                <a:cs typeface="Arial" panose="020B0604020202020204" pitchFamily="34" charset="0"/>
              </a:rPr>
              <a:t>Avoid starting a conversation with what went wrong: if someone is self-protective, they will not hear you</a:t>
            </a:r>
          </a:p>
          <a:p>
            <a:pPr algn="just"/>
            <a:endParaRPr lang="en-US" sz="2600" dirty="0">
              <a:latin typeface="Acumin Pro Condensed Light" panose="020B0406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600" dirty="0">
              <a:latin typeface="Acumin Pro Condensed Light" panose="020B0406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600" dirty="0">
                <a:solidFill>
                  <a:srgbClr val="29679F"/>
                </a:solidFill>
                <a:latin typeface="Acumin Pro Condensed Light" panose="020B0406020202020204" pitchFamily="34" charset="0"/>
                <a:cs typeface="Arial" panose="020B0604020202020204" pitchFamily="34" charset="0"/>
              </a:rPr>
              <a:t>Do people really look forward to your evaluation? Are they missing your helpful suggestions because they are too afraid?</a:t>
            </a:r>
          </a:p>
          <a:p>
            <a:pPr marL="285756" lvl="1" indent="-285756" algn="just">
              <a:buFont typeface="Wingdings" panose="05000000000000000000" pitchFamily="2" charset="2"/>
              <a:buChar char="§"/>
            </a:pPr>
            <a:endParaRPr lang="en-US" sz="2600" dirty="0">
              <a:latin typeface="Acumin Pro Condensed Light" panose="020B0406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F83FC98-3527-4D2D-A0D2-0CA28F18079D}"/>
              </a:ext>
            </a:extLst>
          </p:cNvPr>
          <p:cNvSpPr/>
          <p:nvPr/>
        </p:nvSpPr>
        <p:spPr>
          <a:xfrm rot="5400000">
            <a:off x="7981100" y="4126423"/>
            <a:ext cx="315924" cy="1389966"/>
          </a:xfrm>
          <a:prstGeom prst="rightArrow">
            <a:avLst/>
          </a:prstGeom>
          <a:solidFill>
            <a:srgbClr val="5B4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DF6201-F76C-4A0F-85B9-C330A8298DDB}"/>
              </a:ext>
            </a:extLst>
          </p:cNvPr>
          <p:cNvCxnSpPr>
            <a:cxnSpLocks/>
          </p:cNvCxnSpPr>
          <p:nvPr/>
        </p:nvCxnSpPr>
        <p:spPr>
          <a:xfrm>
            <a:off x="4675497" y="1087382"/>
            <a:ext cx="0" cy="5287041"/>
          </a:xfrm>
          <a:prstGeom prst="line">
            <a:avLst/>
          </a:prstGeom>
          <a:ln w="38100">
            <a:solidFill>
              <a:srgbClr val="BF9A6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10" descr="File:YouTube icon (2011-2013).svg - Wikipedia">
            <a:hlinkClick r:id="rId2"/>
            <a:extLst>
              <a:ext uri="{FF2B5EF4-FFF2-40B4-BE49-F238E27FC236}">
                <a16:creationId xmlns:a16="http://schemas.microsoft.com/office/drawing/2014/main" id="{E93AC177-78B6-4F83-A8CA-6FF4D069D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125" y="6003946"/>
            <a:ext cx="802640" cy="80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4B378E-1BBA-4D28-9E36-F3976D3B81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/>
          <a:stretch/>
        </p:blipFill>
        <p:spPr>
          <a:xfrm>
            <a:off x="-1" y="919966"/>
            <a:ext cx="4545315" cy="593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3157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2EE6A7-5AF5-4977-8DF8-66098276B174}"/>
              </a:ext>
            </a:extLst>
          </p:cNvPr>
          <p:cNvSpPr txBox="1"/>
          <p:nvPr/>
        </p:nvSpPr>
        <p:spPr>
          <a:xfrm>
            <a:off x="2306320" y="71120"/>
            <a:ext cx="10007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Myth #4: Be transparent and speak the  truth, even if this causes stress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635ABB-0636-431F-BD5A-3CFF413B1D72}"/>
              </a:ext>
            </a:extLst>
          </p:cNvPr>
          <p:cNvSpPr txBox="1"/>
          <p:nvPr/>
        </p:nvSpPr>
        <p:spPr>
          <a:xfrm>
            <a:off x="0" y="6335643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>
                <a:solidFill>
                  <a:srgbClr val="29679F"/>
                </a:solidFill>
              </a:rPr>
              <a:t>ioe.ifad.org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429549-B8C3-4324-AC23-C8B518FC09F8}"/>
              </a:ext>
            </a:extLst>
          </p:cNvPr>
          <p:cNvSpPr/>
          <p:nvPr/>
        </p:nvSpPr>
        <p:spPr>
          <a:xfrm>
            <a:off x="336226" y="1209040"/>
            <a:ext cx="612553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6" indent="-285756" algn="just">
              <a:buFont typeface="Wingdings" panose="05000000000000000000" pitchFamily="2" charset="2"/>
              <a:buChar char="§"/>
            </a:pPr>
            <a:r>
              <a:rPr lang="en-US" sz="2600" dirty="0">
                <a:latin typeface="Acumin Pro Condensed Light" panose="020B0406020202020204" pitchFamily="34" charset="0"/>
                <a:cs typeface="Arial" panose="020B0604020202020204" pitchFamily="34" charset="0"/>
              </a:rPr>
              <a:t>When you are stressed, your body releases cortisol.</a:t>
            </a:r>
          </a:p>
          <a:p>
            <a:pPr marL="285756" indent="-285756" algn="just">
              <a:buFont typeface="Wingdings" panose="05000000000000000000" pitchFamily="2" charset="2"/>
              <a:buChar char="§"/>
            </a:pPr>
            <a:r>
              <a:rPr lang="en-US" sz="2600" dirty="0">
                <a:latin typeface="Acumin Pro Condensed Light" panose="020B0406020202020204" pitchFamily="34" charset="0"/>
                <a:cs typeface="Arial" panose="020B0604020202020204" pitchFamily="34" charset="0"/>
              </a:rPr>
              <a:t>Cortisol causes a switch from ‘active thinking’ to habit, which causes people to go back to what they are used to doing, not allowing them to access new neural systems.</a:t>
            </a:r>
          </a:p>
          <a:p>
            <a:pPr marL="285756" indent="-285756" algn="just">
              <a:buFont typeface="Wingdings" panose="05000000000000000000" pitchFamily="2" charset="2"/>
              <a:buChar char="§"/>
            </a:pPr>
            <a:r>
              <a:rPr lang="en-US" sz="2600" dirty="0">
                <a:latin typeface="Acumin Pro Condensed Light" panose="020B0406020202020204" pitchFamily="34" charset="0"/>
                <a:cs typeface="Arial" panose="020B0604020202020204" pitchFamily="34" charset="0"/>
              </a:rPr>
              <a:t>Stress changes the brain’s structure and function, resulting in less capacity to think, make decisions or change.</a:t>
            </a:r>
          </a:p>
          <a:p>
            <a:pPr algn="just"/>
            <a:endParaRPr lang="en-US" sz="2600" dirty="0">
              <a:latin typeface="Acumin Pro Condensed Light" panose="020B0406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600" dirty="0">
              <a:solidFill>
                <a:srgbClr val="29679F"/>
              </a:solidFill>
              <a:latin typeface="Acumin Pro Condensed Light" panose="020B0406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600" dirty="0">
                <a:solidFill>
                  <a:srgbClr val="29679F"/>
                </a:solidFill>
                <a:latin typeface="Acumin Pro Condensed Light" panose="020B0406020202020204" pitchFamily="34" charset="0"/>
                <a:cs typeface="Arial" panose="020B0604020202020204" pitchFamily="34" charset="0"/>
              </a:rPr>
              <a:t>Is your evaluation approach stress-free? Are you enhancing the cognition of yourself and the other?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17DED33-C464-410B-A649-1771A0E27E1F}"/>
              </a:ext>
            </a:extLst>
          </p:cNvPr>
          <p:cNvSpPr/>
          <p:nvPr/>
        </p:nvSpPr>
        <p:spPr>
          <a:xfrm rot="5400000">
            <a:off x="2951264" y="3994343"/>
            <a:ext cx="315924" cy="1389966"/>
          </a:xfrm>
          <a:prstGeom prst="rightArrow">
            <a:avLst/>
          </a:prstGeom>
          <a:solidFill>
            <a:srgbClr val="5B4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6" name="Picture 10" descr="File:YouTube icon (2011-2013).svg - Wikipedia">
            <a:hlinkClick r:id="rId2"/>
            <a:extLst>
              <a:ext uri="{FF2B5EF4-FFF2-40B4-BE49-F238E27FC236}">
                <a16:creationId xmlns:a16="http://schemas.microsoft.com/office/drawing/2014/main" id="{89F8D200-E0DC-4364-9150-B74299E59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976" y="6102686"/>
            <a:ext cx="737783" cy="73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A927BE-0199-40FD-A36D-D8DD1E527BED}"/>
              </a:ext>
            </a:extLst>
          </p:cNvPr>
          <p:cNvCxnSpPr>
            <a:cxnSpLocks/>
          </p:cNvCxnSpPr>
          <p:nvPr/>
        </p:nvCxnSpPr>
        <p:spPr>
          <a:xfrm>
            <a:off x="6689598" y="1209040"/>
            <a:ext cx="0" cy="5231607"/>
          </a:xfrm>
          <a:prstGeom prst="line">
            <a:avLst/>
          </a:prstGeom>
          <a:ln w="38100">
            <a:solidFill>
              <a:srgbClr val="BF9A6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98998A0-FF0E-455A-949E-A8402DC1A2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0" r="24697"/>
          <a:stretch/>
        </p:blipFill>
        <p:spPr>
          <a:xfrm>
            <a:off x="6789682" y="902117"/>
            <a:ext cx="5402317" cy="596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4549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64AE74-105A-4195-8D3B-B9E9E86D1F50}"/>
              </a:ext>
            </a:extLst>
          </p:cNvPr>
          <p:cNvSpPr txBox="1"/>
          <p:nvPr/>
        </p:nvSpPr>
        <p:spPr>
          <a:xfrm>
            <a:off x="2435224" y="105002"/>
            <a:ext cx="9496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What we did: creating a neuroscience-based approach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9C0D14-1658-4B14-BC2E-2C7B85BC74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9" y="2351354"/>
            <a:ext cx="3278039" cy="32780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92E4C3-83E8-4B37-A228-DE2DA43B72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27" b="15773"/>
          <a:stretch/>
        </p:blipFill>
        <p:spPr>
          <a:xfrm>
            <a:off x="8835899" y="2351354"/>
            <a:ext cx="2808922" cy="33174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C36C6D-860F-4BEC-AE61-512731C67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743" y="2338775"/>
            <a:ext cx="2572097" cy="3290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446304-E467-41AD-8E14-E7248B2645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2746" y="2379553"/>
            <a:ext cx="2299803" cy="32892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3E41E7-C414-4C03-B895-0E2B78DECF2D}"/>
              </a:ext>
            </a:extLst>
          </p:cNvPr>
          <p:cNvSpPr/>
          <p:nvPr/>
        </p:nvSpPr>
        <p:spPr>
          <a:xfrm>
            <a:off x="785905" y="1018829"/>
            <a:ext cx="2013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1F4E79"/>
                </a:solidFill>
                <a:latin typeface="Acumin Pro Condensed Light" panose="020B0406020202020204" pitchFamily="34" charset="0"/>
                <a:cs typeface="Arial" panose="020B0604020202020204" pitchFamily="34" charset="0"/>
              </a:rPr>
              <a:t>Innovation </a:t>
            </a:r>
          </a:p>
          <a:p>
            <a:pPr algn="ctr"/>
            <a:r>
              <a:rPr lang="en-US" sz="3600" b="1" dirty="0">
                <a:solidFill>
                  <a:srgbClr val="1F4E79"/>
                </a:solidFill>
                <a:latin typeface="Acumin Pro Condensed Light" panose="020B0406020202020204" pitchFamily="34" charset="0"/>
                <a:cs typeface="Arial" panose="020B0604020202020204" pitchFamily="34" charset="0"/>
              </a:rPr>
              <a:t>Talk</a:t>
            </a:r>
            <a:endParaRPr lang="en-GB" sz="3600" b="1" dirty="0">
              <a:solidFill>
                <a:srgbClr val="1F4E79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941A91-F69F-401B-BFE6-729AFBA63FF6}"/>
              </a:ext>
            </a:extLst>
          </p:cNvPr>
          <p:cNvSpPr/>
          <p:nvPr/>
        </p:nvSpPr>
        <p:spPr>
          <a:xfrm>
            <a:off x="3897769" y="1028236"/>
            <a:ext cx="19880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1F4E79"/>
                </a:solidFill>
                <a:latin typeface="Acumin Pro Condensed Light" panose="020B0406020202020204" pitchFamily="34" charset="0"/>
                <a:cs typeface="Arial" panose="020B0604020202020204" pitchFamily="34" charset="0"/>
              </a:rPr>
              <a:t>Evaluation </a:t>
            </a:r>
          </a:p>
          <a:p>
            <a:pPr algn="ctr"/>
            <a:r>
              <a:rPr lang="en-US" sz="3600" b="1" dirty="0">
                <a:solidFill>
                  <a:srgbClr val="1F4E79"/>
                </a:solidFill>
                <a:latin typeface="Acumin Pro Condensed Light" panose="020B0406020202020204" pitchFamily="34" charset="0"/>
                <a:cs typeface="Arial" panose="020B0604020202020204" pitchFamily="34" charset="0"/>
              </a:rPr>
              <a:t>Pills</a:t>
            </a:r>
            <a:endParaRPr lang="en-GB" sz="3600" b="1" dirty="0">
              <a:solidFill>
                <a:srgbClr val="1F4E79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62630F-76CD-4DBA-BD96-48888994A4C0}"/>
              </a:ext>
            </a:extLst>
          </p:cNvPr>
          <p:cNvSpPr/>
          <p:nvPr/>
        </p:nvSpPr>
        <p:spPr>
          <a:xfrm>
            <a:off x="6642018" y="1028236"/>
            <a:ext cx="19880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1F4E79"/>
                </a:solidFill>
                <a:latin typeface="Acumin Pro Condensed Light" panose="020B0406020202020204" pitchFamily="34" charset="0"/>
                <a:cs typeface="Arial" panose="020B0604020202020204" pitchFamily="34" charset="0"/>
              </a:rPr>
              <a:t>Evaluation </a:t>
            </a:r>
          </a:p>
          <a:p>
            <a:pPr algn="ctr"/>
            <a:r>
              <a:rPr lang="en-US" sz="3600" b="1" dirty="0">
                <a:solidFill>
                  <a:srgbClr val="1F4E79"/>
                </a:solidFill>
                <a:latin typeface="Acumin Pro Condensed Light" panose="020B0406020202020204" pitchFamily="34" charset="0"/>
                <a:cs typeface="Arial" panose="020B0604020202020204" pitchFamily="34" charset="0"/>
              </a:rPr>
              <a:t>Manual</a:t>
            </a:r>
            <a:endParaRPr lang="en-GB" sz="3600" b="1" dirty="0">
              <a:solidFill>
                <a:srgbClr val="1F4E79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BEBF5B-E949-423A-9CC2-D277029BD5E4}"/>
              </a:ext>
            </a:extLst>
          </p:cNvPr>
          <p:cNvSpPr/>
          <p:nvPr/>
        </p:nvSpPr>
        <p:spPr>
          <a:xfrm>
            <a:off x="9386267" y="1018828"/>
            <a:ext cx="14525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1F4E79"/>
                </a:solidFill>
                <a:latin typeface="Acumin Pro Condensed Light" panose="020B0406020202020204" pitchFamily="34" charset="0"/>
                <a:cs typeface="Arial" panose="020B0604020202020204" pitchFamily="34" charset="0"/>
              </a:rPr>
              <a:t>On-line</a:t>
            </a:r>
          </a:p>
          <a:p>
            <a:pPr algn="ctr"/>
            <a:r>
              <a:rPr lang="en-US" sz="3600" b="1" dirty="0">
                <a:solidFill>
                  <a:srgbClr val="1F4E79"/>
                </a:solidFill>
                <a:latin typeface="Acumin Pro Condensed Light" panose="020B0406020202020204" pitchFamily="34" charset="0"/>
                <a:cs typeface="Arial" panose="020B0604020202020204" pitchFamily="34" charset="0"/>
              </a:rPr>
              <a:t>training</a:t>
            </a:r>
            <a:endParaRPr lang="en-GB" sz="3600" b="1" dirty="0">
              <a:solidFill>
                <a:srgbClr val="1F4E79"/>
              </a:solidFill>
            </a:endParaRPr>
          </a:p>
        </p:txBody>
      </p:sp>
      <p:sp>
        <p:nvSpPr>
          <p:cNvPr id="13" name="Rectangle 12">
            <a:hlinkClick r:id="rId6"/>
            <a:extLst>
              <a:ext uri="{FF2B5EF4-FFF2-40B4-BE49-F238E27FC236}">
                <a16:creationId xmlns:a16="http://schemas.microsoft.com/office/drawing/2014/main" id="{8066774C-AE9F-4901-B956-95FDC5D18BF2}"/>
              </a:ext>
            </a:extLst>
          </p:cNvPr>
          <p:cNvSpPr/>
          <p:nvPr/>
        </p:nvSpPr>
        <p:spPr>
          <a:xfrm>
            <a:off x="1289257" y="5761589"/>
            <a:ext cx="905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cumin Pro Condensed Light" panose="020B0406020202020204" pitchFamily="34" charset="0"/>
                <a:cs typeface="Arial" panose="020B0604020202020204" pitchFamily="34" charset="0"/>
              </a:rPr>
              <a:t>[</a:t>
            </a:r>
            <a:r>
              <a:rPr lang="en-US" sz="2800" u="sng" dirty="0">
                <a:solidFill>
                  <a:srgbClr val="1F4E79"/>
                </a:solidFill>
                <a:latin typeface="Acumin Pro Condensed Light" panose="020B0406020202020204" pitchFamily="34" charset="0"/>
                <a:cs typeface="Arial" panose="020B0604020202020204" pitchFamily="34" charset="0"/>
              </a:rPr>
              <a:t>here</a:t>
            </a:r>
            <a:r>
              <a:rPr lang="en-US" sz="2800" dirty="0">
                <a:latin typeface="Acumin Pro Condensed Light" panose="020B0406020202020204" pitchFamily="34" charset="0"/>
                <a:cs typeface="Arial" panose="020B0604020202020204" pitchFamily="34" charset="0"/>
              </a:rPr>
              <a:t>]</a:t>
            </a:r>
            <a:endParaRPr lang="en-GB" sz="2800" dirty="0"/>
          </a:p>
        </p:txBody>
      </p:sp>
      <p:sp>
        <p:nvSpPr>
          <p:cNvPr id="14" name="Rectangle 13">
            <a:hlinkClick r:id="rId7"/>
            <a:extLst>
              <a:ext uri="{FF2B5EF4-FFF2-40B4-BE49-F238E27FC236}">
                <a16:creationId xmlns:a16="http://schemas.microsoft.com/office/drawing/2014/main" id="{45B23998-205D-4671-81B9-0DB576A438C0}"/>
              </a:ext>
            </a:extLst>
          </p:cNvPr>
          <p:cNvSpPr/>
          <p:nvPr/>
        </p:nvSpPr>
        <p:spPr>
          <a:xfrm>
            <a:off x="4439230" y="5761589"/>
            <a:ext cx="905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cumin Pro Condensed Light" panose="020B0406020202020204" pitchFamily="34" charset="0"/>
                <a:cs typeface="Arial" panose="020B0604020202020204" pitchFamily="34" charset="0"/>
              </a:rPr>
              <a:t>[</a:t>
            </a:r>
            <a:r>
              <a:rPr lang="en-US" sz="2800" u="sng" dirty="0">
                <a:solidFill>
                  <a:srgbClr val="1F4E79"/>
                </a:solidFill>
                <a:latin typeface="Acumin Pro Condensed Light" panose="020B0406020202020204" pitchFamily="34" charset="0"/>
                <a:cs typeface="Arial" panose="020B0604020202020204" pitchFamily="34" charset="0"/>
              </a:rPr>
              <a:t>here</a:t>
            </a:r>
            <a:r>
              <a:rPr lang="en-US" sz="2800" dirty="0">
                <a:latin typeface="Acumin Pro Condensed Light" panose="020B0406020202020204" pitchFamily="34" charset="0"/>
                <a:cs typeface="Arial" panose="020B0604020202020204" pitchFamily="34" charset="0"/>
              </a:rPr>
              <a:t>]</a:t>
            </a:r>
            <a:endParaRPr lang="en-GB" sz="2800" dirty="0"/>
          </a:p>
        </p:txBody>
      </p:sp>
      <p:sp>
        <p:nvSpPr>
          <p:cNvPr id="15" name="Rectangle 14">
            <a:hlinkClick r:id="rId8"/>
            <a:extLst>
              <a:ext uri="{FF2B5EF4-FFF2-40B4-BE49-F238E27FC236}">
                <a16:creationId xmlns:a16="http://schemas.microsoft.com/office/drawing/2014/main" id="{4B7933E2-7D90-49FD-8594-963B9A72F0D6}"/>
              </a:ext>
            </a:extLst>
          </p:cNvPr>
          <p:cNvSpPr/>
          <p:nvPr/>
        </p:nvSpPr>
        <p:spPr>
          <a:xfrm>
            <a:off x="7183479" y="5761589"/>
            <a:ext cx="905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cumin Pro Condensed Light" panose="020B0406020202020204" pitchFamily="34" charset="0"/>
                <a:cs typeface="Arial" panose="020B0604020202020204" pitchFamily="34" charset="0"/>
              </a:rPr>
              <a:t>[</a:t>
            </a:r>
            <a:r>
              <a:rPr lang="en-US" sz="2800" u="sng" dirty="0">
                <a:solidFill>
                  <a:srgbClr val="1F4E79"/>
                </a:solidFill>
                <a:latin typeface="Acumin Pro Condensed Light" panose="020B0406020202020204" pitchFamily="34" charset="0"/>
                <a:cs typeface="Arial" panose="020B0604020202020204" pitchFamily="34" charset="0"/>
              </a:rPr>
              <a:t>here</a:t>
            </a:r>
            <a:r>
              <a:rPr lang="en-US" sz="2800" dirty="0">
                <a:latin typeface="Acumin Pro Condensed Light" panose="020B0406020202020204" pitchFamily="34" charset="0"/>
                <a:cs typeface="Arial" panose="020B0604020202020204" pitchFamily="34" charset="0"/>
              </a:rPr>
              <a:t>]</a:t>
            </a:r>
            <a:endParaRPr lang="en-GB" sz="2800" dirty="0"/>
          </a:p>
        </p:txBody>
      </p:sp>
      <p:sp>
        <p:nvSpPr>
          <p:cNvPr id="16" name="Rectangle 15">
            <a:hlinkClick r:id="rId9"/>
            <a:extLst>
              <a:ext uri="{FF2B5EF4-FFF2-40B4-BE49-F238E27FC236}">
                <a16:creationId xmlns:a16="http://schemas.microsoft.com/office/drawing/2014/main" id="{AC14D833-0639-42F1-A83E-1662E56EDCDE}"/>
              </a:ext>
            </a:extLst>
          </p:cNvPr>
          <p:cNvSpPr/>
          <p:nvPr/>
        </p:nvSpPr>
        <p:spPr>
          <a:xfrm>
            <a:off x="9659995" y="5761589"/>
            <a:ext cx="905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cumin Pro Condensed Light" panose="020B0406020202020204" pitchFamily="34" charset="0"/>
                <a:cs typeface="Arial" panose="020B0604020202020204" pitchFamily="34" charset="0"/>
              </a:rPr>
              <a:t>[</a:t>
            </a:r>
            <a:r>
              <a:rPr lang="en-US" sz="2800" u="sng" dirty="0">
                <a:solidFill>
                  <a:srgbClr val="1F4E79"/>
                </a:solidFill>
                <a:latin typeface="Acumin Pro Condensed Light" panose="020B0406020202020204" pitchFamily="34" charset="0"/>
                <a:cs typeface="Arial" panose="020B0604020202020204" pitchFamily="34" charset="0"/>
              </a:rPr>
              <a:t>here</a:t>
            </a:r>
            <a:r>
              <a:rPr lang="en-US" sz="2800" dirty="0">
                <a:latin typeface="Acumin Pro Condensed Light" panose="020B0406020202020204" pitchFamily="34" charset="0"/>
                <a:cs typeface="Arial" panose="020B0604020202020204" pitchFamily="34" charset="0"/>
              </a:rPr>
              <a:t>]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32104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AE17B19-95BB-4144-92DB-6E0F47049B27}" vid="{F94C9964-635B-4634-82DC-1709386E73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AE17B19-95BB-4144-92DB-6E0F47049B27}" vid="{A2CC2BC1-88AE-42A6-84BF-F9E8F519151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IOE - PPT template [en]</Template>
  <TotalTime>236</TotalTime>
  <Words>786</Words>
  <Application>Microsoft Office PowerPoint</Application>
  <PresentationFormat>Widescreen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Acumin Pro</vt:lpstr>
      <vt:lpstr>Acumin Pro Condensed Light</vt:lpstr>
      <vt:lpstr>Aptos</vt:lpstr>
      <vt:lpstr>Arial</vt:lpstr>
      <vt:lpstr>Calibri</vt:lpstr>
      <vt:lpstr>system-ui</vt:lpstr>
      <vt:lpstr>Verdana</vt:lpstr>
      <vt:lpstr>Wingdings</vt:lpstr>
      <vt:lpstr>1_Custom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Voccia, Alexander</dc:creator>
  <cp:lastModifiedBy>Voccia, Alexander</cp:lastModifiedBy>
  <cp:revision>12</cp:revision>
  <cp:lastPrinted>2021-06-15T07:18:42Z</cp:lastPrinted>
  <dcterms:created xsi:type="dcterms:W3CDTF">2024-11-06T10:25:24Z</dcterms:created>
  <dcterms:modified xsi:type="dcterms:W3CDTF">2025-02-25T09:15:32Z</dcterms:modified>
</cp:coreProperties>
</file>