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sldIdLst>
    <p:sldId id="256" r:id="rId7"/>
    <p:sldId id="275" r:id="rId8"/>
    <p:sldId id="257" r:id="rId9"/>
    <p:sldId id="274" r:id="rId10"/>
    <p:sldId id="258" r:id="rId11"/>
    <p:sldId id="276" r:id="rId12"/>
    <p:sldId id="272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 and Purpose" id="{3DBF5BCE-2920-445C-A484-9E8F50872648}">
          <p14:sldIdLst>
            <p14:sldId id="256"/>
            <p14:sldId id="275"/>
            <p14:sldId id="257"/>
            <p14:sldId id="274"/>
            <p14:sldId id="258"/>
            <p14:sldId id="276"/>
            <p14:sldId id="272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C80341D-7F3D-022F-ACF7-291F2AB8CC26}" name="MAROUNOV Iouri" initials="IM" userId="S::i.marounov@eib.org::0d036ad7-fb62-449f-b598-4fa3b25753ce" providerId="AD"/>
  <p188:author id="{1DD78578-A50F-69CC-97A0-B5A0989448BA}" name="Izlem Yenice" initials="IY" userId="S::iyenice@ifc.org::83a8eadc-7a70-442e-a385-921273b70c58" providerId="AD"/>
  <p188:author id="{D46DD3C1-2212-FD16-AB17-C9D77CF402D2}" name="Estelle Rosine Raimondo" initials="ER" userId="S::eraimondo@worldbank.org::e978b4ee-6e7f-41aa-96af-52c299d090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5B021-CB9C-40CB-8210-7F07D27447AB}" v="19" dt="2025-03-06T04:20:33.973"/>
    <p1510:client id="{2FA6D99E-D832-27D8-2925-23D5AA8D17CF}" v="4" dt="2025-03-06T00:03:32.462"/>
    <p1510:client id="{4E739EE1-89B4-4482-922E-664E8F23358F}" v="5" dt="2025-03-05T23:30:22.865"/>
    <p1510:client id="{A1AAC707-50EE-26DD-833A-849ADB4B8DB1}" v="727" dt="2025-03-06T17:50:31.056"/>
    <p1510:client id="{B3CA8511-F00A-A023-70F1-0F71A9C873D4}" v="5" dt="2025-03-06T16:12:10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72" autoAdjust="0"/>
  </p:normalViewPr>
  <p:slideViewPr>
    <p:cSldViewPr snapToGrid="0">
      <p:cViewPr varScale="1">
        <p:scale>
          <a:sx n="86" d="100"/>
          <a:sy n="86" d="100"/>
        </p:scale>
        <p:origin x="151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B5F5A-F6CA-43C6-A6A0-9C5032865F0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71E7908-FD1C-4801-972F-F1B810E13AEA}">
      <dgm:prSet/>
      <dgm:spPr/>
      <dgm:t>
        <a:bodyPr/>
        <a:lstStyle/>
        <a:p>
          <a:r>
            <a:rPr lang="en-US">
              <a:solidFill>
                <a:schemeClr val="tx2"/>
              </a:solidFill>
            </a:rPr>
            <a:t>Introduction and Purpose</a:t>
          </a:r>
        </a:p>
      </dgm:t>
    </dgm:pt>
    <dgm:pt modelId="{AF5E0320-1C14-49A8-BEFB-D8C77D177AF6}" type="parTrans" cxnId="{A26F288C-B433-4321-AFC8-15777382115B}">
      <dgm:prSet/>
      <dgm:spPr/>
      <dgm:t>
        <a:bodyPr/>
        <a:lstStyle/>
        <a:p>
          <a:endParaRPr lang="en-US"/>
        </a:p>
      </dgm:t>
    </dgm:pt>
    <dgm:pt modelId="{51F8E84F-FBB5-40AA-B3B0-5435BC09AAB8}" type="sibTrans" cxnId="{A26F288C-B433-4321-AFC8-15777382115B}">
      <dgm:prSet/>
      <dgm:spPr/>
      <dgm:t>
        <a:bodyPr/>
        <a:lstStyle/>
        <a:p>
          <a:endParaRPr lang="en-US"/>
        </a:p>
      </dgm:t>
    </dgm:pt>
    <dgm:pt modelId="{28650EBB-90BF-438A-8320-228A88475612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ECG Additionality Review (2020) Recap </a:t>
          </a:r>
        </a:p>
      </dgm:t>
    </dgm:pt>
    <dgm:pt modelId="{D9A78A0E-310E-4E3D-8C5A-A79B67ED65C7}" type="parTrans" cxnId="{609200C7-8B71-4EAB-8860-43381C146590}">
      <dgm:prSet/>
      <dgm:spPr/>
      <dgm:t>
        <a:bodyPr/>
        <a:lstStyle/>
        <a:p>
          <a:endParaRPr lang="en-US"/>
        </a:p>
      </dgm:t>
    </dgm:pt>
    <dgm:pt modelId="{A6ACEC0C-C029-44AF-A042-8167CC8463DC}" type="sibTrans" cxnId="{609200C7-8B71-4EAB-8860-43381C146590}">
      <dgm:prSet/>
      <dgm:spPr/>
      <dgm:t>
        <a:bodyPr/>
        <a:lstStyle/>
        <a:p>
          <a:endParaRPr lang="en-US"/>
        </a:p>
      </dgm:t>
    </dgm:pt>
    <dgm:pt modelId="{F971FCC4-DE39-4FA8-A788-2471CFCD7C38}">
      <dgm:prSet/>
      <dgm:spPr/>
      <dgm:t>
        <a:bodyPr/>
        <a:lstStyle/>
        <a:p>
          <a:r>
            <a:rPr lang="en-US">
              <a:solidFill>
                <a:schemeClr val="tx2"/>
              </a:solidFill>
            </a:rPr>
            <a:t>Recent MDB Independent Evaluations on Additionality</a:t>
          </a:r>
        </a:p>
      </dgm:t>
    </dgm:pt>
    <dgm:pt modelId="{BD70F194-9762-478D-B554-578F175E3510}" type="parTrans" cxnId="{3539B0F4-A7E8-4723-B4EB-8B2E42A3A989}">
      <dgm:prSet/>
      <dgm:spPr/>
      <dgm:t>
        <a:bodyPr/>
        <a:lstStyle/>
        <a:p>
          <a:endParaRPr lang="en-US"/>
        </a:p>
      </dgm:t>
    </dgm:pt>
    <dgm:pt modelId="{1868D3E0-79A5-4543-9ACB-64001253339A}" type="sibTrans" cxnId="{3539B0F4-A7E8-4723-B4EB-8B2E42A3A989}">
      <dgm:prSet/>
      <dgm:spPr/>
      <dgm:t>
        <a:bodyPr/>
        <a:lstStyle/>
        <a:p>
          <a:endParaRPr lang="en-US"/>
        </a:p>
      </dgm:t>
    </dgm:pt>
    <dgm:pt modelId="{0CF87B6D-CFE8-47A2-8BDB-0227DADF8A55}">
      <dgm:prSet/>
      <dgm:spPr/>
      <dgm:t>
        <a:bodyPr/>
        <a:lstStyle/>
        <a:p>
          <a:r>
            <a:rPr lang="en-US">
              <a:solidFill>
                <a:schemeClr val="tx2"/>
              </a:solidFill>
            </a:rPr>
            <a:t>OECD DAC Criteria and its evolution</a:t>
          </a:r>
        </a:p>
      </dgm:t>
    </dgm:pt>
    <dgm:pt modelId="{4E51C5E1-AE6A-4645-934C-049A4B127891}" type="parTrans" cxnId="{858DFD69-397B-4085-A658-C879DEF0D6AF}">
      <dgm:prSet/>
      <dgm:spPr/>
      <dgm:t>
        <a:bodyPr/>
        <a:lstStyle/>
        <a:p>
          <a:endParaRPr lang="en-US"/>
        </a:p>
      </dgm:t>
    </dgm:pt>
    <dgm:pt modelId="{1FC24E67-FA66-4E65-9CDE-21AEBFF62FA7}" type="sibTrans" cxnId="{858DFD69-397B-4085-A658-C879DEF0D6AF}">
      <dgm:prSet/>
      <dgm:spPr/>
      <dgm:t>
        <a:bodyPr/>
        <a:lstStyle/>
        <a:p>
          <a:endParaRPr lang="en-US"/>
        </a:p>
      </dgm:t>
    </dgm:pt>
    <dgm:pt modelId="{922E3127-BE11-45F8-9BA4-58DF52098730}">
      <dgm:prSet/>
      <dgm:spPr/>
      <dgm:t>
        <a:bodyPr/>
        <a:lstStyle/>
        <a:p>
          <a:r>
            <a:rPr lang="en-US">
              <a:solidFill>
                <a:schemeClr val="tx2"/>
              </a:solidFill>
            </a:rPr>
            <a:t>Conclusions and Discussion</a:t>
          </a:r>
        </a:p>
      </dgm:t>
    </dgm:pt>
    <dgm:pt modelId="{68CC1E2F-1699-483E-9E95-BF34FC0BC460}" type="parTrans" cxnId="{7C3745E9-8CFB-425E-82A8-24CC7AF0A1B1}">
      <dgm:prSet/>
      <dgm:spPr/>
      <dgm:t>
        <a:bodyPr/>
        <a:lstStyle/>
        <a:p>
          <a:endParaRPr lang="en-US"/>
        </a:p>
      </dgm:t>
    </dgm:pt>
    <dgm:pt modelId="{A02E7EE2-EB12-4C2C-B70D-0BBFAB80025A}" type="sibTrans" cxnId="{7C3745E9-8CFB-425E-82A8-24CC7AF0A1B1}">
      <dgm:prSet/>
      <dgm:spPr/>
      <dgm:t>
        <a:bodyPr/>
        <a:lstStyle/>
        <a:p>
          <a:endParaRPr lang="en-US"/>
        </a:p>
      </dgm:t>
    </dgm:pt>
    <dgm:pt modelId="{3CFEE31B-4C75-4482-B3A2-C920D45C9013}" type="pres">
      <dgm:prSet presAssocID="{539B5F5A-F6CA-43C6-A6A0-9C5032865F03}" presName="root" presStyleCnt="0">
        <dgm:presLayoutVars>
          <dgm:dir/>
          <dgm:resizeHandles val="exact"/>
        </dgm:presLayoutVars>
      </dgm:prSet>
      <dgm:spPr/>
    </dgm:pt>
    <dgm:pt modelId="{67C1FD66-2D88-450F-A0C0-005BE8F77EBA}" type="pres">
      <dgm:prSet presAssocID="{971E7908-FD1C-4801-972F-F1B810E13AEA}" presName="compNode" presStyleCnt="0"/>
      <dgm:spPr/>
    </dgm:pt>
    <dgm:pt modelId="{E928058C-9A6F-4379-BE14-4D2BB231B21E}" type="pres">
      <dgm:prSet presAssocID="{971E7908-FD1C-4801-972F-F1B810E13AEA}" presName="bgRect" presStyleLbl="bgShp" presStyleIdx="0" presStyleCnt="5" custLinFactNeighborX="-242" custLinFactNeighborY="-469"/>
      <dgm:spPr>
        <a:xfrm>
          <a:off x="0" y="4366"/>
          <a:ext cx="6245265" cy="930102"/>
        </a:xfrm>
        <a:prstGeom prst="roundRect">
          <a:avLst>
            <a:gd name="adj" fmla="val 10000"/>
          </a:avLst>
        </a:prstGeom>
      </dgm:spPr>
    </dgm:pt>
    <dgm:pt modelId="{C068FF89-C01D-4FD0-BF3F-0AB6E2D89EE5}" type="pres">
      <dgm:prSet presAssocID="{971E7908-FD1C-4801-972F-F1B810E13AE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4CE9017-CBD4-4FC3-817D-247583697A40}" type="pres">
      <dgm:prSet presAssocID="{971E7908-FD1C-4801-972F-F1B810E13AEA}" presName="spaceRect" presStyleCnt="0"/>
      <dgm:spPr/>
    </dgm:pt>
    <dgm:pt modelId="{B93045EF-5285-4BCF-9E21-F5A68E1569EC}" type="pres">
      <dgm:prSet presAssocID="{971E7908-FD1C-4801-972F-F1B810E13AEA}" presName="parTx" presStyleLbl="revTx" presStyleIdx="0" presStyleCnt="5">
        <dgm:presLayoutVars>
          <dgm:chMax val="0"/>
          <dgm:chPref val="0"/>
        </dgm:presLayoutVars>
      </dgm:prSet>
      <dgm:spPr/>
    </dgm:pt>
    <dgm:pt modelId="{88BEAED0-1B74-4A1E-8954-5FFDE64E50BA}" type="pres">
      <dgm:prSet presAssocID="{51F8E84F-FBB5-40AA-B3B0-5435BC09AAB8}" presName="sibTrans" presStyleCnt="0"/>
      <dgm:spPr/>
    </dgm:pt>
    <dgm:pt modelId="{4A1F3174-9FC5-4B31-84D0-9A6C3893A5BA}" type="pres">
      <dgm:prSet presAssocID="{28650EBB-90BF-438A-8320-228A88475612}" presName="compNode" presStyleCnt="0"/>
      <dgm:spPr/>
    </dgm:pt>
    <dgm:pt modelId="{6C9210DE-9EA7-42B9-8FCB-4EA4C2D9B89A}" type="pres">
      <dgm:prSet presAssocID="{28650EBB-90BF-438A-8320-228A88475612}" presName="bgRect" presStyleLbl="bgShp" presStyleIdx="1" presStyleCnt="5"/>
      <dgm:spPr>
        <a:xfrm>
          <a:off x="0" y="1166994"/>
          <a:ext cx="6245265" cy="930102"/>
        </a:xfrm>
        <a:prstGeom prst="roundRect">
          <a:avLst>
            <a:gd name="adj" fmla="val 10000"/>
          </a:avLst>
        </a:prstGeom>
      </dgm:spPr>
    </dgm:pt>
    <dgm:pt modelId="{2C75E898-A7D1-40DB-A2A5-93F6E0C2D34A}" type="pres">
      <dgm:prSet presAssocID="{28650EBB-90BF-438A-8320-228A8847561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B125A7C9-1374-4125-81B9-213E747DEE15}" type="pres">
      <dgm:prSet presAssocID="{28650EBB-90BF-438A-8320-228A88475612}" presName="spaceRect" presStyleCnt="0"/>
      <dgm:spPr/>
    </dgm:pt>
    <dgm:pt modelId="{390CC634-B4B5-4E9C-BACA-18B13DF1B4F7}" type="pres">
      <dgm:prSet presAssocID="{28650EBB-90BF-438A-8320-228A88475612}" presName="parTx" presStyleLbl="revTx" presStyleIdx="1" presStyleCnt="5">
        <dgm:presLayoutVars>
          <dgm:chMax val="0"/>
          <dgm:chPref val="0"/>
        </dgm:presLayoutVars>
      </dgm:prSet>
      <dgm:spPr/>
    </dgm:pt>
    <dgm:pt modelId="{1EC34A0A-0BA4-4238-8904-1EF460599DDC}" type="pres">
      <dgm:prSet presAssocID="{A6ACEC0C-C029-44AF-A042-8167CC8463DC}" presName="sibTrans" presStyleCnt="0"/>
      <dgm:spPr/>
    </dgm:pt>
    <dgm:pt modelId="{50B6B6D3-78AB-4929-941F-0F597C420C90}" type="pres">
      <dgm:prSet presAssocID="{F971FCC4-DE39-4FA8-A788-2471CFCD7C38}" presName="compNode" presStyleCnt="0"/>
      <dgm:spPr/>
    </dgm:pt>
    <dgm:pt modelId="{106B39D5-2E68-4B49-A67E-13E45752E490}" type="pres">
      <dgm:prSet presAssocID="{F971FCC4-DE39-4FA8-A788-2471CFCD7C38}" presName="bgRect" presStyleLbl="bgShp" presStyleIdx="2" presStyleCnt="5"/>
      <dgm:spPr>
        <a:xfrm>
          <a:off x="0" y="2329622"/>
          <a:ext cx="6245265" cy="930102"/>
        </a:xfrm>
        <a:prstGeom prst="roundRect">
          <a:avLst>
            <a:gd name="adj" fmla="val 10000"/>
          </a:avLst>
        </a:prstGeom>
      </dgm:spPr>
    </dgm:pt>
    <dgm:pt modelId="{9AD6BEC1-52AF-4338-B835-5DDECD09351C}" type="pres">
      <dgm:prSet presAssocID="{F971FCC4-DE39-4FA8-A788-2471CFCD7C3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3DBE4C6B-5A8E-485F-9253-61E07185341C}" type="pres">
      <dgm:prSet presAssocID="{F971FCC4-DE39-4FA8-A788-2471CFCD7C38}" presName="spaceRect" presStyleCnt="0"/>
      <dgm:spPr/>
    </dgm:pt>
    <dgm:pt modelId="{890BA14F-E73D-48FF-A25C-D90517FB6C66}" type="pres">
      <dgm:prSet presAssocID="{F971FCC4-DE39-4FA8-A788-2471CFCD7C38}" presName="parTx" presStyleLbl="revTx" presStyleIdx="2" presStyleCnt="5">
        <dgm:presLayoutVars>
          <dgm:chMax val="0"/>
          <dgm:chPref val="0"/>
        </dgm:presLayoutVars>
      </dgm:prSet>
      <dgm:spPr/>
    </dgm:pt>
    <dgm:pt modelId="{1A5CEDA9-04A8-4B2B-88AE-16C7730D5122}" type="pres">
      <dgm:prSet presAssocID="{1868D3E0-79A5-4543-9ACB-64001253339A}" presName="sibTrans" presStyleCnt="0"/>
      <dgm:spPr/>
    </dgm:pt>
    <dgm:pt modelId="{E582F634-0607-49DB-B20D-F63906403FE7}" type="pres">
      <dgm:prSet presAssocID="{0CF87B6D-CFE8-47A2-8BDB-0227DADF8A55}" presName="compNode" presStyleCnt="0"/>
      <dgm:spPr/>
    </dgm:pt>
    <dgm:pt modelId="{9BF2BD9A-9AC0-45B6-BF6C-0D79510FFCB1}" type="pres">
      <dgm:prSet presAssocID="{0CF87B6D-CFE8-47A2-8BDB-0227DADF8A55}" presName="bgRect" presStyleLbl="bgShp" presStyleIdx="3" presStyleCnt="5"/>
      <dgm:spPr>
        <a:xfrm>
          <a:off x="0" y="3492250"/>
          <a:ext cx="6245265" cy="930102"/>
        </a:xfrm>
        <a:prstGeom prst="roundRect">
          <a:avLst>
            <a:gd name="adj" fmla="val 10000"/>
          </a:avLst>
        </a:prstGeom>
      </dgm:spPr>
    </dgm:pt>
    <dgm:pt modelId="{9E069EE7-E515-44EA-807F-E6F040E221CB}" type="pres">
      <dgm:prSet presAssocID="{0CF87B6D-CFE8-47A2-8BDB-0227DADF8A5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BB7270C8-F080-401C-87C6-700DD90F6C0C}" type="pres">
      <dgm:prSet presAssocID="{0CF87B6D-CFE8-47A2-8BDB-0227DADF8A55}" presName="spaceRect" presStyleCnt="0"/>
      <dgm:spPr/>
    </dgm:pt>
    <dgm:pt modelId="{C833EF85-651A-4712-975B-6406C64EA984}" type="pres">
      <dgm:prSet presAssocID="{0CF87B6D-CFE8-47A2-8BDB-0227DADF8A55}" presName="parTx" presStyleLbl="revTx" presStyleIdx="3" presStyleCnt="5">
        <dgm:presLayoutVars>
          <dgm:chMax val="0"/>
          <dgm:chPref val="0"/>
        </dgm:presLayoutVars>
      </dgm:prSet>
      <dgm:spPr/>
    </dgm:pt>
    <dgm:pt modelId="{CB49BE10-7BF1-4CD7-84B8-13C65211DE2F}" type="pres">
      <dgm:prSet presAssocID="{1FC24E67-FA66-4E65-9CDE-21AEBFF62FA7}" presName="sibTrans" presStyleCnt="0"/>
      <dgm:spPr/>
    </dgm:pt>
    <dgm:pt modelId="{61447EEE-E041-4D9E-A6A7-33BB828130F5}" type="pres">
      <dgm:prSet presAssocID="{922E3127-BE11-45F8-9BA4-58DF52098730}" presName="compNode" presStyleCnt="0"/>
      <dgm:spPr/>
    </dgm:pt>
    <dgm:pt modelId="{9CF248EA-E44D-457D-8AAD-0107F6D014D1}" type="pres">
      <dgm:prSet presAssocID="{922E3127-BE11-45F8-9BA4-58DF52098730}" presName="bgRect" presStyleLbl="bgShp" presStyleIdx="4" presStyleCnt="5"/>
      <dgm:spPr>
        <a:xfrm>
          <a:off x="0" y="4654878"/>
          <a:ext cx="6245265" cy="930102"/>
        </a:xfrm>
        <a:prstGeom prst="roundRect">
          <a:avLst>
            <a:gd name="adj" fmla="val 10000"/>
          </a:avLst>
        </a:prstGeom>
      </dgm:spPr>
    </dgm:pt>
    <dgm:pt modelId="{21DC1D29-B212-4F09-B825-96F64EE85AAE}" type="pres">
      <dgm:prSet presAssocID="{922E3127-BE11-45F8-9BA4-58DF5209873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78E7085-4E17-473D-8FD8-EC32EE141FBE}" type="pres">
      <dgm:prSet presAssocID="{922E3127-BE11-45F8-9BA4-58DF52098730}" presName="spaceRect" presStyleCnt="0"/>
      <dgm:spPr/>
    </dgm:pt>
    <dgm:pt modelId="{FC4E2314-613C-4182-BCD8-582EF8792D59}" type="pres">
      <dgm:prSet presAssocID="{922E3127-BE11-45F8-9BA4-58DF52098730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69C1432-E627-4621-A9C9-41C039B591D4}" type="presOf" srcId="{F971FCC4-DE39-4FA8-A788-2471CFCD7C38}" destId="{890BA14F-E73D-48FF-A25C-D90517FB6C66}" srcOrd="0" destOrd="0" presId="urn:microsoft.com/office/officeart/2018/2/layout/IconVerticalSolidList"/>
    <dgm:cxn modelId="{76B6A33A-2EC0-4E18-8B4B-FEDBB28110E0}" type="presOf" srcId="{922E3127-BE11-45F8-9BA4-58DF52098730}" destId="{FC4E2314-613C-4182-BCD8-582EF8792D59}" srcOrd="0" destOrd="0" presId="urn:microsoft.com/office/officeart/2018/2/layout/IconVerticalSolidList"/>
    <dgm:cxn modelId="{59C9E063-ABB7-43A0-80F2-98F9F6AFC2D6}" type="presOf" srcId="{539B5F5A-F6CA-43C6-A6A0-9C5032865F03}" destId="{3CFEE31B-4C75-4482-B3A2-C920D45C9013}" srcOrd="0" destOrd="0" presId="urn:microsoft.com/office/officeart/2018/2/layout/IconVerticalSolidList"/>
    <dgm:cxn modelId="{858DFD69-397B-4085-A658-C879DEF0D6AF}" srcId="{539B5F5A-F6CA-43C6-A6A0-9C5032865F03}" destId="{0CF87B6D-CFE8-47A2-8BDB-0227DADF8A55}" srcOrd="3" destOrd="0" parTransId="{4E51C5E1-AE6A-4645-934C-049A4B127891}" sibTransId="{1FC24E67-FA66-4E65-9CDE-21AEBFF62FA7}"/>
    <dgm:cxn modelId="{C6FA9A86-FAB2-43FE-A3D8-483B87841E72}" type="presOf" srcId="{28650EBB-90BF-438A-8320-228A88475612}" destId="{390CC634-B4B5-4E9C-BACA-18B13DF1B4F7}" srcOrd="0" destOrd="0" presId="urn:microsoft.com/office/officeart/2018/2/layout/IconVerticalSolidList"/>
    <dgm:cxn modelId="{A26F288C-B433-4321-AFC8-15777382115B}" srcId="{539B5F5A-F6CA-43C6-A6A0-9C5032865F03}" destId="{971E7908-FD1C-4801-972F-F1B810E13AEA}" srcOrd="0" destOrd="0" parTransId="{AF5E0320-1C14-49A8-BEFB-D8C77D177AF6}" sibTransId="{51F8E84F-FBB5-40AA-B3B0-5435BC09AAB8}"/>
    <dgm:cxn modelId="{86830AAC-8725-44DC-95BD-1F0E44C7DF33}" type="presOf" srcId="{971E7908-FD1C-4801-972F-F1B810E13AEA}" destId="{B93045EF-5285-4BCF-9E21-F5A68E1569EC}" srcOrd="0" destOrd="0" presId="urn:microsoft.com/office/officeart/2018/2/layout/IconVerticalSolidList"/>
    <dgm:cxn modelId="{609200C7-8B71-4EAB-8860-43381C146590}" srcId="{539B5F5A-F6CA-43C6-A6A0-9C5032865F03}" destId="{28650EBB-90BF-438A-8320-228A88475612}" srcOrd="1" destOrd="0" parTransId="{D9A78A0E-310E-4E3D-8C5A-A79B67ED65C7}" sibTransId="{A6ACEC0C-C029-44AF-A042-8167CC8463DC}"/>
    <dgm:cxn modelId="{F2F769D8-BB86-4D6F-84B6-AADBCCF44079}" type="presOf" srcId="{0CF87B6D-CFE8-47A2-8BDB-0227DADF8A55}" destId="{C833EF85-651A-4712-975B-6406C64EA984}" srcOrd="0" destOrd="0" presId="urn:microsoft.com/office/officeart/2018/2/layout/IconVerticalSolidList"/>
    <dgm:cxn modelId="{7C3745E9-8CFB-425E-82A8-24CC7AF0A1B1}" srcId="{539B5F5A-F6CA-43C6-A6A0-9C5032865F03}" destId="{922E3127-BE11-45F8-9BA4-58DF52098730}" srcOrd="4" destOrd="0" parTransId="{68CC1E2F-1699-483E-9E95-BF34FC0BC460}" sibTransId="{A02E7EE2-EB12-4C2C-B70D-0BBFAB80025A}"/>
    <dgm:cxn modelId="{3539B0F4-A7E8-4723-B4EB-8B2E42A3A989}" srcId="{539B5F5A-F6CA-43C6-A6A0-9C5032865F03}" destId="{F971FCC4-DE39-4FA8-A788-2471CFCD7C38}" srcOrd="2" destOrd="0" parTransId="{BD70F194-9762-478D-B554-578F175E3510}" sibTransId="{1868D3E0-79A5-4543-9ACB-64001253339A}"/>
    <dgm:cxn modelId="{56325548-D46F-4E01-A950-845503025BC1}" type="presParOf" srcId="{3CFEE31B-4C75-4482-B3A2-C920D45C9013}" destId="{67C1FD66-2D88-450F-A0C0-005BE8F77EBA}" srcOrd="0" destOrd="0" presId="urn:microsoft.com/office/officeart/2018/2/layout/IconVerticalSolidList"/>
    <dgm:cxn modelId="{A5BF51BC-6676-4604-9F35-692851C63183}" type="presParOf" srcId="{67C1FD66-2D88-450F-A0C0-005BE8F77EBA}" destId="{E928058C-9A6F-4379-BE14-4D2BB231B21E}" srcOrd="0" destOrd="0" presId="urn:microsoft.com/office/officeart/2018/2/layout/IconVerticalSolidList"/>
    <dgm:cxn modelId="{C73E3F41-515B-477B-9069-7B265C6A716B}" type="presParOf" srcId="{67C1FD66-2D88-450F-A0C0-005BE8F77EBA}" destId="{C068FF89-C01D-4FD0-BF3F-0AB6E2D89EE5}" srcOrd="1" destOrd="0" presId="urn:microsoft.com/office/officeart/2018/2/layout/IconVerticalSolidList"/>
    <dgm:cxn modelId="{32394D0D-C1D6-493F-9707-C69DBAB804E1}" type="presParOf" srcId="{67C1FD66-2D88-450F-A0C0-005BE8F77EBA}" destId="{94CE9017-CBD4-4FC3-817D-247583697A40}" srcOrd="2" destOrd="0" presId="urn:microsoft.com/office/officeart/2018/2/layout/IconVerticalSolidList"/>
    <dgm:cxn modelId="{F6891022-F0C7-438D-94B7-675CF5BE4A33}" type="presParOf" srcId="{67C1FD66-2D88-450F-A0C0-005BE8F77EBA}" destId="{B93045EF-5285-4BCF-9E21-F5A68E1569EC}" srcOrd="3" destOrd="0" presId="urn:microsoft.com/office/officeart/2018/2/layout/IconVerticalSolidList"/>
    <dgm:cxn modelId="{0A49B88B-ED4C-4A1D-935C-C5446DD6FB2C}" type="presParOf" srcId="{3CFEE31B-4C75-4482-B3A2-C920D45C9013}" destId="{88BEAED0-1B74-4A1E-8954-5FFDE64E50BA}" srcOrd="1" destOrd="0" presId="urn:microsoft.com/office/officeart/2018/2/layout/IconVerticalSolidList"/>
    <dgm:cxn modelId="{995A9F52-26C6-408B-B139-C651D7708071}" type="presParOf" srcId="{3CFEE31B-4C75-4482-B3A2-C920D45C9013}" destId="{4A1F3174-9FC5-4B31-84D0-9A6C3893A5BA}" srcOrd="2" destOrd="0" presId="urn:microsoft.com/office/officeart/2018/2/layout/IconVerticalSolidList"/>
    <dgm:cxn modelId="{AB7D5FFC-4E71-4DE1-B556-3263DF3531AC}" type="presParOf" srcId="{4A1F3174-9FC5-4B31-84D0-9A6C3893A5BA}" destId="{6C9210DE-9EA7-42B9-8FCB-4EA4C2D9B89A}" srcOrd="0" destOrd="0" presId="urn:microsoft.com/office/officeart/2018/2/layout/IconVerticalSolidList"/>
    <dgm:cxn modelId="{45667E4E-4502-4D28-B824-08ED584F3485}" type="presParOf" srcId="{4A1F3174-9FC5-4B31-84D0-9A6C3893A5BA}" destId="{2C75E898-A7D1-40DB-A2A5-93F6E0C2D34A}" srcOrd="1" destOrd="0" presId="urn:microsoft.com/office/officeart/2018/2/layout/IconVerticalSolidList"/>
    <dgm:cxn modelId="{72C8A6ED-BD10-423C-9CC5-3539E972A165}" type="presParOf" srcId="{4A1F3174-9FC5-4B31-84D0-9A6C3893A5BA}" destId="{B125A7C9-1374-4125-81B9-213E747DEE15}" srcOrd="2" destOrd="0" presId="urn:microsoft.com/office/officeart/2018/2/layout/IconVerticalSolidList"/>
    <dgm:cxn modelId="{03A7F749-E9A4-4234-B357-D3AE5C6A4413}" type="presParOf" srcId="{4A1F3174-9FC5-4B31-84D0-9A6C3893A5BA}" destId="{390CC634-B4B5-4E9C-BACA-18B13DF1B4F7}" srcOrd="3" destOrd="0" presId="urn:microsoft.com/office/officeart/2018/2/layout/IconVerticalSolidList"/>
    <dgm:cxn modelId="{6FE54517-4798-4A56-AC53-DA9D956C380F}" type="presParOf" srcId="{3CFEE31B-4C75-4482-B3A2-C920D45C9013}" destId="{1EC34A0A-0BA4-4238-8904-1EF460599DDC}" srcOrd="3" destOrd="0" presId="urn:microsoft.com/office/officeart/2018/2/layout/IconVerticalSolidList"/>
    <dgm:cxn modelId="{17D48BF4-D580-4C45-8C15-14C8D18B551E}" type="presParOf" srcId="{3CFEE31B-4C75-4482-B3A2-C920D45C9013}" destId="{50B6B6D3-78AB-4929-941F-0F597C420C90}" srcOrd="4" destOrd="0" presId="urn:microsoft.com/office/officeart/2018/2/layout/IconVerticalSolidList"/>
    <dgm:cxn modelId="{E93A6370-05C1-4324-A990-FE02D4576699}" type="presParOf" srcId="{50B6B6D3-78AB-4929-941F-0F597C420C90}" destId="{106B39D5-2E68-4B49-A67E-13E45752E490}" srcOrd="0" destOrd="0" presId="urn:microsoft.com/office/officeart/2018/2/layout/IconVerticalSolidList"/>
    <dgm:cxn modelId="{5177C7FF-29FB-4C59-B32C-129E6550CB9E}" type="presParOf" srcId="{50B6B6D3-78AB-4929-941F-0F597C420C90}" destId="{9AD6BEC1-52AF-4338-B835-5DDECD09351C}" srcOrd="1" destOrd="0" presId="urn:microsoft.com/office/officeart/2018/2/layout/IconVerticalSolidList"/>
    <dgm:cxn modelId="{80F36A06-9320-42BE-BE59-309502D34046}" type="presParOf" srcId="{50B6B6D3-78AB-4929-941F-0F597C420C90}" destId="{3DBE4C6B-5A8E-485F-9253-61E07185341C}" srcOrd="2" destOrd="0" presId="urn:microsoft.com/office/officeart/2018/2/layout/IconVerticalSolidList"/>
    <dgm:cxn modelId="{74CBA958-780A-4018-A286-879A7E76CD97}" type="presParOf" srcId="{50B6B6D3-78AB-4929-941F-0F597C420C90}" destId="{890BA14F-E73D-48FF-A25C-D90517FB6C66}" srcOrd="3" destOrd="0" presId="urn:microsoft.com/office/officeart/2018/2/layout/IconVerticalSolidList"/>
    <dgm:cxn modelId="{9711E83F-04BB-4AB7-A763-02F94FB03739}" type="presParOf" srcId="{3CFEE31B-4C75-4482-B3A2-C920D45C9013}" destId="{1A5CEDA9-04A8-4B2B-88AE-16C7730D5122}" srcOrd="5" destOrd="0" presId="urn:microsoft.com/office/officeart/2018/2/layout/IconVerticalSolidList"/>
    <dgm:cxn modelId="{CDE4672E-2F31-43DF-9D7E-35F15879EA9B}" type="presParOf" srcId="{3CFEE31B-4C75-4482-B3A2-C920D45C9013}" destId="{E582F634-0607-49DB-B20D-F63906403FE7}" srcOrd="6" destOrd="0" presId="urn:microsoft.com/office/officeart/2018/2/layout/IconVerticalSolidList"/>
    <dgm:cxn modelId="{32795C23-8569-4DD5-9B86-0F7BEF259103}" type="presParOf" srcId="{E582F634-0607-49DB-B20D-F63906403FE7}" destId="{9BF2BD9A-9AC0-45B6-BF6C-0D79510FFCB1}" srcOrd="0" destOrd="0" presId="urn:microsoft.com/office/officeart/2018/2/layout/IconVerticalSolidList"/>
    <dgm:cxn modelId="{D4321C6F-99B7-4C96-9D4A-2E61BFBF1A2C}" type="presParOf" srcId="{E582F634-0607-49DB-B20D-F63906403FE7}" destId="{9E069EE7-E515-44EA-807F-E6F040E221CB}" srcOrd="1" destOrd="0" presId="urn:microsoft.com/office/officeart/2018/2/layout/IconVerticalSolidList"/>
    <dgm:cxn modelId="{AB029B90-EFC0-470E-BC5E-7B73B34372C3}" type="presParOf" srcId="{E582F634-0607-49DB-B20D-F63906403FE7}" destId="{BB7270C8-F080-401C-87C6-700DD90F6C0C}" srcOrd="2" destOrd="0" presId="urn:microsoft.com/office/officeart/2018/2/layout/IconVerticalSolidList"/>
    <dgm:cxn modelId="{E1EAF84C-BB5B-4DEC-961C-D2D3605E0BAF}" type="presParOf" srcId="{E582F634-0607-49DB-B20D-F63906403FE7}" destId="{C833EF85-651A-4712-975B-6406C64EA984}" srcOrd="3" destOrd="0" presId="urn:microsoft.com/office/officeart/2018/2/layout/IconVerticalSolidList"/>
    <dgm:cxn modelId="{E0AFFF7F-A04E-4239-9752-10EA59D3A214}" type="presParOf" srcId="{3CFEE31B-4C75-4482-B3A2-C920D45C9013}" destId="{CB49BE10-7BF1-4CD7-84B8-13C65211DE2F}" srcOrd="7" destOrd="0" presId="urn:microsoft.com/office/officeart/2018/2/layout/IconVerticalSolidList"/>
    <dgm:cxn modelId="{8320B9A8-4FCC-4757-A8E4-FB2BFD5A63D9}" type="presParOf" srcId="{3CFEE31B-4C75-4482-B3A2-C920D45C9013}" destId="{61447EEE-E041-4D9E-A6A7-33BB828130F5}" srcOrd="8" destOrd="0" presId="urn:microsoft.com/office/officeart/2018/2/layout/IconVerticalSolidList"/>
    <dgm:cxn modelId="{D9AD978B-DEE6-4B38-B68F-530AA0DC1597}" type="presParOf" srcId="{61447EEE-E041-4D9E-A6A7-33BB828130F5}" destId="{9CF248EA-E44D-457D-8AAD-0107F6D014D1}" srcOrd="0" destOrd="0" presId="urn:microsoft.com/office/officeart/2018/2/layout/IconVerticalSolidList"/>
    <dgm:cxn modelId="{129A4D60-2965-4688-9240-F1628531E394}" type="presParOf" srcId="{61447EEE-E041-4D9E-A6A7-33BB828130F5}" destId="{21DC1D29-B212-4F09-B825-96F64EE85AAE}" srcOrd="1" destOrd="0" presId="urn:microsoft.com/office/officeart/2018/2/layout/IconVerticalSolidList"/>
    <dgm:cxn modelId="{5A768D09-0D0F-4B78-8465-E3AEE82685B1}" type="presParOf" srcId="{61447EEE-E041-4D9E-A6A7-33BB828130F5}" destId="{C78E7085-4E17-473D-8FD8-EC32EE141FBE}" srcOrd="2" destOrd="0" presId="urn:microsoft.com/office/officeart/2018/2/layout/IconVerticalSolidList"/>
    <dgm:cxn modelId="{A8CFF2F9-3C3E-4AA0-A828-82B795CEFB52}" type="presParOf" srcId="{61447EEE-E041-4D9E-A6A7-33BB828130F5}" destId="{FC4E2314-613C-4182-BCD8-582EF8792D5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CA2EB3-4F1E-47FB-9C4B-0721D16E5B9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C834E74-17A2-4FDD-8F54-44B38F4431FB}">
      <dgm:prSet custT="1"/>
      <dgm:spPr/>
      <dgm:t>
        <a:bodyPr/>
        <a:lstStyle/>
        <a:p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Remind </a:t>
          </a:r>
          <a:r>
            <a:rPr lang="en-US" sz="2300" kern="1200" dirty="0">
              <a:solidFill>
                <a:schemeClr val="tx2"/>
              </a:solidFill>
            </a:rPr>
            <a:t>2020 ECG review on Additionality stocktaking exercise and update on the most recent developments on additionality.</a:t>
          </a:r>
        </a:p>
      </dgm:t>
    </dgm:pt>
    <dgm:pt modelId="{75AA53D9-7C1E-4AAB-89A3-885A1FF88B66}" type="parTrans" cxnId="{AE641685-066A-422D-841A-44A6C9830638}">
      <dgm:prSet/>
      <dgm:spPr/>
      <dgm:t>
        <a:bodyPr/>
        <a:lstStyle/>
        <a:p>
          <a:endParaRPr lang="en-US"/>
        </a:p>
      </dgm:t>
    </dgm:pt>
    <dgm:pt modelId="{7135E034-4BD8-448D-A17E-10BFAFE928D7}" type="sibTrans" cxnId="{AE641685-066A-422D-841A-44A6C9830638}">
      <dgm:prSet/>
      <dgm:spPr/>
      <dgm:t>
        <a:bodyPr/>
        <a:lstStyle/>
        <a:p>
          <a:endParaRPr lang="en-US"/>
        </a:p>
      </dgm:t>
    </dgm:pt>
    <dgm:pt modelId="{9DB6F786-CACD-484D-85B5-86725F40D2F7}">
      <dgm:prSet custT="1"/>
      <dgm:spPr/>
      <dgm:t>
        <a:bodyPr/>
        <a:lstStyle/>
        <a:p>
          <a:pPr rtl="0"/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Determine whether there is a need to harmonize the Additionality concept and practices among ECG members.</a:t>
          </a:r>
        </a:p>
      </dgm:t>
    </dgm:pt>
    <dgm:pt modelId="{AEAEC729-AB07-4641-AA08-3F0CA4C62786}" type="parTrans" cxnId="{7459B44C-3039-4B13-AB32-AF57BFE5F56F}">
      <dgm:prSet/>
      <dgm:spPr/>
      <dgm:t>
        <a:bodyPr/>
        <a:lstStyle/>
        <a:p>
          <a:endParaRPr lang="en-US"/>
        </a:p>
      </dgm:t>
    </dgm:pt>
    <dgm:pt modelId="{4F348444-C2C1-43C4-B69E-4C0322C1693D}" type="sibTrans" cxnId="{7459B44C-3039-4B13-AB32-AF57BFE5F56F}">
      <dgm:prSet/>
      <dgm:spPr/>
      <dgm:t>
        <a:bodyPr/>
        <a:lstStyle/>
        <a:p>
          <a:endParaRPr lang="en-US"/>
        </a:p>
      </dgm:t>
    </dgm:pt>
    <dgm:pt modelId="{EC8EB092-E2AD-4CC3-A6C4-5E7B3AF41441}">
      <dgm:prSet custT="1"/>
      <dgm:spPr/>
      <dgm:t>
        <a:bodyPr/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Determine whether ECG wants to discuss the Additionality concept in the next </a:t>
          </a:r>
          <a:r>
            <a:rPr lang="en-US" sz="2300" kern="1200" dirty="0" err="1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EvalNet</a:t>
          </a: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 meetings. </a:t>
          </a:r>
        </a:p>
      </dgm:t>
    </dgm:pt>
    <dgm:pt modelId="{81A77305-0878-4CE4-A605-AE13270AE8C3}" type="parTrans" cxnId="{ACAB9B38-6180-46DF-A297-D1E4C0EBAC95}">
      <dgm:prSet/>
      <dgm:spPr/>
      <dgm:t>
        <a:bodyPr/>
        <a:lstStyle/>
        <a:p>
          <a:endParaRPr lang="en-US"/>
        </a:p>
      </dgm:t>
    </dgm:pt>
    <dgm:pt modelId="{837E8C86-D166-431E-AAF7-B01F44ABA5A9}" type="sibTrans" cxnId="{ACAB9B38-6180-46DF-A297-D1E4C0EBAC95}">
      <dgm:prSet/>
      <dgm:spPr/>
      <dgm:t>
        <a:bodyPr/>
        <a:lstStyle/>
        <a:p>
          <a:endParaRPr lang="en-US"/>
        </a:p>
      </dgm:t>
    </dgm:pt>
    <dgm:pt modelId="{7D30AC1D-D642-423B-BF12-E95C8C213931}" type="pres">
      <dgm:prSet presAssocID="{66CA2EB3-4F1E-47FB-9C4B-0721D16E5B9D}" presName="root" presStyleCnt="0">
        <dgm:presLayoutVars>
          <dgm:dir/>
          <dgm:resizeHandles val="exact"/>
        </dgm:presLayoutVars>
      </dgm:prSet>
      <dgm:spPr/>
    </dgm:pt>
    <dgm:pt modelId="{59EB5328-9AD6-4468-9101-094AB3CD7FD3}" type="pres">
      <dgm:prSet presAssocID="{0C834E74-17A2-4FDD-8F54-44B38F4431FB}" presName="compNode" presStyleCnt="0"/>
      <dgm:spPr/>
    </dgm:pt>
    <dgm:pt modelId="{BB39E510-6215-4775-9E4A-CF348CC5A147}" type="pres">
      <dgm:prSet presAssocID="{0C834E74-17A2-4FDD-8F54-44B38F4431FB}" presName="bgRect" presStyleLbl="bgShp" presStyleIdx="0" presStyleCnt="3"/>
      <dgm:spPr/>
    </dgm:pt>
    <dgm:pt modelId="{C25BBD2C-C02B-4A13-BF88-F28FE9875EDC}" type="pres">
      <dgm:prSet presAssocID="{0C834E74-17A2-4FDD-8F54-44B38F4431F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C81F7638-1422-4ECB-BF69-C85FD426B7BB}" type="pres">
      <dgm:prSet presAssocID="{0C834E74-17A2-4FDD-8F54-44B38F4431FB}" presName="spaceRect" presStyleCnt="0"/>
      <dgm:spPr/>
    </dgm:pt>
    <dgm:pt modelId="{36A2BCCB-16E2-43FD-9F11-9F3EF60C49D1}" type="pres">
      <dgm:prSet presAssocID="{0C834E74-17A2-4FDD-8F54-44B38F4431FB}" presName="parTx" presStyleLbl="revTx" presStyleIdx="0" presStyleCnt="3">
        <dgm:presLayoutVars>
          <dgm:chMax val="0"/>
          <dgm:chPref val="0"/>
        </dgm:presLayoutVars>
      </dgm:prSet>
      <dgm:spPr/>
    </dgm:pt>
    <dgm:pt modelId="{300244F5-AFB2-4310-BA02-EB5BEAB43C07}" type="pres">
      <dgm:prSet presAssocID="{7135E034-4BD8-448D-A17E-10BFAFE928D7}" presName="sibTrans" presStyleCnt="0"/>
      <dgm:spPr/>
    </dgm:pt>
    <dgm:pt modelId="{3F0D1F3D-1F18-4677-88E5-649000DDDEC6}" type="pres">
      <dgm:prSet presAssocID="{9DB6F786-CACD-484D-85B5-86725F40D2F7}" presName="compNode" presStyleCnt="0"/>
      <dgm:spPr/>
    </dgm:pt>
    <dgm:pt modelId="{5B0455B7-3FA7-4382-9BC5-54AB0D44B4EE}" type="pres">
      <dgm:prSet presAssocID="{9DB6F786-CACD-484D-85B5-86725F40D2F7}" presName="bgRect" presStyleLbl="bgShp" presStyleIdx="1" presStyleCnt="3"/>
      <dgm:spPr/>
    </dgm:pt>
    <dgm:pt modelId="{AC281715-04C7-45D1-A173-D09BAEF76506}" type="pres">
      <dgm:prSet presAssocID="{9DB6F786-CACD-484D-85B5-86725F40D2F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lth"/>
        </a:ext>
      </dgm:extLst>
    </dgm:pt>
    <dgm:pt modelId="{BD1D3C85-C095-4BC8-A84C-2CEDEB625C21}" type="pres">
      <dgm:prSet presAssocID="{9DB6F786-CACD-484D-85B5-86725F40D2F7}" presName="spaceRect" presStyleCnt="0"/>
      <dgm:spPr/>
    </dgm:pt>
    <dgm:pt modelId="{95044057-94CD-4B1E-B777-269D30602DDD}" type="pres">
      <dgm:prSet presAssocID="{9DB6F786-CACD-484D-85B5-86725F40D2F7}" presName="parTx" presStyleLbl="revTx" presStyleIdx="1" presStyleCnt="3">
        <dgm:presLayoutVars>
          <dgm:chMax val="0"/>
          <dgm:chPref val="0"/>
        </dgm:presLayoutVars>
      </dgm:prSet>
      <dgm:spPr/>
    </dgm:pt>
    <dgm:pt modelId="{902EE0C4-ECB6-4B15-B5CB-B004C3A2C5F8}" type="pres">
      <dgm:prSet presAssocID="{4F348444-C2C1-43C4-B69E-4C0322C1693D}" presName="sibTrans" presStyleCnt="0"/>
      <dgm:spPr/>
    </dgm:pt>
    <dgm:pt modelId="{79BA20E1-803B-4AFA-9D7C-A6F16EBEBFA6}" type="pres">
      <dgm:prSet presAssocID="{EC8EB092-E2AD-4CC3-A6C4-5E7B3AF41441}" presName="compNode" presStyleCnt="0"/>
      <dgm:spPr/>
    </dgm:pt>
    <dgm:pt modelId="{0CC59E7B-B179-4ED0-8578-BAEC26C8DBAF}" type="pres">
      <dgm:prSet presAssocID="{EC8EB092-E2AD-4CC3-A6C4-5E7B3AF41441}" presName="bgRect" presStyleLbl="bgShp" presStyleIdx="2" presStyleCnt="3"/>
      <dgm:spPr/>
    </dgm:pt>
    <dgm:pt modelId="{80C76ABD-99A3-459A-BF74-1C2B2F9AD460}" type="pres">
      <dgm:prSet presAssocID="{EC8EB092-E2AD-4CC3-A6C4-5E7B3AF4144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</dgm:pt>
    <dgm:pt modelId="{E33D6826-556B-4F04-B3BF-9E394D7F0959}" type="pres">
      <dgm:prSet presAssocID="{EC8EB092-E2AD-4CC3-A6C4-5E7B3AF41441}" presName="spaceRect" presStyleCnt="0"/>
      <dgm:spPr/>
    </dgm:pt>
    <dgm:pt modelId="{50F5E1D4-9C8C-41F9-9C82-4818DC54FFB9}" type="pres">
      <dgm:prSet presAssocID="{EC8EB092-E2AD-4CC3-A6C4-5E7B3AF4144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E35CB15-7AC6-4598-9780-12B030AE41CC}" type="presOf" srcId="{EC8EB092-E2AD-4CC3-A6C4-5E7B3AF41441}" destId="{50F5E1D4-9C8C-41F9-9C82-4818DC54FFB9}" srcOrd="0" destOrd="0" presId="urn:microsoft.com/office/officeart/2018/2/layout/IconVerticalSolidList"/>
    <dgm:cxn modelId="{B96C9527-DBD4-410F-ACCC-81FD4D410CBD}" type="presOf" srcId="{66CA2EB3-4F1E-47FB-9C4B-0721D16E5B9D}" destId="{7D30AC1D-D642-423B-BF12-E95C8C213931}" srcOrd="0" destOrd="0" presId="urn:microsoft.com/office/officeart/2018/2/layout/IconVerticalSolidList"/>
    <dgm:cxn modelId="{ACAB9B38-6180-46DF-A297-D1E4C0EBAC95}" srcId="{66CA2EB3-4F1E-47FB-9C4B-0721D16E5B9D}" destId="{EC8EB092-E2AD-4CC3-A6C4-5E7B3AF41441}" srcOrd="2" destOrd="0" parTransId="{81A77305-0878-4CE4-A605-AE13270AE8C3}" sibTransId="{837E8C86-D166-431E-AAF7-B01F44ABA5A9}"/>
    <dgm:cxn modelId="{86F01742-145E-4515-8217-0A1DE6D60877}" type="presOf" srcId="{9DB6F786-CACD-484D-85B5-86725F40D2F7}" destId="{95044057-94CD-4B1E-B777-269D30602DDD}" srcOrd="0" destOrd="0" presId="urn:microsoft.com/office/officeart/2018/2/layout/IconVerticalSolidList"/>
    <dgm:cxn modelId="{7459B44C-3039-4B13-AB32-AF57BFE5F56F}" srcId="{66CA2EB3-4F1E-47FB-9C4B-0721D16E5B9D}" destId="{9DB6F786-CACD-484D-85B5-86725F40D2F7}" srcOrd="1" destOrd="0" parTransId="{AEAEC729-AB07-4641-AA08-3F0CA4C62786}" sibTransId="{4F348444-C2C1-43C4-B69E-4C0322C1693D}"/>
    <dgm:cxn modelId="{AE641685-066A-422D-841A-44A6C9830638}" srcId="{66CA2EB3-4F1E-47FB-9C4B-0721D16E5B9D}" destId="{0C834E74-17A2-4FDD-8F54-44B38F4431FB}" srcOrd="0" destOrd="0" parTransId="{75AA53D9-7C1E-4AAB-89A3-885A1FF88B66}" sibTransId="{7135E034-4BD8-448D-A17E-10BFAFE928D7}"/>
    <dgm:cxn modelId="{84188E97-8EC4-47BA-A6EA-6BD359E6235E}" type="presOf" srcId="{0C834E74-17A2-4FDD-8F54-44B38F4431FB}" destId="{36A2BCCB-16E2-43FD-9F11-9F3EF60C49D1}" srcOrd="0" destOrd="0" presId="urn:microsoft.com/office/officeart/2018/2/layout/IconVerticalSolidList"/>
    <dgm:cxn modelId="{D08D5947-4498-4917-97F0-BAA2F28D7081}" type="presParOf" srcId="{7D30AC1D-D642-423B-BF12-E95C8C213931}" destId="{59EB5328-9AD6-4468-9101-094AB3CD7FD3}" srcOrd="0" destOrd="0" presId="urn:microsoft.com/office/officeart/2018/2/layout/IconVerticalSolidList"/>
    <dgm:cxn modelId="{861894A5-768C-4175-B9FF-EF7162FBCE01}" type="presParOf" srcId="{59EB5328-9AD6-4468-9101-094AB3CD7FD3}" destId="{BB39E510-6215-4775-9E4A-CF348CC5A147}" srcOrd="0" destOrd="0" presId="urn:microsoft.com/office/officeart/2018/2/layout/IconVerticalSolidList"/>
    <dgm:cxn modelId="{904FBEBD-BE8D-45A1-A989-7CC505907082}" type="presParOf" srcId="{59EB5328-9AD6-4468-9101-094AB3CD7FD3}" destId="{C25BBD2C-C02B-4A13-BF88-F28FE9875EDC}" srcOrd="1" destOrd="0" presId="urn:microsoft.com/office/officeart/2018/2/layout/IconVerticalSolidList"/>
    <dgm:cxn modelId="{31584A8C-A631-461F-9559-FC2C34BE1536}" type="presParOf" srcId="{59EB5328-9AD6-4468-9101-094AB3CD7FD3}" destId="{C81F7638-1422-4ECB-BF69-C85FD426B7BB}" srcOrd="2" destOrd="0" presId="urn:microsoft.com/office/officeart/2018/2/layout/IconVerticalSolidList"/>
    <dgm:cxn modelId="{084B5B43-A9EC-450F-A98D-4448FC999A66}" type="presParOf" srcId="{59EB5328-9AD6-4468-9101-094AB3CD7FD3}" destId="{36A2BCCB-16E2-43FD-9F11-9F3EF60C49D1}" srcOrd="3" destOrd="0" presId="urn:microsoft.com/office/officeart/2018/2/layout/IconVerticalSolidList"/>
    <dgm:cxn modelId="{5B8613ED-0694-4597-BE54-EE6841C2A34C}" type="presParOf" srcId="{7D30AC1D-D642-423B-BF12-E95C8C213931}" destId="{300244F5-AFB2-4310-BA02-EB5BEAB43C07}" srcOrd="1" destOrd="0" presId="urn:microsoft.com/office/officeart/2018/2/layout/IconVerticalSolidList"/>
    <dgm:cxn modelId="{4DA52A83-99A7-4DD6-9705-FA1CE2912FC1}" type="presParOf" srcId="{7D30AC1D-D642-423B-BF12-E95C8C213931}" destId="{3F0D1F3D-1F18-4677-88E5-649000DDDEC6}" srcOrd="2" destOrd="0" presId="urn:microsoft.com/office/officeart/2018/2/layout/IconVerticalSolidList"/>
    <dgm:cxn modelId="{6AFCCA09-8661-4F29-B72C-B170EBA94B4D}" type="presParOf" srcId="{3F0D1F3D-1F18-4677-88E5-649000DDDEC6}" destId="{5B0455B7-3FA7-4382-9BC5-54AB0D44B4EE}" srcOrd="0" destOrd="0" presId="urn:microsoft.com/office/officeart/2018/2/layout/IconVerticalSolidList"/>
    <dgm:cxn modelId="{A1FB5B15-8FB5-4824-BC9E-BBA602D2714B}" type="presParOf" srcId="{3F0D1F3D-1F18-4677-88E5-649000DDDEC6}" destId="{AC281715-04C7-45D1-A173-D09BAEF76506}" srcOrd="1" destOrd="0" presId="urn:microsoft.com/office/officeart/2018/2/layout/IconVerticalSolidList"/>
    <dgm:cxn modelId="{560D5AA9-25E8-470A-9525-4CA11FCCF8EC}" type="presParOf" srcId="{3F0D1F3D-1F18-4677-88E5-649000DDDEC6}" destId="{BD1D3C85-C095-4BC8-A84C-2CEDEB625C21}" srcOrd="2" destOrd="0" presId="urn:microsoft.com/office/officeart/2018/2/layout/IconVerticalSolidList"/>
    <dgm:cxn modelId="{9A1171A6-A2BF-453F-B16D-4B250B8C27C8}" type="presParOf" srcId="{3F0D1F3D-1F18-4677-88E5-649000DDDEC6}" destId="{95044057-94CD-4B1E-B777-269D30602DDD}" srcOrd="3" destOrd="0" presId="urn:microsoft.com/office/officeart/2018/2/layout/IconVerticalSolidList"/>
    <dgm:cxn modelId="{884C74F4-7703-41A7-9BA6-E096337C0285}" type="presParOf" srcId="{7D30AC1D-D642-423B-BF12-E95C8C213931}" destId="{902EE0C4-ECB6-4B15-B5CB-B004C3A2C5F8}" srcOrd="3" destOrd="0" presId="urn:microsoft.com/office/officeart/2018/2/layout/IconVerticalSolidList"/>
    <dgm:cxn modelId="{C5EA8F3A-502F-4F3E-B93F-A49345249DAD}" type="presParOf" srcId="{7D30AC1D-D642-423B-BF12-E95C8C213931}" destId="{79BA20E1-803B-4AFA-9D7C-A6F16EBEBFA6}" srcOrd="4" destOrd="0" presId="urn:microsoft.com/office/officeart/2018/2/layout/IconVerticalSolidList"/>
    <dgm:cxn modelId="{09E0B9FF-01B7-4B0E-B80E-8E60EE01CD7E}" type="presParOf" srcId="{79BA20E1-803B-4AFA-9D7C-A6F16EBEBFA6}" destId="{0CC59E7B-B179-4ED0-8578-BAEC26C8DBAF}" srcOrd="0" destOrd="0" presId="urn:microsoft.com/office/officeart/2018/2/layout/IconVerticalSolidList"/>
    <dgm:cxn modelId="{CA3EB14B-926C-4C4D-AEF1-5189B44B9BE8}" type="presParOf" srcId="{79BA20E1-803B-4AFA-9D7C-A6F16EBEBFA6}" destId="{80C76ABD-99A3-459A-BF74-1C2B2F9AD460}" srcOrd="1" destOrd="0" presId="urn:microsoft.com/office/officeart/2018/2/layout/IconVerticalSolidList"/>
    <dgm:cxn modelId="{97406565-7071-4150-9397-0A72CD5E7501}" type="presParOf" srcId="{79BA20E1-803B-4AFA-9D7C-A6F16EBEBFA6}" destId="{E33D6826-556B-4F04-B3BF-9E394D7F0959}" srcOrd="2" destOrd="0" presId="urn:microsoft.com/office/officeart/2018/2/layout/IconVerticalSolidList"/>
    <dgm:cxn modelId="{A6248A54-1E8A-4587-9417-9A841E2890E8}" type="presParOf" srcId="{79BA20E1-803B-4AFA-9D7C-A6F16EBEBFA6}" destId="{50F5E1D4-9C8C-41F9-9C82-4818DC54FF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198959-9E20-4E65-BC8F-0E4CE4D5463D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7586567-E81D-4A66-AA1D-C713BDCE0098}">
      <dgm:prSet custT="1"/>
      <dgm:spPr/>
      <dgm:t>
        <a:bodyPr/>
        <a:lstStyle/>
        <a:p>
          <a:r>
            <a:rPr lang="en-US" sz="1400" b="1" dirty="0"/>
            <a:t>Issues and Challenges identified</a:t>
          </a:r>
          <a:endParaRPr lang="en-US" sz="1400" dirty="0"/>
        </a:p>
      </dgm:t>
    </dgm:pt>
    <dgm:pt modelId="{0A0DF685-5455-4F7E-97DC-05D6CD7132F6}" type="parTrans" cxnId="{AE3E589B-0B97-4697-9943-7A978B582A41}">
      <dgm:prSet/>
      <dgm:spPr/>
      <dgm:t>
        <a:bodyPr/>
        <a:lstStyle/>
        <a:p>
          <a:endParaRPr lang="en-US"/>
        </a:p>
      </dgm:t>
    </dgm:pt>
    <dgm:pt modelId="{861ECAB3-8CA8-41B7-891E-4942AF041B16}" type="sibTrans" cxnId="{AE3E589B-0B97-4697-9943-7A978B582A41}">
      <dgm:prSet/>
      <dgm:spPr/>
      <dgm:t>
        <a:bodyPr/>
        <a:lstStyle/>
        <a:p>
          <a:endParaRPr lang="en-US"/>
        </a:p>
      </dgm:t>
    </dgm:pt>
    <dgm:pt modelId="{3784F268-E495-4703-8253-6D38BFB39DCB}">
      <dgm:prSet custT="1"/>
      <dgm:spPr/>
      <dgm:t>
        <a:bodyPr/>
        <a:lstStyle/>
        <a:p>
          <a:r>
            <a:rPr lang="en-US" sz="1400" b="1" dirty="0"/>
            <a:t>Selected Recommendations</a:t>
          </a:r>
        </a:p>
      </dgm:t>
    </dgm:pt>
    <dgm:pt modelId="{0C5C8E8F-4B32-41D9-8877-CE94488C4B7D}" type="parTrans" cxnId="{05F8F577-4F87-4272-B00F-43264C868AC2}">
      <dgm:prSet/>
      <dgm:spPr/>
      <dgm:t>
        <a:bodyPr/>
        <a:lstStyle/>
        <a:p>
          <a:endParaRPr lang="en-US"/>
        </a:p>
      </dgm:t>
    </dgm:pt>
    <dgm:pt modelId="{6D31609B-5EC8-4C39-BD83-6821662A891D}" type="sibTrans" cxnId="{05F8F577-4F87-4272-B00F-43264C868AC2}">
      <dgm:prSet/>
      <dgm:spPr/>
      <dgm:t>
        <a:bodyPr/>
        <a:lstStyle/>
        <a:p>
          <a:endParaRPr lang="en-US"/>
        </a:p>
      </dgm:t>
    </dgm:pt>
    <dgm:pt modelId="{AF1B0477-E6F0-4BCA-A2D0-10C555DAD8D3}">
      <dgm:prSet custT="1"/>
      <dgm:spPr/>
      <dgm:t>
        <a:bodyPr/>
        <a:lstStyle/>
        <a:p>
          <a:r>
            <a:rPr lang="en-US" sz="1400" b="1" dirty="0"/>
            <a:t>Since 2020… </a:t>
          </a:r>
        </a:p>
      </dgm:t>
    </dgm:pt>
    <dgm:pt modelId="{3FADB302-1B0E-4B4E-B39E-2ADBA27D3497}" type="parTrans" cxnId="{18F47083-4165-4E91-BCEB-05021E72C9FE}">
      <dgm:prSet/>
      <dgm:spPr/>
      <dgm:t>
        <a:bodyPr/>
        <a:lstStyle/>
        <a:p>
          <a:endParaRPr lang="en-GB"/>
        </a:p>
      </dgm:t>
    </dgm:pt>
    <dgm:pt modelId="{496577BC-3083-4670-973D-803F42E0E639}" type="sibTrans" cxnId="{18F47083-4165-4E91-BCEB-05021E72C9FE}">
      <dgm:prSet/>
      <dgm:spPr/>
      <dgm:t>
        <a:bodyPr/>
        <a:lstStyle/>
        <a:p>
          <a:endParaRPr lang="en-GB"/>
        </a:p>
      </dgm:t>
    </dgm:pt>
    <dgm:pt modelId="{75FF2417-5002-4AA3-80A5-F952FBE5696B}">
      <dgm:prSet custT="1"/>
      <dgm:spPr/>
      <dgm:t>
        <a:bodyPr/>
        <a:lstStyle/>
        <a:p>
          <a:r>
            <a:rPr lang="en-US" sz="1400" b="0" i="0" dirty="0"/>
            <a:t>A </a:t>
          </a:r>
          <a:r>
            <a:rPr lang="en-US" sz="1400" b="1" i="0" dirty="0"/>
            <a:t>dedicated space was created on the ECG website</a:t>
          </a:r>
          <a:r>
            <a:rPr lang="en-US" sz="1400" b="0" i="0" dirty="0"/>
            <a:t> [additionality stock-taking paper, alongside the appendices and any relevant information; the space – for ECG members only – </a:t>
          </a:r>
          <a:r>
            <a:rPr lang="en-GB" sz="1400" dirty="0"/>
            <a:t>where working groups &amp; communities of practice can upload documents and have discussions.</a:t>
          </a:r>
        </a:p>
      </dgm:t>
    </dgm:pt>
    <dgm:pt modelId="{FF991CBB-6190-4255-A296-1E22C4237043}" type="parTrans" cxnId="{7326429D-9D20-43CE-9A94-66E85A7C41F4}">
      <dgm:prSet/>
      <dgm:spPr/>
      <dgm:t>
        <a:bodyPr/>
        <a:lstStyle/>
        <a:p>
          <a:endParaRPr lang="en-GB"/>
        </a:p>
      </dgm:t>
    </dgm:pt>
    <dgm:pt modelId="{5B8CD7B7-E240-4F72-9B3C-753A9AAF34F7}" type="sibTrans" cxnId="{7326429D-9D20-43CE-9A94-66E85A7C41F4}">
      <dgm:prSet/>
      <dgm:spPr/>
      <dgm:t>
        <a:bodyPr/>
        <a:lstStyle/>
        <a:p>
          <a:endParaRPr lang="en-GB"/>
        </a:p>
      </dgm:t>
    </dgm:pt>
    <dgm:pt modelId="{9BDF4B9C-708D-4D10-AD45-18819F0F7F1E}">
      <dgm:prSet custT="1"/>
      <dgm:spPr/>
      <dgm:t>
        <a:bodyPr/>
        <a:lstStyle/>
        <a:p>
          <a:r>
            <a:rPr lang="en-GB" sz="1400" dirty="0"/>
            <a:t>The ECG Working Group on Additionality was discontinued in 2024.</a:t>
          </a:r>
        </a:p>
      </dgm:t>
    </dgm:pt>
    <dgm:pt modelId="{1933F43A-D480-48DD-932B-00DC2E088A13}" type="parTrans" cxnId="{C798B6E2-979E-4575-9FC7-38496023FB2B}">
      <dgm:prSet/>
      <dgm:spPr/>
      <dgm:t>
        <a:bodyPr/>
        <a:lstStyle/>
        <a:p>
          <a:endParaRPr lang="en-GB"/>
        </a:p>
      </dgm:t>
    </dgm:pt>
    <dgm:pt modelId="{727F9FB6-D478-49A4-A996-291C66D42634}" type="sibTrans" cxnId="{C798B6E2-979E-4575-9FC7-38496023FB2B}">
      <dgm:prSet/>
      <dgm:spPr/>
      <dgm:t>
        <a:bodyPr/>
        <a:lstStyle/>
        <a:p>
          <a:endParaRPr lang="en-GB"/>
        </a:p>
      </dgm:t>
    </dgm:pt>
    <dgm:pt modelId="{ACBE9C4C-32B1-4EB0-A3B2-96E01B573AD6}">
      <dgm:prSet custT="1"/>
      <dgm:spPr/>
      <dgm:t>
        <a:bodyPr/>
        <a:lstStyle/>
        <a:p>
          <a:r>
            <a:rPr lang="en-US" sz="1400" b="1" dirty="0"/>
            <a:t>Clarity Issues:</a:t>
          </a:r>
          <a:r>
            <a:rPr lang="en-US" sz="1400" dirty="0"/>
            <a:t> </a:t>
          </a:r>
          <a:r>
            <a:rPr lang="en-US" sz="1400" b="1" i="0" dirty="0"/>
            <a:t>no single consistent definition of additionality among MDBs</a:t>
          </a:r>
          <a:r>
            <a:rPr lang="en-US" sz="1400" b="0" i="0" dirty="0"/>
            <a:t>, though the concept of 'beyond the market' is common ground.</a:t>
          </a:r>
          <a:endParaRPr lang="en-US" sz="1400" dirty="0"/>
        </a:p>
      </dgm:t>
    </dgm:pt>
    <dgm:pt modelId="{95ACF354-5CB8-4D47-9CFC-D5D8613A9F8A}" type="parTrans" cxnId="{FBB35CAD-96F9-428B-BC7E-ECD3B78F280F}">
      <dgm:prSet/>
      <dgm:spPr/>
      <dgm:t>
        <a:bodyPr/>
        <a:lstStyle/>
        <a:p>
          <a:endParaRPr lang="en-GB"/>
        </a:p>
      </dgm:t>
    </dgm:pt>
    <dgm:pt modelId="{7F51C6DD-3BDC-4278-B46D-8D3FAAAB084F}" type="sibTrans" cxnId="{FBB35CAD-96F9-428B-BC7E-ECD3B78F280F}">
      <dgm:prSet/>
      <dgm:spPr/>
      <dgm:t>
        <a:bodyPr/>
        <a:lstStyle/>
        <a:p>
          <a:endParaRPr lang="en-GB"/>
        </a:p>
      </dgm:t>
    </dgm:pt>
    <dgm:pt modelId="{D156EF23-D4F8-4EE7-AAE6-08C9790174E6}">
      <dgm:prSet custT="1"/>
      <dgm:spPr/>
      <dgm:t>
        <a:bodyPr/>
        <a:lstStyle/>
        <a:p>
          <a:r>
            <a:rPr lang="en-US" sz="1400" b="1" dirty="0"/>
            <a:t>Increased Clarity and Consistency Across Different Areas</a:t>
          </a:r>
          <a:endParaRPr lang="en-US" sz="1400" dirty="0"/>
        </a:p>
      </dgm:t>
    </dgm:pt>
    <dgm:pt modelId="{FCB0C16B-E291-4FD1-9BC6-FA6A0502CFA3}" type="parTrans" cxnId="{C00BC2C5-601E-4B44-82BE-944D4DE702F7}">
      <dgm:prSet/>
      <dgm:spPr/>
      <dgm:t>
        <a:bodyPr/>
        <a:lstStyle/>
        <a:p>
          <a:endParaRPr lang="en-US"/>
        </a:p>
      </dgm:t>
    </dgm:pt>
    <dgm:pt modelId="{04FD1CC1-F155-499C-83FD-D0CF06393EEF}" type="sibTrans" cxnId="{C00BC2C5-601E-4B44-82BE-944D4DE702F7}">
      <dgm:prSet/>
      <dgm:spPr/>
      <dgm:t>
        <a:bodyPr/>
        <a:lstStyle/>
        <a:p>
          <a:endParaRPr lang="en-US"/>
        </a:p>
      </dgm:t>
    </dgm:pt>
    <dgm:pt modelId="{6D963021-A8B4-4D11-BD9D-4189F8966235}">
      <dgm:prSet custT="1"/>
      <dgm:spPr/>
      <dgm:t>
        <a:bodyPr/>
        <a:lstStyle/>
        <a:p>
          <a:r>
            <a:rPr lang="en-US" sz="1400" b="1" dirty="0"/>
            <a:t>Strategic Matters: </a:t>
          </a:r>
          <a:r>
            <a:rPr lang="en-US" sz="1400" b="0" i="1" dirty="0"/>
            <a:t>The value of a higher-level basis (beyond projects) for understanding additionality, which could point up where efforts might be targeted. </a:t>
          </a:r>
          <a:endParaRPr lang="en-US" sz="1400" dirty="0"/>
        </a:p>
      </dgm:t>
    </dgm:pt>
    <dgm:pt modelId="{F4562A1A-6C39-45C2-B1EF-02C798F1ADCE}" type="parTrans" cxnId="{9A221171-B5F7-4D9D-BAC0-4742C3624FBC}">
      <dgm:prSet/>
      <dgm:spPr/>
      <dgm:t>
        <a:bodyPr/>
        <a:lstStyle/>
        <a:p>
          <a:endParaRPr lang="en-US"/>
        </a:p>
      </dgm:t>
    </dgm:pt>
    <dgm:pt modelId="{123BC9B3-BA22-4082-A4D2-845638045D39}" type="sibTrans" cxnId="{9A221171-B5F7-4D9D-BAC0-4742C3624FBC}">
      <dgm:prSet/>
      <dgm:spPr/>
      <dgm:t>
        <a:bodyPr/>
        <a:lstStyle/>
        <a:p>
          <a:endParaRPr lang="en-US"/>
        </a:p>
      </dgm:t>
    </dgm:pt>
    <dgm:pt modelId="{E992F121-4A65-4EB8-A8E0-15C69413C25F}">
      <dgm:prSet custT="1"/>
      <dgm:spPr/>
      <dgm:t>
        <a:bodyPr/>
        <a:lstStyle/>
        <a:p>
          <a:r>
            <a:rPr lang="en-US" sz="1400" b="1" dirty="0"/>
            <a:t>Strategic Gaps:</a:t>
          </a:r>
          <a:r>
            <a:rPr lang="en-US" sz="1400" dirty="0"/>
            <a:t> </a:t>
          </a:r>
          <a:r>
            <a:rPr lang="en-US" sz="1400" b="0" i="0" dirty="0"/>
            <a:t>Assessment of additionality is almost entirely at the </a:t>
          </a:r>
          <a:r>
            <a:rPr lang="en-US" sz="1400" b="1" i="0" dirty="0"/>
            <a:t>project level</a:t>
          </a:r>
          <a:r>
            <a:rPr lang="en-US" sz="1400" dirty="0"/>
            <a:t>.</a:t>
          </a:r>
        </a:p>
      </dgm:t>
    </dgm:pt>
    <dgm:pt modelId="{D651683B-4058-469E-AC07-77FE19358206}" type="parTrans" cxnId="{0BB03DE7-8E27-4CCE-A566-AE45EBE01D7B}">
      <dgm:prSet/>
      <dgm:spPr/>
      <dgm:t>
        <a:bodyPr/>
        <a:lstStyle/>
        <a:p>
          <a:endParaRPr lang="en-US"/>
        </a:p>
      </dgm:t>
    </dgm:pt>
    <dgm:pt modelId="{17BEC4CD-33DC-4DA8-98B7-FFA93EE812CF}" type="sibTrans" cxnId="{0BB03DE7-8E27-4CCE-A566-AE45EBE01D7B}">
      <dgm:prSet/>
      <dgm:spPr/>
      <dgm:t>
        <a:bodyPr/>
        <a:lstStyle/>
        <a:p>
          <a:endParaRPr lang="en-US"/>
        </a:p>
      </dgm:t>
    </dgm:pt>
    <dgm:pt modelId="{6C9E457C-E8E5-43DC-9A7B-541D6AD0BE20}">
      <dgm:prSet custT="1"/>
      <dgm:spPr/>
      <dgm:t>
        <a:bodyPr/>
        <a:lstStyle/>
        <a:p>
          <a:r>
            <a:rPr lang="en-US" sz="1400" b="1" dirty="0"/>
            <a:t>Operational Limits:</a:t>
          </a:r>
          <a:r>
            <a:rPr lang="en-US" sz="1400" dirty="0"/>
            <a:t> Ex-ante assessments remain subjective.</a:t>
          </a:r>
        </a:p>
      </dgm:t>
    </dgm:pt>
    <dgm:pt modelId="{82EE03A3-B0EC-4963-9BFC-72F15EAFC4A3}" type="parTrans" cxnId="{F3EC2E38-4EE8-477D-AC27-237E89E538F1}">
      <dgm:prSet/>
      <dgm:spPr/>
      <dgm:t>
        <a:bodyPr/>
        <a:lstStyle/>
        <a:p>
          <a:endParaRPr lang="en-US"/>
        </a:p>
      </dgm:t>
    </dgm:pt>
    <dgm:pt modelId="{0C512364-0F68-4A1B-AAC2-E3FD01F1358A}" type="sibTrans" cxnId="{F3EC2E38-4EE8-477D-AC27-237E89E538F1}">
      <dgm:prSet/>
      <dgm:spPr/>
      <dgm:t>
        <a:bodyPr/>
        <a:lstStyle/>
        <a:p>
          <a:endParaRPr lang="en-US"/>
        </a:p>
      </dgm:t>
    </dgm:pt>
    <dgm:pt modelId="{437FED28-BBC8-4B4E-AB93-1CA90237F949}">
      <dgm:prSet custT="1"/>
      <dgm:spPr/>
      <dgm:t>
        <a:bodyPr/>
        <a:lstStyle/>
        <a:p>
          <a:r>
            <a:rPr lang="en-US" sz="1400" b="1" dirty="0"/>
            <a:t>Ambiguities:</a:t>
          </a:r>
          <a:r>
            <a:rPr lang="en-US" sz="1400" dirty="0"/>
            <a:t> Finance mobilization, repeat clients, and overlapping MDB funding pose challenges.</a:t>
          </a:r>
        </a:p>
      </dgm:t>
    </dgm:pt>
    <dgm:pt modelId="{8BEA2C14-CE87-4A6D-BD6E-B71E655E1587}" type="parTrans" cxnId="{250D217A-BA82-42B4-8C7D-989D9C7E7257}">
      <dgm:prSet/>
      <dgm:spPr/>
      <dgm:t>
        <a:bodyPr/>
        <a:lstStyle/>
        <a:p>
          <a:endParaRPr lang="en-US"/>
        </a:p>
      </dgm:t>
    </dgm:pt>
    <dgm:pt modelId="{3382B873-31F9-4A19-BEF0-966CF3EB9EA6}" type="sibTrans" cxnId="{250D217A-BA82-42B4-8C7D-989D9C7E7257}">
      <dgm:prSet/>
      <dgm:spPr/>
      <dgm:t>
        <a:bodyPr/>
        <a:lstStyle/>
        <a:p>
          <a:endParaRPr lang="en-US"/>
        </a:p>
      </dgm:t>
    </dgm:pt>
    <dgm:pt modelId="{8CDF2490-6D91-430F-B7E5-E3AF7B269BAD}">
      <dgm:prSet custT="1"/>
      <dgm:spPr/>
      <dgm:t>
        <a:bodyPr/>
        <a:lstStyle/>
        <a:p>
          <a:r>
            <a:rPr lang="en-US" sz="1400" b="1" dirty="0"/>
            <a:t>Measurement Challenges:</a:t>
          </a:r>
          <a:r>
            <a:rPr lang="en-US" sz="1400" dirty="0"/>
            <a:t> Hard to quantify and evaluate as MDB financing evolves.</a:t>
          </a:r>
        </a:p>
      </dgm:t>
    </dgm:pt>
    <dgm:pt modelId="{8746A448-EF0E-4DB3-A45B-442D0091081E}" type="parTrans" cxnId="{9A470BED-65A6-4FC1-BC2F-C8EFB0B00800}">
      <dgm:prSet/>
      <dgm:spPr/>
      <dgm:t>
        <a:bodyPr/>
        <a:lstStyle/>
        <a:p>
          <a:endParaRPr lang="en-US"/>
        </a:p>
      </dgm:t>
    </dgm:pt>
    <dgm:pt modelId="{5F1DDA7D-6FC7-4C62-80FB-D430042EB587}" type="sibTrans" cxnId="{9A470BED-65A6-4FC1-BC2F-C8EFB0B00800}">
      <dgm:prSet/>
      <dgm:spPr/>
      <dgm:t>
        <a:bodyPr/>
        <a:lstStyle/>
        <a:p>
          <a:endParaRPr lang="en-US"/>
        </a:p>
      </dgm:t>
    </dgm:pt>
    <dgm:pt modelId="{1EF944D5-C5C6-41E3-86EA-534512D8B05C}">
      <dgm:prSet custT="1"/>
      <dgm:spPr/>
      <dgm:t>
        <a:bodyPr/>
        <a:lstStyle/>
        <a:p>
          <a:r>
            <a:rPr lang="en-US" sz="1400" b="1" dirty="0"/>
            <a:t>Trade-offs:</a:t>
          </a:r>
          <a:r>
            <a:rPr lang="en-US" sz="1400" dirty="0"/>
            <a:t> Balancing development impact with private sector crowding-out concerns.</a:t>
          </a:r>
        </a:p>
      </dgm:t>
    </dgm:pt>
    <dgm:pt modelId="{6B2DE478-685F-4F96-AF44-0F81576029BE}" type="parTrans" cxnId="{7B0F0447-E674-4CB2-983A-27CA164DFBD3}">
      <dgm:prSet/>
      <dgm:spPr/>
      <dgm:t>
        <a:bodyPr/>
        <a:lstStyle/>
        <a:p>
          <a:endParaRPr lang="en-US"/>
        </a:p>
      </dgm:t>
    </dgm:pt>
    <dgm:pt modelId="{42343291-0812-4683-9D6A-5FABFDCB7D1E}" type="sibTrans" cxnId="{7B0F0447-E674-4CB2-983A-27CA164DFBD3}">
      <dgm:prSet/>
      <dgm:spPr/>
      <dgm:t>
        <a:bodyPr/>
        <a:lstStyle/>
        <a:p>
          <a:endParaRPr lang="en-US"/>
        </a:p>
      </dgm:t>
    </dgm:pt>
    <dgm:pt modelId="{E42A6E6E-15A4-4FCA-B331-51FB6C2ABE40}">
      <dgm:prSet custT="1"/>
      <dgm:spPr/>
      <dgm:t>
        <a:bodyPr/>
        <a:lstStyle/>
        <a:p>
          <a:r>
            <a:rPr lang="en-US" sz="1400" b="1" dirty="0"/>
            <a:t>Weak M&amp;E:</a:t>
          </a:r>
          <a:r>
            <a:rPr lang="en-US" sz="1400" dirty="0"/>
            <a:t> </a:t>
          </a:r>
          <a:r>
            <a:rPr lang="en-US" sz="1400" b="0" i="0" dirty="0"/>
            <a:t>well-prepared baselines and counterfactuals, good data, clear articulation of intentions and implementation paths, and evidence of delivery needed.</a:t>
          </a:r>
          <a:endParaRPr lang="en-US" sz="1400" dirty="0"/>
        </a:p>
      </dgm:t>
    </dgm:pt>
    <dgm:pt modelId="{C3BA3763-625C-4D45-B145-91B83E4EF61B}" type="parTrans" cxnId="{19223695-A105-4BEE-8A0D-2E3B615C5FFA}">
      <dgm:prSet/>
      <dgm:spPr/>
      <dgm:t>
        <a:bodyPr/>
        <a:lstStyle/>
        <a:p>
          <a:endParaRPr lang="en-US"/>
        </a:p>
      </dgm:t>
    </dgm:pt>
    <dgm:pt modelId="{46A13BD7-BA9D-4DAA-83D3-43421FB4C751}" type="sibTrans" cxnId="{19223695-A105-4BEE-8A0D-2E3B615C5FFA}">
      <dgm:prSet/>
      <dgm:spPr/>
      <dgm:t>
        <a:bodyPr/>
        <a:lstStyle/>
        <a:p>
          <a:endParaRPr lang="en-US"/>
        </a:p>
      </dgm:t>
    </dgm:pt>
    <dgm:pt modelId="{CE1E96F8-E490-47DF-ABF9-8B24F38C5EA7}">
      <dgm:prSet custT="1"/>
      <dgm:spPr/>
      <dgm:t>
        <a:bodyPr/>
        <a:lstStyle/>
        <a:p>
          <a:r>
            <a:rPr lang="en-US" sz="1400" b="0" i="1" dirty="0"/>
            <a:t>A unified or more consistent approach to public and private sector Additionality deserves consideration.</a:t>
          </a:r>
          <a:endParaRPr lang="en-US" sz="1400" dirty="0"/>
        </a:p>
      </dgm:t>
    </dgm:pt>
    <dgm:pt modelId="{2DA0B758-7B6D-4D04-BDFF-F042CC1C20DB}" type="parTrans" cxnId="{23380B06-60A1-4433-ABB6-6BD6791443CC}">
      <dgm:prSet/>
      <dgm:spPr/>
      <dgm:t>
        <a:bodyPr/>
        <a:lstStyle/>
        <a:p>
          <a:endParaRPr lang="en-US"/>
        </a:p>
      </dgm:t>
    </dgm:pt>
    <dgm:pt modelId="{B0327F5D-CB16-4872-B531-D6583A803C53}" type="sibTrans" cxnId="{23380B06-60A1-4433-ABB6-6BD6791443CC}">
      <dgm:prSet/>
      <dgm:spPr/>
      <dgm:t>
        <a:bodyPr/>
        <a:lstStyle/>
        <a:p>
          <a:endParaRPr lang="en-US"/>
        </a:p>
      </dgm:t>
    </dgm:pt>
    <dgm:pt modelId="{3E0AF652-BFAE-43FB-AB82-42F09D8245F4}">
      <dgm:prSet custT="1"/>
      <dgm:spPr/>
      <dgm:t>
        <a:bodyPr/>
        <a:lstStyle/>
        <a:p>
          <a:r>
            <a:rPr lang="en-US" sz="1400" b="1" i="0" dirty="0"/>
            <a:t>Public Sector Additionality.</a:t>
          </a:r>
          <a:r>
            <a:rPr lang="en-US" sz="1400" b="0" i="0" dirty="0"/>
            <a:t> MDBs additionality generally is </a:t>
          </a:r>
          <a:r>
            <a:rPr lang="en-US" sz="1400" b="1" i="0" dirty="0"/>
            <a:t>not considered in public sector projects.</a:t>
          </a:r>
          <a:endParaRPr lang="en-US" sz="1400" dirty="0"/>
        </a:p>
      </dgm:t>
    </dgm:pt>
    <dgm:pt modelId="{198886BC-7FAA-4C46-AB6D-7FB523078803}" type="parTrans" cxnId="{DE9E5A30-590A-4B46-8215-04B5C22D8376}">
      <dgm:prSet/>
      <dgm:spPr/>
      <dgm:t>
        <a:bodyPr/>
        <a:lstStyle/>
        <a:p>
          <a:endParaRPr lang="en-US"/>
        </a:p>
      </dgm:t>
    </dgm:pt>
    <dgm:pt modelId="{912A3EF1-DE7E-4C39-95F8-33DA3BA94C02}" type="sibTrans" cxnId="{DE9E5A30-590A-4B46-8215-04B5C22D8376}">
      <dgm:prSet/>
      <dgm:spPr/>
      <dgm:t>
        <a:bodyPr/>
        <a:lstStyle/>
        <a:p>
          <a:endParaRPr lang="en-US"/>
        </a:p>
      </dgm:t>
    </dgm:pt>
    <dgm:pt modelId="{6389C146-7CBC-4607-8756-EBDCC6977C86}">
      <dgm:prSet custT="1"/>
      <dgm:spPr/>
      <dgm:t>
        <a:bodyPr/>
        <a:lstStyle/>
        <a:p>
          <a:r>
            <a:rPr lang="en-US" sz="1400" b="0" i="0" dirty="0"/>
            <a:t>Greater consistency of approach, common definitions of sources of Additionality, use of agreed indicators and standards, benchmarks, and consistent levels of ambition on standards. </a:t>
          </a:r>
          <a:endParaRPr lang="en-US" sz="1400" dirty="0"/>
        </a:p>
      </dgm:t>
    </dgm:pt>
    <dgm:pt modelId="{F5DB043A-6E04-43C6-B00D-D4A39414FC67}" type="parTrans" cxnId="{37B57B84-DED1-4DA5-9B13-8445350B3095}">
      <dgm:prSet/>
      <dgm:spPr/>
    </dgm:pt>
    <dgm:pt modelId="{ED879F74-4A16-4B22-A5AF-2EC9B5692288}" type="sibTrans" cxnId="{37B57B84-DED1-4DA5-9B13-8445350B3095}">
      <dgm:prSet/>
      <dgm:spPr/>
    </dgm:pt>
    <dgm:pt modelId="{85BAA495-4D9D-4633-85C5-B0297B0FFE4C}" type="pres">
      <dgm:prSet presAssocID="{52198959-9E20-4E65-BC8F-0E4CE4D5463D}" presName="linear" presStyleCnt="0">
        <dgm:presLayoutVars>
          <dgm:dir/>
          <dgm:animLvl val="lvl"/>
          <dgm:resizeHandles val="exact"/>
        </dgm:presLayoutVars>
      </dgm:prSet>
      <dgm:spPr/>
    </dgm:pt>
    <dgm:pt modelId="{FADAAA5A-93D0-449E-AD7B-B7723E224B6A}" type="pres">
      <dgm:prSet presAssocID="{07586567-E81D-4A66-AA1D-C713BDCE0098}" presName="parentLin" presStyleCnt="0"/>
      <dgm:spPr/>
    </dgm:pt>
    <dgm:pt modelId="{6FC45056-8B2F-48BF-866C-ED1D6F24FF4A}" type="pres">
      <dgm:prSet presAssocID="{07586567-E81D-4A66-AA1D-C713BDCE0098}" presName="parentLeftMargin" presStyleLbl="node1" presStyleIdx="0" presStyleCnt="3"/>
      <dgm:spPr/>
    </dgm:pt>
    <dgm:pt modelId="{BEC2E031-8ADD-40B7-B062-73DFA02562B9}" type="pres">
      <dgm:prSet presAssocID="{07586567-E81D-4A66-AA1D-C713BDCE009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5397448-ED9A-4CFB-A4DA-669EEA9C167F}" type="pres">
      <dgm:prSet presAssocID="{07586567-E81D-4A66-AA1D-C713BDCE0098}" presName="negativeSpace" presStyleCnt="0"/>
      <dgm:spPr/>
    </dgm:pt>
    <dgm:pt modelId="{3636B12D-89FB-436B-8CF5-CF1D2E2081A9}" type="pres">
      <dgm:prSet presAssocID="{07586567-E81D-4A66-AA1D-C713BDCE0098}" presName="childText" presStyleLbl="conFgAcc1" presStyleIdx="0" presStyleCnt="3" custLinFactNeighborY="35388">
        <dgm:presLayoutVars>
          <dgm:bulletEnabled val="1"/>
        </dgm:presLayoutVars>
      </dgm:prSet>
      <dgm:spPr/>
    </dgm:pt>
    <dgm:pt modelId="{209466A1-FE5C-446A-BD4E-7FE9DCBF69C9}" type="pres">
      <dgm:prSet presAssocID="{861ECAB3-8CA8-41B7-891E-4942AF041B16}" presName="spaceBetweenRectangles" presStyleCnt="0"/>
      <dgm:spPr/>
    </dgm:pt>
    <dgm:pt modelId="{B5E4AF59-4F0C-4857-8B9A-D474F002BC67}" type="pres">
      <dgm:prSet presAssocID="{3784F268-E495-4703-8253-6D38BFB39DCB}" presName="parentLin" presStyleCnt="0"/>
      <dgm:spPr/>
    </dgm:pt>
    <dgm:pt modelId="{6E3AC97E-45AE-42BC-9ED2-CCD432C1AD27}" type="pres">
      <dgm:prSet presAssocID="{3784F268-E495-4703-8253-6D38BFB39DCB}" presName="parentLeftMargin" presStyleLbl="node1" presStyleIdx="0" presStyleCnt="3"/>
      <dgm:spPr/>
    </dgm:pt>
    <dgm:pt modelId="{3B946A51-4FB1-4503-9EFB-467A328B3F71}" type="pres">
      <dgm:prSet presAssocID="{3784F268-E495-4703-8253-6D38BFB39D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8085E6-89EC-4BF6-896A-73039C7E335B}" type="pres">
      <dgm:prSet presAssocID="{3784F268-E495-4703-8253-6D38BFB39DCB}" presName="negativeSpace" presStyleCnt="0"/>
      <dgm:spPr/>
    </dgm:pt>
    <dgm:pt modelId="{D365F088-C2B8-49F6-B656-5F0FBE370D30}" type="pres">
      <dgm:prSet presAssocID="{3784F268-E495-4703-8253-6D38BFB39DCB}" presName="childText" presStyleLbl="conFgAcc1" presStyleIdx="1" presStyleCnt="3" custScaleY="107042" custLinFactY="3346" custLinFactNeighborX="-423" custLinFactNeighborY="100000">
        <dgm:presLayoutVars>
          <dgm:bulletEnabled val="1"/>
        </dgm:presLayoutVars>
      </dgm:prSet>
      <dgm:spPr/>
    </dgm:pt>
    <dgm:pt modelId="{02176B14-76A3-4827-903F-2F1D4B9A70A5}" type="pres">
      <dgm:prSet presAssocID="{6D31609B-5EC8-4C39-BD83-6821662A891D}" presName="spaceBetweenRectangles" presStyleCnt="0"/>
      <dgm:spPr/>
    </dgm:pt>
    <dgm:pt modelId="{A418168C-59F0-4968-9FFB-D7091298917C}" type="pres">
      <dgm:prSet presAssocID="{AF1B0477-E6F0-4BCA-A2D0-10C555DAD8D3}" presName="parentLin" presStyleCnt="0"/>
      <dgm:spPr/>
    </dgm:pt>
    <dgm:pt modelId="{5BD44F70-3B35-4CE9-80CA-B47EA295C479}" type="pres">
      <dgm:prSet presAssocID="{AF1B0477-E6F0-4BCA-A2D0-10C555DAD8D3}" presName="parentLeftMargin" presStyleLbl="node1" presStyleIdx="1" presStyleCnt="3"/>
      <dgm:spPr/>
    </dgm:pt>
    <dgm:pt modelId="{FA77AA83-D60C-4565-B082-8A403016DFE2}" type="pres">
      <dgm:prSet presAssocID="{AF1B0477-E6F0-4BCA-A2D0-10C555DAD8D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175904B-86D6-4CE3-B81E-61AEB4B36FC2}" type="pres">
      <dgm:prSet presAssocID="{AF1B0477-E6F0-4BCA-A2D0-10C555DAD8D3}" presName="negativeSpace" presStyleCnt="0"/>
      <dgm:spPr/>
    </dgm:pt>
    <dgm:pt modelId="{53F85F5C-E58F-4A8A-8B2F-66AC1C293CDA}" type="pres">
      <dgm:prSet presAssocID="{AF1B0477-E6F0-4BCA-A2D0-10C555DAD8D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91CCF02-B886-476F-9F8C-B5F55F0DA965}" type="presOf" srcId="{6D963021-A8B4-4D11-BD9D-4189F8966235}" destId="{D365F088-C2B8-49F6-B656-5F0FBE370D30}" srcOrd="0" destOrd="3" presId="urn:microsoft.com/office/officeart/2005/8/layout/list1"/>
    <dgm:cxn modelId="{D9AE4E03-2FFC-4853-9A99-7280BA9A068B}" type="presOf" srcId="{75FF2417-5002-4AA3-80A5-F952FBE5696B}" destId="{53F85F5C-E58F-4A8A-8B2F-66AC1C293CDA}" srcOrd="0" destOrd="0" presId="urn:microsoft.com/office/officeart/2005/8/layout/list1"/>
    <dgm:cxn modelId="{23380B06-60A1-4433-ABB6-6BD6791443CC}" srcId="{D156EF23-D4F8-4EE7-AAE6-08C9790174E6}" destId="{CE1E96F8-E490-47DF-ABF9-8B24F38C5EA7}" srcOrd="1" destOrd="0" parTransId="{2DA0B758-7B6D-4D04-BDFF-F042CC1C20DB}" sibTransId="{B0327F5D-CB16-4872-B531-D6583A803C53}"/>
    <dgm:cxn modelId="{E8FB3D16-E3DF-4205-9B99-4571FA8259BA}" type="presOf" srcId="{437FED28-BBC8-4B4E-AB93-1CA90237F949}" destId="{3636B12D-89FB-436B-8CF5-CF1D2E2081A9}" srcOrd="0" destOrd="4" presId="urn:microsoft.com/office/officeart/2005/8/layout/list1"/>
    <dgm:cxn modelId="{4F9B8823-41E4-425E-B090-9375E009DE2B}" type="presOf" srcId="{8CDF2490-6D91-430F-B7E5-E3AF7B269BAD}" destId="{3636B12D-89FB-436B-8CF5-CF1D2E2081A9}" srcOrd="0" destOrd="5" presId="urn:microsoft.com/office/officeart/2005/8/layout/list1"/>
    <dgm:cxn modelId="{DE9E5A30-590A-4B46-8215-04B5C22D8376}" srcId="{07586567-E81D-4A66-AA1D-C713BDCE0098}" destId="{3E0AF652-BFAE-43FB-AB82-42F09D8245F4}" srcOrd="2" destOrd="0" parTransId="{198886BC-7FAA-4C46-AB6D-7FB523078803}" sibTransId="{912A3EF1-DE7E-4C39-95F8-33DA3BA94C02}"/>
    <dgm:cxn modelId="{F3EC2E38-4EE8-477D-AC27-237E89E538F1}" srcId="{07586567-E81D-4A66-AA1D-C713BDCE0098}" destId="{6C9E457C-E8E5-43DC-9A7B-541D6AD0BE20}" srcOrd="3" destOrd="0" parTransId="{82EE03A3-B0EC-4963-9BFC-72F15EAFC4A3}" sibTransId="{0C512364-0F68-4A1B-AAC2-E3FD01F1358A}"/>
    <dgm:cxn modelId="{2DCB9D38-061D-4AA8-B9BF-15BC98A8144E}" type="presOf" srcId="{3784F268-E495-4703-8253-6D38BFB39DCB}" destId="{3B946A51-4FB1-4503-9EFB-467A328B3F71}" srcOrd="1" destOrd="0" presId="urn:microsoft.com/office/officeart/2005/8/layout/list1"/>
    <dgm:cxn modelId="{E820A43D-16E2-4897-BA34-A38694C9CADD}" type="presOf" srcId="{D156EF23-D4F8-4EE7-AAE6-08C9790174E6}" destId="{D365F088-C2B8-49F6-B656-5F0FBE370D30}" srcOrd="0" destOrd="0" presId="urn:microsoft.com/office/officeart/2005/8/layout/list1"/>
    <dgm:cxn modelId="{63074241-8843-4725-B6A6-FF2FFA54A0CA}" type="presOf" srcId="{ACBE9C4C-32B1-4EB0-A3B2-96E01B573AD6}" destId="{3636B12D-89FB-436B-8CF5-CF1D2E2081A9}" srcOrd="0" destOrd="0" presId="urn:microsoft.com/office/officeart/2005/8/layout/list1"/>
    <dgm:cxn modelId="{2BF98346-6A1E-476E-84DC-523074DD88DC}" type="presOf" srcId="{07586567-E81D-4A66-AA1D-C713BDCE0098}" destId="{6FC45056-8B2F-48BF-866C-ED1D6F24FF4A}" srcOrd="0" destOrd="0" presId="urn:microsoft.com/office/officeart/2005/8/layout/list1"/>
    <dgm:cxn modelId="{7B0F0447-E674-4CB2-983A-27CA164DFBD3}" srcId="{07586567-E81D-4A66-AA1D-C713BDCE0098}" destId="{1EF944D5-C5C6-41E3-86EA-534512D8B05C}" srcOrd="7" destOrd="0" parTransId="{6B2DE478-685F-4F96-AF44-0F81576029BE}" sibTransId="{42343291-0812-4683-9D6A-5FABFDCB7D1E}"/>
    <dgm:cxn modelId="{84422F4C-D992-4FD5-97C9-95714D107B10}" type="presOf" srcId="{9BDF4B9C-708D-4D10-AD45-18819F0F7F1E}" destId="{53F85F5C-E58F-4A8A-8B2F-66AC1C293CDA}" srcOrd="0" destOrd="1" presId="urn:microsoft.com/office/officeart/2005/8/layout/list1"/>
    <dgm:cxn modelId="{44C85C6C-5D27-472C-8650-15C95B975C25}" type="presOf" srcId="{CE1E96F8-E490-47DF-ABF9-8B24F38C5EA7}" destId="{D365F088-C2B8-49F6-B656-5F0FBE370D30}" srcOrd="0" destOrd="2" presId="urn:microsoft.com/office/officeart/2005/8/layout/list1"/>
    <dgm:cxn modelId="{3F99DC4D-404E-473D-B26B-F528383B9028}" type="presOf" srcId="{3784F268-E495-4703-8253-6D38BFB39DCB}" destId="{6E3AC97E-45AE-42BC-9ED2-CCD432C1AD27}" srcOrd="0" destOrd="0" presId="urn:microsoft.com/office/officeart/2005/8/layout/list1"/>
    <dgm:cxn modelId="{833B9A6E-D59B-4EE2-98C4-22EDBDC4C988}" type="presOf" srcId="{AF1B0477-E6F0-4BCA-A2D0-10C555DAD8D3}" destId="{5BD44F70-3B35-4CE9-80CA-B47EA295C479}" srcOrd="0" destOrd="0" presId="urn:microsoft.com/office/officeart/2005/8/layout/list1"/>
    <dgm:cxn modelId="{9A221171-B5F7-4D9D-BAC0-4742C3624FBC}" srcId="{3784F268-E495-4703-8253-6D38BFB39DCB}" destId="{6D963021-A8B4-4D11-BD9D-4189F8966235}" srcOrd="1" destOrd="0" parTransId="{F4562A1A-6C39-45C2-B1EF-02C798F1ADCE}" sibTransId="{123BC9B3-BA22-4082-A4D2-845638045D39}"/>
    <dgm:cxn modelId="{C3355953-72AD-4888-90E7-D3B7227B499B}" type="presOf" srcId="{E42A6E6E-15A4-4FCA-B331-51FB6C2ABE40}" destId="{3636B12D-89FB-436B-8CF5-CF1D2E2081A9}" srcOrd="0" destOrd="6" presId="urn:microsoft.com/office/officeart/2005/8/layout/list1"/>
    <dgm:cxn modelId="{05F8F577-4F87-4272-B00F-43264C868AC2}" srcId="{52198959-9E20-4E65-BC8F-0E4CE4D5463D}" destId="{3784F268-E495-4703-8253-6D38BFB39DCB}" srcOrd="1" destOrd="0" parTransId="{0C5C8E8F-4B32-41D9-8877-CE94488C4B7D}" sibTransId="{6D31609B-5EC8-4C39-BD83-6821662A891D}"/>
    <dgm:cxn modelId="{4F661E59-D507-496F-BEEF-38B6B0D3AA8F}" type="presOf" srcId="{52198959-9E20-4E65-BC8F-0E4CE4D5463D}" destId="{85BAA495-4D9D-4633-85C5-B0297B0FFE4C}" srcOrd="0" destOrd="0" presId="urn:microsoft.com/office/officeart/2005/8/layout/list1"/>
    <dgm:cxn modelId="{250D217A-BA82-42B4-8C7D-989D9C7E7257}" srcId="{07586567-E81D-4A66-AA1D-C713BDCE0098}" destId="{437FED28-BBC8-4B4E-AB93-1CA90237F949}" srcOrd="4" destOrd="0" parTransId="{8BEA2C14-CE87-4A6D-BD6E-B71E655E1587}" sibTransId="{3382B873-31F9-4A19-BEF0-966CF3EB9EA6}"/>
    <dgm:cxn modelId="{A13E267A-02B4-47FB-A1C3-2D9FEE6DC895}" type="presOf" srcId="{1EF944D5-C5C6-41E3-86EA-534512D8B05C}" destId="{3636B12D-89FB-436B-8CF5-CF1D2E2081A9}" srcOrd="0" destOrd="7" presId="urn:microsoft.com/office/officeart/2005/8/layout/list1"/>
    <dgm:cxn modelId="{18F47083-4165-4E91-BCEB-05021E72C9FE}" srcId="{52198959-9E20-4E65-BC8F-0E4CE4D5463D}" destId="{AF1B0477-E6F0-4BCA-A2D0-10C555DAD8D3}" srcOrd="2" destOrd="0" parTransId="{3FADB302-1B0E-4B4E-B39E-2ADBA27D3497}" sibTransId="{496577BC-3083-4670-973D-803F42E0E639}"/>
    <dgm:cxn modelId="{37B57B84-DED1-4DA5-9B13-8445350B3095}" srcId="{D156EF23-D4F8-4EE7-AAE6-08C9790174E6}" destId="{6389C146-7CBC-4607-8756-EBDCC6977C86}" srcOrd="0" destOrd="0" parTransId="{F5DB043A-6E04-43C6-B00D-D4A39414FC67}" sibTransId="{ED879F74-4A16-4B22-A5AF-2EC9B5692288}"/>
    <dgm:cxn modelId="{E7210A8D-3C81-4812-B9C7-71994E88C249}" type="presOf" srcId="{3E0AF652-BFAE-43FB-AB82-42F09D8245F4}" destId="{3636B12D-89FB-436B-8CF5-CF1D2E2081A9}" srcOrd="0" destOrd="2" presId="urn:microsoft.com/office/officeart/2005/8/layout/list1"/>
    <dgm:cxn modelId="{19223695-A105-4BEE-8A0D-2E3B615C5FFA}" srcId="{07586567-E81D-4A66-AA1D-C713BDCE0098}" destId="{E42A6E6E-15A4-4FCA-B331-51FB6C2ABE40}" srcOrd="6" destOrd="0" parTransId="{C3BA3763-625C-4D45-B145-91B83E4EF61B}" sibTransId="{46A13BD7-BA9D-4DAA-83D3-43421FB4C751}"/>
    <dgm:cxn modelId="{AE3E589B-0B97-4697-9943-7A978B582A41}" srcId="{52198959-9E20-4E65-BC8F-0E4CE4D5463D}" destId="{07586567-E81D-4A66-AA1D-C713BDCE0098}" srcOrd="0" destOrd="0" parTransId="{0A0DF685-5455-4F7E-97DC-05D6CD7132F6}" sibTransId="{861ECAB3-8CA8-41B7-891E-4942AF041B16}"/>
    <dgm:cxn modelId="{7326429D-9D20-43CE-9A94-66E85A7C41F4}" srcId="{AF1B0477-E6F0-4BCA-A2D0-10C555DAD8D3}" destId="{75FF2417-5002-4AA3-80A5-F952FBE5696B}" srcOrd="0" destOrd="0" parTransId="{FF991CBB-6190-4255-A296-1E22C4237043}" sibTransId="{5B8CD7B7-E240-4F72-9B3C-753A9AAF34F7}"/>
    <dgm:cxn modelId="{FBB35CAD-96F9-428B-BC7E-ECD3B78F280F}" srcId="{07586567-E81D-4A66-AA1D-C713BDCE0098}" destId="{ACBE9C4C-32B1-4EB0-A3B2-96E01B573AD6}" srcOrd="0" destOrd="0" parTransId="{95ACF354-5CB8-4D47-9CFC-D5D8613A9F8A}" sibTransId="{7F51C6DD-3BDC-4278-B46D-8D3FAAAB084F}"/>
    <dgm:cxn modelId="{C00BC2C5-601E-4B44-82BE-944D4DE702F7}" srcId="{3784F268-E495-4703-8253-6D38BFB39DCB}" destId="{D156EF23-D4F8-4EE7-AAE6-08C9790174E6}" srcOrd="0" destOrd="0" parTransId="{FCB0C16B-E291-4FD1-9BC6-FA6A0502CFA3}" sibTransId="{04FD1CC1-F155-499C-83FD-D0CF06393EEF}"/>
    <dgm:cxn modelId="{CBC29FC8-7C2F-4D6F-99AA-42D814CF291E}" type="presOf" srcId="{AF1B0477-E6F0-4BCA-A2D0-10C555DAD8D3}" destId="{FA77AA83-D60C-4565-B082-8A403016DFE2}" srcOrd="1" destOrd="0" presId="urn:microsoft.com/office/officeart/2005/8/layout/list1"/>
    <dgm:cxn modelId="{1B243FD1-39D5-4A8B-82F1-91EEF68A6B14}" type="presOf" srcId="{6C9E457C-E8E5-43DC-9A7B-541D6AD0BE20}" destId="{3636B12D-89FB-436B-8CF5-CF1D2E2081A9}" srcOrd="0" destOrd="3" presId="urn:microsoft.com/office/officeart/2005/8/layout/list1"/>
    <dgm:cxn modelId="{930AA7D1-E6D5-45DD-83D7-EF14FBAD795F}" type="presOf" srcId="{6389C146-7CBC-4607-8756-EBDCC6977C86}" destId="{D365F088-C2B8-49F6-B656-5F0FBE370D30}" srcOrd="0" destOrd="1" presId="urn:microsoft.com/office/officeart/2005/8/layout/list1"/>
    <dgm:cxn modelId="{50E125D4-46BD-4BDF-B3A8-C24048A2A56A}" type="presOf" srcId="{07586567-E81D-4A66-AA1D-C713BDCE0098}" destId="{BEC2E031-8ADD-40B7-B062-73DFA02562B9}" srcOrd="1" destOrd="0" presId="urn:microsoft.com/office/officeart/2005/8/layout/list1"/>
    <dgm:cxn modelId="{C798B6E2-979E-4575-9FC7-38496023FB2B}" srcId="{AF1B0477-E6F0-4BCA-A2D0-10C555DAD8D3}" destId="{9BDF4B9C-708D-4D10-AD45-18819F0F7F1E}" srcOrd="1" destOrd="0" parTransId="{1933F43A-D480-48DD-932B-00DC2E088A13}" sibTransId="{727F9FB6-D478-49A4-A996-291C66D42634}"/>
    <dgm:cxn modelId="{0BB03DE7-8E27-4CCE-A566-AE45EBE01D7B}" srcId="{07586567-E81D-4A66-AA1D-C713BDCE0098}" destId="{E992F121-4A65-4EB8-A8E0-15C69413C25F}" srcOrd="1" destOrd="0" parTransId="{D651683B-4058-469E-AC07-77FE19358206}" sibTransId="{17BEC4CD-33DC-4DA8-98B7-FFA93EE812CF}"/>
    <dgm:cxn modelId="{9A470BED-65A6-4FC1-BC2F-C8EFB0B00800}" srcId="{07586567-E81D-4A66-AA1D-C713BDCE0098}" destId="{8CDF2490-6D91-430F-B7E5-E3AF7B269BAD}" srcOrd="5" destOrd="0" parTransId="{8746A448-EF0E-4DB3-A45B-442D0091081E}" sibTransId="{5F1DDA7D-6FC7-4C62-80FB-D430042EB587}"/>
    <dgm:cxn modelId="{839025F4-EF10-47AC-AAAE-C5F9C6E2245B}" type="presOf" srcId="{E992F121-4A65-4EB8-A8E0-15C69413C25F}" destId="{3636B12D-89FB-436B-8CF5-CF1D2E2081A9}" srcOrd="0" destOrd="1" presId="urn:microsoft.com/office/officeart/2005/8/layout/list1"/>
    <dgm:cxn modelId="{8962BEAC-089F-48E5-B2FA-3B7CF1C740D0}" type="presParOf" srcId="{85BAA495-4D9D-4633-85C5-B0297B0FFE4C}" destId="{FADAAA5A-93D0-449E-AD7B-B7723E224B6A}" srcOrd="0" destOrd="0" presId="urn:microsoft.com/office/officeart/2005/8/layout/list1"/>
    <dgm:cxn modelId="{75F53718-3857-4D0C-BFF6-DE4F877A2780}" type="presParOf" srcId="{FADAAA5A-93D0-449E-AD7B-B7723E224B6A}" destId="{6FC45056-8B2F-48BF-866C-ED1D6F24FF4A}" srcOrd="0" destOrd="0" presId="urn:microsoft.com/office/officeart/2005/8/layout/list1"/>
    <dgm:cxn modelId="{0B0CC03A-2304-49F1-AB00-E7096BC19F26}" type="presParOf" srcId="{FADAAA5A-93D0-449E-AD7B-B7723E224B6A}" destId="{BEC2E031-8ADD-40B7-B062-73DFA02562B9}" srcOrd="1" destOrd="0" presId="urn:microsoft.com/office/officeart/2005/8/layout/list1"/>
    <dgm:cxn modelId="{25C381FE-33A9-4B56-96F5-AEFEF05540B6}" type="presParOf" srcId="{85BAA495-4D9D-4633-85C5-B0297B0FFE4C}" destId="{E5397448-ED9A-4CFB-A4DA-669EEA9C167F}" srcOrd="1" destOrd="0" presId="urn:microsoft.com/office/officeart/2005/8/layout/list1"/>
    <dgm:cxn modelId="{E1D9B7D9-A80C-4EF4-8052-B3AC6C4BA3E2}" type="presParOf" srcId="{85BAA495-4D9D-4633-85C5-B0297B0FFE4C}" destId="{3636B12D-89FB-436B-8CF5-CF1D2E2081A9}" srcOrd="2" destOrd="0" presId="urn:microsoft.com/office/officeart/2005/8/layout/list1"/>
    <dgm:cxn modelId="{0D498C02-7F22-4FD4-ACA8-DCB9D819DAC2}" type="presParOf" srcId="{85BAA495-4D9D-4633-85C5-B0297B0FFE4C}" destId="{209466A1-FE5C-446A-BD4E-7FE9DCBF69C9}" srcOrd="3" destOrd="0" presId="urn:microsoft.com/office/officeart/2005/8/layout/list1"/>
    <dgm:cxn modelId="{D3B5495E-F9AB-48C1-B027-EAF9F02E23DD}" type="presParOf" srcId="{85BAA495-4D9D-4633-85C5-B0297B0FFE4C}" destId="{B5E4AF59-4F0C-4857-8B9A-D474F002BC67}" srcOrd="4" destOrd="0" presId="urn:microsoft.com/office/officeart/2005/8/layout/list1"/>
    <dgm:cxn modelId="{B0B243FC-5653-41B1-AE1F-98087EABE597}" type="presParOf" srcId="{B5E4AF59-4F0C-4857-8B9A-D474F002BC67}" destId="{6E3AC97E-45AE-42BC-9ED2-CCD432C1AD27}" srcOrd="0" destOrd="0" presId="urn:microsoft.com/office/officeart/2005/8/layout/list1"/>
    <dgm:cxn modelId="{C625108E-DE68-45E3-935F-5706635B5AAE}" type="presParOf" srcId="{B5E4AF59-4F0C-4857-8B9A-D474F002BC67}" destId="{3B946A51-4FB1-4503-9EFB-467A328B3F71}" srcOrd="1" destOrd="0" presId="urn:microsoft.com/office/officeart/2005/8/layout/list1"/>
    <dgm:cxn modelId="{5843F084-2F3A-45D0-94F5-23E36C8C7DA2}" type="presParOf" srcId="{85BAA495-4D9D-4633-85C5-B0297B0FFE4C}" destId="{C08085E6-89EC-4BF6-896A-73039C7E335B}" srcOrd="5" destOrd="0" presId="urn:microsoft.com/office/officeart/2005/8/layout/list1"/>
    <dgm:cxn modelId="{8303596F-60F7-4636-9641-E4E4B62AAE62}" type="presParOf" srcId="{85BAA495-4D9D-4633-85C5-B0297B0FFE4C}" destId="{D365F088-C2B8-49F6-B656-5F0FBE370D30}" srcOrd="6" destOrd="0" presId="urn:microsoft.com/office/officeart/2005/8/layout/list1"/>
    <dgm:cxn modelId="{6DF0DBF6-B90A-4387-A268-F9538FE528CB}" type="presParOf" srcId="{85BAA495-4D9D-4633-85C5-B0297B0FFE4C}" destId="{02176B14-76A3-4827-903F-2F1D4B9A70A5}" srcOrd="7" destOrd="0" presId="urn:microsoft.com/office/officeart/2005/8/layout/list1"/>
    <dgm:cxn modelId="{C5DC3A50-6EC7-4D3D-BABA-0564FAA340E0}" type="presParOf" srcId="{85BAA495-4D9D-4633-85C5-B0297B0FFE4C}" destId="{A418168C-59F0-4968-9FFB-D7091298917C}" srcOrd="8" destOrd="0" presId="urn:microsoft.com/office/officeart/2005/8/layout/list1"/>
    <dgm:cxn modelId="{11DC858F-3E44-47B9-AC9E-A5C17BF34BF4}" type="presParOf" srcId="{A418168C-59F0-4968-9FFB-D7091298917C}" destId="{5BD44F70-3B35-4CE9-80CA-B47EA295C479}" srcOrd="0" destOrd="0" presId="urn:microsoft.com/office/officeart/2005/8/layout/list1"/>
    <dgm:cxn modelId="{FA710C0C-D360-4991-A866-DFBDE9DA8D79}" type="presParOf" srcId="{A418168C-59F0-4968-9FFB-D7091298917C}" destId="{FA77AA83-D60C-4565-B082-8A403016DFE2}" srcOrd="1" destOrd="0" presId="urn:microsoft.com/office/officeart/2005/8/layout/list1"/>
    <dgm:cxn modelId="{1130ED9B-7049-49BA-ADDF-F0BCD003C1D8}" type="presParOf" srcId="{85BAA495-4D9D-4633-85C5-B0297B0FFE4C}" destId="{D175904B-86D6-4CE3-B81E-61AEB4B36FC2}" srcOrd="9" destOrd="0" presId="urn:microsoft.com/office/officeart/2005/8/layout/list1"/>
    <dgm:cxn modelId="{099E0CC3-3251-487A-9910-9B30CF30D8A6}" type="presParOf" srcId="{85BAA495-4D9D-4633-85C5-B0297B0FFE4C}" destId="{53F85F5C-E58F-4A8A-8B2F-66AC1C293CD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77CD59-B506-4083-9A7D-8178112184E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55697E8-B172-4767-8619-98DC2666467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Is there a </a:t>
          </a:r>
          <a:r>
            <a:rPr lang="en-US" sz="1400" b="1" dirty="0"/>
            <a:t>need and appetite </a:t>
          </a:r>
          <a:r>
            <a:rPr lang="en-US" sz="1400" dirty="0"/>
            <a:t>among members to harmonize the definition of Additionality? to improve application of Additionality? to further explore the potential of </a:t>
          </a:r>
          <a:r>
            <a:rPr lang="en-GB" sz="1400" dirty="0"/>
            <a:t>harmonising our guidance/general approach to evaluate Additionality?</a:t>
          </a:r>
          <a:r>
            <a:rPr lang="en-US" sz="1400" dirty="0"/>
            <a:t> </a:t>
          </a:r>
        </a:p>
      </dgm:t>
    </dgm:pt>
    <dgm:pt modelId="{5587117D-4972-4B4B-B373-D1A2975C46CB}" type="parTrans" cxnId="{8CA95E3F-5D15-4F55-9741-8F70AADBAA72}">
      <dgm:prSet/>
      <dgm:spPr/>
      <dgm:t>
        <a:bodyPr/>
        <a:lstStyle/>
        <a:p>
          <a:endParaRPr lang="en-US"/>
        </a:p>
      </dgm:t>
    </dgm:pt>
    <dgm:pt modelId="{5031191A-BB42-425C-A88F-43A8363A910D}" type="sibTrans" cxnId="{8CA95E3F-5D15-4F55-9741-8F70AADBAA72}">
      <dgm:prSet/>
      <dgm:spPr/>
      <dgm:t>
        <a:bodyPr/>
        <a:lstStyle/>
        <a:p>
          <a:endParaRPr lang="en-US"/>
        </a:p>
      </dgm:t>
    </dgm:pt>
    <dgm:pt modelId="{50235550-7F54-45BF-A0EF-86DB57D3104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/>
            <a:t>Is there an </a:t>
          </a:r>
          <a:r>
            <a:rPr lang="en-US" sz="1400" b="1" dirty="0"/>
            <a:t>appetite to influence DAC </a:t>
          </a:r>
          <a:r>
            <a:rPr lang="en-US" sz="1400" dirty="0"/>
            <a:t>Additionality criteria and practices during next </a:t>
          </a:r>
          <a:r>
            <a:rPr lang="en-US" sz="1400" dirty="0" err="1"/>
            <a:t>EvalNet</a:t>
          </a:r>
          <a:r>
            <a:rPr lang="en-US" sz="1400" dirty="0"/>
            <a:t> meeting?</a:t>
          </a:r>
        </a:p>
      </dgm:t>
    </dgm:pt>
    <dgm:pt modelId="{E5662FA5-736A-4AA5-9611-75A9B2800762}" type="parTrans" cxnId="{C6C4C415-F576-4DA2-8A90-774EBBA8BB81}">
      <dgm:prSet/>
      <dgm:spPr/>
      <dgm:t>
        <a:bodyPr/>
        <a:lstStyle/>
        <a:p>
          <a:endParaRPr lang="en-US"/>
        </a:p>
      </dgm:t>
    </dgm:pt>
    <dgm:pt modelId="{6E941E20-05EA-4FC7-93C3-FB0F393D867F}" type="sibTrans" cxnId="{C6C4C415-F576-4DA2-8A90-774EBBA8BB81}">
      <dgm:prSet/>
      <dgm:spPr/>
      <dgm:t>
        <a:bodyPr/>
        <a:lstStyle/>
        <a:p>
          <a:endParaRPr lang="en-US"/>
        </a:p>
      </dgm:t>
    </dgm:pt>
    <dgm:pt modelId="{9AA0CB20-E3A0-483E-9260-238514FE1F4F}" type="pres">
      <dgm:prSet presAssocID="{5A77CD59-B506-4083-9A7D-8178112184E3}" presName="root" presStyleCnt="0">
        <dgm:presLayoutVars>
          <dgm:dir/>
          <dgm:resizeHandles val="exact"/>
        </dgm:presLayoutVars>
      </dgm:prSet>
      <dgm:spPr/>
    </dgm:pt>
    <dgm:pt modelId="{2CB25A4F-3747-4967-BDEC-3659CAC25B1E}" type="pres">
      <dgm:prSet presAssocID="{955697E8-B172-4767-8619-98DC2666467C}" presName="compNode" presStyleCnt="0"/>
      <dgm:spPr/>
    </dgm:pt>
    <dgm:pt modelId="{E816E44E-2CDE-4FBE-9867-BA937F234B55}" type="pres">
      <dgm:prSet presAssocID="{955697E8-B172-4767-8619-98DC2666467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02850EBF-14A4-4787-80E3-E5C91720D903}" type="pres">
      <dgm:prSet presAssocID="{955697E8-B172-4767-8619-98DC2666467C}" presName="spaceRect" presStyleCnt="0"/>
      <dgm:spPr/>
    </dgm:pt>
    <dgm:pt modelId="{B5841DA1-DE7F-41DD-849B-2422D7BCEA14}" type="pres">
      <dgm:prSet presAssocID="{955697E8-B172-4767-8619-98DC2666467C}" presName="textRect" presStyleLbl="revTx" presStyleIdx="0" presStyleCnt="2" custLinFactNeighborX="399" custLinFactNeighborY="-44330">
        <dgm:presLayoutVars>
          <dgm:chMax val="1"/>
          <dgm:chPref val="1"/>
        </dgm:presLayoutVars>
      </dgm:prSet>
      <dgm:spPr/>
    </dgm:pt>
    <dgm:pt modelId="{5FB39845-7B4B-4BCE-A9CC-B92E27236B04}" type="pres">
      <dgm:prSet presAssocID="{5031191A-BB42-425C-A88F-43A8363A910D}" presName="sibTrans" presStyleCnt="0"/>
      <dgm:spPr/>
    </dgm:pt>
    <dgm:pt modelId="{2FF39C4A-0CC0-41DE-8B57-9DE564393B1F}" type="pres">
      <dgm:prSet presAssocID="{50235550-7F54-45BF-A0EF-86DB57D3104A}" presName="compNode" presStyleCnt="0"/>
      <dgm:spPr/>
    </dgm:pt>
    <dgm:pt modelId="{6BD7D44B-0DC6-4F92-B2A3-F90F3CB538F7}" type="pres">
      <dgm:prSet presAssocID="{50235550-7F54-45BF-A0EF-86DB57D3104A}" presName="iconRect" presStyleLbl="node1" presStyleIdx="1" presStyleCnt="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effectLst>
          <a:outerShdw blurRad="50800" dist="50800" dir="5400000" algn="ctr" rotWithShape="0">
            <a:schemeClr val="accent1"/>
          </a:outerShdw>
        </a:effectLst>
      </dgm:spPr>
    </dgm:pt>
    <dgm:pt modelId="{6419A239-B786-4046-B908-D44B273BAF68}" type="pres">
      <dgm:prSet presAssocID="{50235550-7F54-45BF-A0EF-86DB57D3104A}" presName="spaceRect" presStyleCnt="0"/>
      <dgm:spPr/>
    </dgm:pt>
    <dgm:pt modelId="{19C45CF0-BEFE-4F74-B449-B9B307601187}" type="pres">
      <dgm:prSet presAssocID="{50235550-7F54-45BF-A0EF-86DB57D3104A}" presName="textRect" presStyleLbl="revTx" presStyleIdx="1" presStyleCnt="2" custLinFactNeighborX="399" custLinFactNeighborY="-44330">
        <dgm:presLayoutVars>
          <dgm:chMax val="1"/>
          <dgm:chPref val="1"/>
        </dgm:presLayoutVars>
      </dgm:prSet>
      <dgm:spPr/>
    </dgm:pt>
  </dgm:ptLst>
  <dgm:cxnLst>
    <dgm:cxn modelId="{C9DD2515-7C34-4001-A6F4-66E586EA6DB8}" type="presOf" srcId="{50235550-7F54-45BF-A0EF-86DB57D3104A}" destId="{19C45CF0-BEFE-4F74-B449-B9B307601187}" srcOrd="0" destOrd="0" presId="urn:microsoft.com/office/officeart/2018/2/layout/IconLabelList"/>
    <dgm:cxn modelId="{C6C4C415-F576-4DA2-8A90-774EBBA8BB81}" srcId="{5A77CD59-B506-4083-9A7D-8178112184E3}" destId="{50235550-7F54-45BF-A0EF-86DB57D3104A}" srcOrd="1" destOrd="0" parTransId="{E5662FA5-736A-4AA5-9611-75A9B2800762}" sibTransId="{6E941E20-05EA-4FC7-93C3-FB0F393D867F}"/>
    <dgm:cxn modelId="{507F8C26-2B60-468F-98E0-76EAD77D459D}" type="presOf" srcId="{955697E8-B172-4767-8619-98DC2666467C}" destId="{B5841DA1-DE7F-41DD-849B-2422D7BCEA14}" srcOrd="0" destOrd="0" presId="urn:microsoft.com/office/officeart/2018/2/layout/IconLabelList"/>
    <dgm:cxn modelId="{8CA95E3F-5D15-4F55-9741-8F70AADBAA72}" srcId="{5A77CD59-B506-4083-9A7D-8178112184E3}" destId="{955697E8-B172-4767-8619-98DC2666467C}" srcOrd="0" destOrd="0" parTransId="{5587117D-4972-4B4B-B373-D1A2975C46CB}" sibTransId="{5031191A-BB42-425C-A88F-43A8363A910D}"/>
    <dgm:cxn modelId="{2C598262-4D06-4510-AFCC-B19C3755894B}" type="presOf" srcId="{5A77CD59-B506-4083-9A7D-8178112184E3}" destId="{9AA0CB20-E3A0-483E-9260-238514FE1F4F}" srcOrd="0" destOrd="0" presId="urn:microsoft.com/office/officeart/2018/2/layout/IconLabelList"/>
    <dgm:cxn modelId="{4A5EC3D4-8240-432E-8837-F968AED28751}" type="presParOf" srcId="{9AA0CB20-E3A0-483E-9260-238514FE1F4F}" destId="{2CB25A4F-3747-4967-BDEC-3659CAC25B1E}" srcOrd="0" destOrd="0" presId="urn:microsoft.com/office/officeart/2018/2/layout/IconLabelList"/>
    <dgm:cxn modelId="{AC8F3BEF-E0BD-4A5D-B0BA-766AD438EBBD}" type="presParOf" srcId="{2CB25A4F-3747-4967-BDEC-3659CAC25B1E}" destId="{E816E44E-2CDE-4FBE-9867-BA937F234B55}" srcOrd="0" destOrd="0" presId="urn:microsoft.com/office/officeart/2018/2/layout/IconLabelList"/>
    <dgm:cxn modelId="{7DEF53F0-DCBA-4BEE-A77D-DA77159C5487}" type="presParOf" srcId="{2CB25A4F-3747-4967-BDEC-3659CAC25B1E}" destId="{02850EBF-14A4-4787-80E3-E5C91720D903}" srcOrd="1" destOrd="0" presId="urn:microsoft.com/office/officeart/2018/2/layout/IconLabelList"/>
    <dgm:cxn modelId="{C86A3FC7-4342-4207-83D9-7B51B2112515}" type="presParOf" srcId="{2CB25A4F-3747-4967-BDEC-3659CAC25B1E}" destId="{B5841DA1-DE7F-41DD-849B-2422D7BCEA14}" srcOrd="2" destOrd="0" presId="urn:microsoft.com/office/officeart/2018/2/layout/IconLabelList"/>
    <dgm:cxn modelId="{4E3E3E26-1608-42E6-912E-E768EC1CDA76}" type="presParOf" srcId="{9AA0CB20-E3A0-483E-9260-238514FE1F4F}" destId="{5FB39845-7B4B-4BCE-A9CC-B92E27236B04}" srcOrd="1" destOrd="0" presId="urn:microsoft.com/office/officeart/2018/2/layout/IconLabelList"/>
    <dgm:cxn modelId="{33CD7B96-B655-4642-A721-B31A8C1F5987}" type="presParOf" srcId="{9AA0CB20-E3A0-483E-9260-238514FE1F4F}" destId="{2FF39C4A-0CC0-41DE-8B57-9DE564393B1F}" srcOrd="2" destOrd="0" presId="urn:microsoft.com/office/officeart/2018/2/layout/IconLabelList"/>
    <dgm:cxn modelId="{5675DF69-5565-4714-B134-24DA589424A7}" type="presParOf" srcId="{2FF39C4A-0CC0-41DE-8B57-9DE564393B1F}" destId="{6BD7D44B-0DC6-4F92-B2A3-F90F3CB538F7}" srcOrd="0" destOrd="0" presId="urn:microsoft.com/office/officeart/2018/2/layout/IconLabelList"/>
    <dgm:cxn modelId="{489D52A7-D440-4CE5-92F5-A40C8B0BC38E}" type="presParOf" srcId="{2FF39C4A-0CC0-41DE-8B57-9DE564393B1F}" destId="{6419A239-B786-4046-B908-D44B273BAF68}" srcOrd="1" destOrd="0" presId="urn:microsoft.com/office/officeart/2018/2/layout/IconLabelList"/>
    <dgm:cxn modelId="{526FF4EE-CD65-460B-8287-8ACA2F2AB3A3}" type="presParOf" srcId="{2FF39C4A-0CC0-41DE-8B57-9DE564393B1F}" destId="{19C45CF0-BEFE-4F74-B449-B9B307601187}" srcOrd="2" destOrd="0" presId="urn:microsoft.com/office/officeart/2018/2/layout/IconLabel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8058C-9A6F-4379-BE14-4D2BB231B21E}">
      <dsp:nvSpPr>
        <dsp:cNvPr id="0" name=""/>
        <dsp:cNvSpPr/>
      </dsp:nvSpPr>
      <dsp:spPr>
        <a:xfrm>
          <a:off x="0" y="3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8FF89-C01D-4FD0-BF3F-0AB6E2D89EE5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3045EF-5285-4BCF-9E21-F5A68E1569EC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2"/>
              </a:solidFill>
            </a:rPr>
            <a:t>Introduction and Purpose</a:t>
          </a:r>
        </a:p>
      </dsp:txBody>
      <dsp:txXfrm>
        <a:off x="836323" y="3399"/>
        <a:ext cx="9679276" cy="724089"/>
      </dsp:txXfrm>
    </dsp:sp>
    <dsp:sp modelId="{6C9210DE-9EA7-42B9-8FCB-4EA4C2D9B89A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75E898-A7D1-40DB-A2A5-93F6E0C2D34A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CC634-B4B5-4E9C-BACA-18B13DF1B4F7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ECG Additionality Review (2020) Recap </a:t>
          </a:r>
        </a:p>
      </dsp:txBody>
      <dsp:txXfrm>
        <a:off x="836323" y="908511"/>
        <a:ext cx="9679276" cy="724089"/>
      </dsp:txXfrm>
    </dsp:sp>
    <dsp:sp modelId="{106B39D5-2E68-4B49-A67E-13E45752E490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6BEC1-52AF-4338-B835-5DDECD09351C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BA14F-E73D-48FF-A25C-D90517FB6C66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2"/>
              </a:solidFill>
            </a:rPr>
            <a:t>Recent MDB Independent Evaluations on Additionality</a:t>
          </a:r>
        </a:p>
      </dsp:txBody>
      <dsp:txXfrm>
        <a:off x="836323" y="1813624"/>
        <a:ext cx="9679276" cy="724089"/>
      </dsp:txXfrm>
    </dsp:sp>
    <dsp:sp modelId="{9BF2BD9A-9AC0-45B6-BF6C-0D79510FFCB1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069EE7-E515-44EA-807F-E6F040E221CB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3EF85-651A-4712-975B-6406C64EA984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2"/>
              </a:solidFill>
            </a:rPr>
            <a:t>OECD DAC Criteria and its evolution</a:t>
          </a:r>
        </a:p>
      </dsp:txBody>
      <dsp:txXfrm>
        <a:off x="836323" y="2718736"/>
        <a:ext cx="9679276" cy="724089"/>
      </dsp:txXfrm>
    </dsp:sp>
    <dsp:sp modelId="{9CF248EA-E44D-457D-8AAD-0107F6D014D1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C1D29-B212-4F09-B825-96F64EE85AAE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E2314-613C-4182-BCD8-582EF8792D59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>
              <a:solidFill>
                <a:schemeClr val="tx2"/>
              </a:solidFill>
            </a:rPr>
            <a:t>Conclusions and Discussion</a:t>
          </a:r>
        </a:p>
      </dsp:txBody>
      <dsp:txXfrm>
        <a:off x="836323" y="3623848"/>
        <a:ext cx="9679276" cy="724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9E510-6215-4775-9E4A-CF348CC5A147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BBD2C-C02B-4A13-BF88-F28FE9875EDC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2BCCB-16E2-43FD-9F11-9F3EF60C49D1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Remind </a:t>
          </a:r>
          <a:r>
            <a:rPr lang="en-US" sz="2300" kern="1200" dirty="0">
              <a:solidFill>
                <a:schemeClr val="tx2"/>
              </a:solidFill>
            </a:rPr>
            <a:t>2020 ECG review on Additionality stocktaking exercise and update on the most recent developments on additionality.</a:t>
          </a:r>
        </a:p>
      </dsp:txBody>
      <dsp:txXfrm>
        <a:off x="1435590" y="531"/>
        <a:ext cx="9080009" cy="1242935"/>
      </dsp:txXfrm>
    </dsp:sp>
    <dsp:sp modelId="{5B0455B7-3FA7-4382-9BC5-54AB0D44B4EE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281715-04C7-45D1-A173-D09BAEF76506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44057-94CD-4B1E-B777-269D30602DDD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Determine whether there is a need to harmonize the Additionality concept and practices among ECG members.</a:t>
          </a:r>
        </a:p>
      </dsp:txBody>
      <dsp:txXfrm>
        <a:off x="1435590" y="1554201"/>
        <a:ext cx="9080009" cy="1242935"/>
      </dsp:txXfrm>
    </dsp:sp>
    <dsp:sp modelId="{0CC59E7B-B179-4ED0-8578-BAEC26C8DBAF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C76ABD-99A3-459A-BF74-1C2B2F9AD460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5E1D4-9C8C-41F9-9C82-4818DC54FFB9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Determine whether ECG wants to discuss the Additionality concept in the next </a:t>
          </a:r>
          <a:r>
            <a:rPr lang="en-US" sz="2300" kern="1200" dirty="0" err="1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EvalNet</a:t>
          </a:r>
          <a:r>
            <a:rPr lang="en-US" sz="2300" kern="1200" dirty="0">
              <a:solidFill>
                <a:srgbClr val="0E2841"/>
              </a:solidFill>
              <a:latin typeface="Aptos" panose="02110004020202020204"/>
              <a:ea typeface="+mn-ea"/>
              <a:cs typeface="+mn-cs"/>
            </a:rPr>
            <a:t> meetings. </a:t>
          </a: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6B12D-89FB-436B-8CF5-CF1D2E2081A9}">
      <dsp:nvSpPr>
        <dsp:cNvPr id="0" name=""/>
        <dsp:cNvSpPr/>
      </dsp:nvSpPr>
      <dsp:spPr>
        <a:xfrm>
          <a:off x="0" y="168495"/>
          <a:ext cx="10866927" cy="2494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394" tIns="187452" rIns="84339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Clarity Issues:</a:t>
          </a:r>
          <a:r>
            <a:rPr lang="en-US" sz="1400" kern="1200" dirty="0"/>
            <a:t> </a:t>
          </a:r>
          <a:r>
            <a:rPr lang="en-US" sz="1400" b="1" i="0" kern="1200" dirty="0"/>
            <a:t>no single consistent definition of additionality among MDBs</a:t>
          </a:r>
          <a:r>
            <a:rPr lang="en-US" sz="1400" b="0" i="0" kern="1200" dirty="0"/>
            <a:t>, though the concept of 'beyond the market' is common ground.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Strategic Gaps:</a:t>
          </a:r>
          <a:r>
            <a:rPr lang="en-US" sz="1400" kern="1200" dirty="0"/>
            <a:t> </a:t>
          </a:r>
          <a:r>
            <a:rPr lang="en-US" sz="1400" b="0" i="0" kern="1200" dirty="0"/>
            <a:t>Assessment of additionality is almost entirely at the </a:t>
          </a:r>
          <a:r>
            <a:rPr lang="en-US" sz="1400" b="1" i="0" kern="1200" dirty="0"/>
            <a:t>project level</a:t>
          </a:r>
          <a:r>
            <a:rPr lang="en-US" sz="1400" kern="1200" dirty="0"/>
            <a:t>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kern="1200" dirty="0"/>
            <a:t>Public Sector Additionality.</a:t>
          </a:r>
          <a:r>
            <a:rPr lang="en-US" sz="1400" b="0" i="0" kern="1200" dirty="0"/>
            <a:t> MDBs additionality generally is </a:t>
          </a:r>
          <a:r>
            <a:rPr lang="en-US" sz="1400" b="1" i="0" kern="1200" dirty="0"/>
            <a:t>not considered in public sector projects.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Operational Limits:</a:t>
          </a:r>
          <a:r>
            <a:rPr lang="en-US" sz="1400" kern="1200" dirty="0"/>
            <a:t> Ex-ante assessments remain subjective.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Ambiguities:</a:t>
          </a:r>
          <a:r>
            <a:rPr lang="en-US" sz="1400" kern="1200" dirty="0"/>
            <a:t> Finance mobilization, repeat clients, and overlapping MDB funding pose challenges.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Measurement Challenges:</a:t>
          </a:r>
          <a:r>
            <a:rPr lang="en-US" sz="1400" kern="1200" dirty="0"/>
            <a:t> Hard to quantify and evaluate as MDB financing evolves.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Weak M&amp;E:</a:t>
          </a:r>
          <a:r>
            <a:rPr lang="en-US" sz="1400" kern="1200" dirty="0"/>
            <a:t> </a:t>
          </a:r>
          <a:r>
            <a:rPr lang="en-US" sz="1400" b="0" i="0" kern="1200" dirty="0"/>
            <a:t>well-prepared baselines and counterfactuals, good data, clear articulation of intentions and implementation paths, and evidence of delivery needed.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Trade-offs:</a:t>
          </a:r>
          <a:r>
            <a:rPr lang="en-US" sz="1400" kern="1200" dirty="0"/>
            <a:t> Balancing development impact with private sector crowding-out concerns.</a:t>
          </a:r>
        </a:p>
      </dsp:txBody>
      <dsp:txXfrm>
        <a:off x="0" y="168495"/>
        <a:ext cx="10866927" cy="2494800"/>
      </dsp:txXfrm>
    </dsp:sp>
    <dsp:sp modelId="{BEC2E031-8ADD-40B7-B062-73DFA02562B9}">
      <dsp:nvSpPr>
        <dsp:cNvPr id="0" name=""/>
        <dsp:cNvSpPr/>
      </dsp:nvSpPr>
      <dsp:spPr>
        <a:xfrm>
          <a:off x="543346" y="18456"/>
          <a:ext cx="7606848" cy="2656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521" tIns="0" rIns="28752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Issues and Challenges identified</a:t>
          </a:r>
          <a:endParaRPr lang="en-US" sz="1400" kern="1200" dirty="0"/>
        </a:p>
      </dsp:txBody>
      <dsp:txXfrm>
        <a:off x="556315" y="31425"/>
        <a:ext cx="7580910" cy="239742"/>
      </dsp:txXfrm>
    </dsp:sp>
    <dsp:sp modelId="{D365F088-C2B8-49F6-B656-5F0FBE370D30}">
      <dsp:nvSpPr>
        <dsp:cNvPr id="0" name=""/>
        <dsp:cNvSpPr/>
      </dsp:nvSpPr>
      <dsp:spPr>
        <a:xfrm>
          <a:off x="0" y="2928309"/>
          <a:ext cx="10866927" cy="166905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394" tIns="187452" rIns="84339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Increased Clarity and Consistency Across Different Areas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dirty="0"/>
            <a:t>Greater consistency of approach, common definitions of sources of Additionality, use of agreed indicators and standards, benchmarks, and consistent levels of ambition on standards. 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1" kern="1200" dirty="0"/>
            <a:t>A unified or more consistent approach to public and private sector Additionality deserves consideration.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kern="1200" dirty="0"/>
            <a:t>Strategic Matters: </a:t>
          </a:r>
          <a:r>
            <a:rPr lang="en-US" sz="1400" b="0" i="1" kern="1200" dirty="0"/>
            <a:t>The value of a higher-level basis (beyond projects) for understanding additionality, which could point up where efforts might be targeted. </a:t>
          </a:r>
          <a:endParaRPr lang="en-US" sz="1400" kern="1200" dirty="0"/>
        </a:p>
      </dsp:txBody>
      <dsp:txXfrm>
        <a:off x="0" y="2928309"/>
        <a:ext cx="10866927" cy="1669052"/>
      </dsp:txXfrm>
    </dsp:sp>
    <dsp:sp modelId="{3B946A51-4FB1-4503-9EFB-467A328B3F71}">
      <dsp:nvSpPr>
        <dsp:cNvPr id="0" name=""/>
        <dsp:cNvSpPr/>
      </dsp:nvSpPr>
      <dsp:spPr>
        <a:xfrm>
          <a:off x="543346" y="2694696"/>
          <a:ext cx="7606848" cy="2656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521" tIns="0" rIns="28752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Selected Recommendations</a:t>
          </a:r>
        </a:p>
      </dsp:txBody>
      <dsp:txXfrm>
        <a:off x="556315" y="2707665"/>
        <a:ext cx="7580910" cy="239742"/>
      </dsp:txXfrm>
    </dsp:sp>
    <dsp:sp modelId="{53F85F5C-E58F-4A8A-8B2F-66AC1C293CDA}">
      <dsp:nvSpPr>
        <dsp:cNvPr id="0" name=""/>
        <dsp:cNvSpPr/>
      </dsp:nvSpPr>
      <dsp:spPr>
        <a:xfrm>
          <a:off x="0" y="4678029"/>
          <a:ext cx="10866927" cy="11056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3394" tIns="187452" rIns="84339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i="0" kern="1200" dirty="0"/>
            <a:t>A </a:t>
          </a:r>
          <a:r>
            <a:rPr lang="en-US" sz="1400" b="1" i="0" kern="1200" dirty="0"/>
            <a:t>dedicated space was created on the ECG website</a:t>
          </a:r>
          <a:r>
            <a:rPr lang="en-US" sz="1400" b="0" i="0" kern="1200" dirty="0"/>
            <a:t> [additionality stock-taking paper, alongside the appendices and any relevant information; the space – for ECG members only – </a:t>
          </a:r>
          <a:r>
            <a:rPr lang="en-GB" sz="1400" kern="1200" dirty="0"/>
            <a:t>where working groups &amp; communities of practice can upload documents and have discussions.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/>
            <a:t>The ECG Working Group on Additionality was discontinued in 2024.</a:t>
          </a:r>
        </a:p>
      </dsp:txBody>
      <dsp:txXfrm>
        <a:off x="0" y="4678029"/>
        <a:ext cx="10866927" cy="1105650"/>
      </dsp:txXfrm>
    </dsp:sp>
    <dsp:sp modelId="{FA77AA83-D60C-4565-B082-8A403016DFE2}">
      <dsp:nvSpPr>
        <dsp:cNvPr id="0" name=""/>
        <dsp:cNvSpPr/>
      </dsp:nvSpPr>
      <dsp:spPr>
        <a:xfrm>
          <a:off x="543346" y="4545189"/>
          <a:ext cx="7606848" cy="2656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7521" tIns="0" rIns="28752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Since 2020… </a:t>
          </a:r>
        </a:p>
      </dsp:txBody>
      <dsp:txXfrm>
        <a:off x="556315" y="4558158"/>
        <a:ext cx="7580910" cy="2397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16E44E-2CDE-4FBE-9867-BA937F234B55}">
      <dsp:nvSpPr>
        <dsp:cNvPr id="0" name=""/>
        <dsp:cNvSpPr/>
      </dsp:nvSpPr>
      <dsp:spPr>
        <a:xfrm>
          <a:off x="1747800" y="182325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41DA1-DE7F-41DD-849B-2422D7BCEA14}">
      <dsp:nvSpPr>
        <dsp:cNvPr id="0" name=""/>
        <dsp:cNvSpPr/>
      </dsp:nvSpPr>
      <dsp:spPr>
        <a:xfrm>
          <a:off x="577036" y="2175312"/>
          <a:ext cx="4320000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Is there a </a:t>
          </a:r>
          <a:r>
            <a:rPr lang="en-US" sz="1400" b="1" kern="1200" dirty="0"/>
            <a:t>need and appetite </a:t>
          </a:r>
          <a:r>
            <a:rPr lang="en-US" sz="1400" kern="1200" dirty="0"/>
            <a:t>among members to harmonize the definition of Additionality? to improve application of Additionality? to further explore the potential of </a:t>
          </a:r>
          <a:r>
            <a:rPr lang="en-GB" sz="1400" kern="1200" dirty="0"/>
            <a:t>harmonising our guidance/general approach to evaluate Additionality?</a:t>
          </a:r>
          <a:r>
            <a:rPr lang="en-US" sz="1400" kern="1200" dirty="0"/>
            <a:t> </a:t>
          </a:r>
        </a:p>
      </dsp:txBody>
      <dsp:txXfrm>
        <a:off x="577036" y="2175312"/>
        <a:ext cx="4320000" cy="1102500"/>
      </dsp:txXfrm>
    </dsp:sp>
    <dsp:sp modelId="{6BD7D44B-0DC6-4F92-B2A3-F90F3CB538F7}">
      <dsp:nvSpPr>
        <dsp:cNvPr id="0" name=""/>
        <dsp:cNvSpPr/>
      </dsp:nvSpPr>
      <dsp:spPr>
        <a:xfrm>
          <a:off x="6823800" y="182325"/>
          <a:ext cx="1944000" cy="194400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0800" dist="50800" dir="5400000" algn="ctr" rotWithShape="0">
            <a:schemeClr val="accent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45CF0-BEFE-4F74-B449-B9B307601187}">
      <dsp:nvSpPr>
        <dsp:cNvPr id="0" name=""/>
        <dsp:cNvSpPr/>
      </dsp:nvSpPr>
      <dsp:spPr>
        <a:xfrm>
          <a:off x="5653036" y="2175312"/>
          <a:ext cx="4320000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Is there an </a:t>
          </a:r>
          <a:r>
            <a:rPr lang="en-US" sz="1400" b="1" kern="1200" dirty="0"/>
            <a:t>appetite to influence DAC </a:t>
          </a:r>
          <a:r>
            <a:rPr lang="en-US" sz="1400" kern="1200" dirty="0"/>
            <a:t>Additionality criteria and practices during next </a:t>
          </a:r>
          <a:r>
            <a:rPr lang="en-US" sz="1400" kern="1200" dirty="0" err="1"/>
            <a:t>EvalNet</a:t>
          </a:r>
          <a:r>
            <a:rPr lang="en-US" sz="1400" kern="1200" dirty="0"/>
            <a:t> meeting?</a:t>
          </a:r>
        </a:p>
      </dsp:txBody>
      <dsp:txXfrm>
        <a:off x="5653036" y="2175312"/>
        <a:ext cx="4320000" cy="110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19773-F62E-443C-A00E-8A10DB099373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59D5A-B41D-44EC-ADC7-6E1B03CC2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7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7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55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0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2CD07A-0553-ED5C-41B8-78B5BFE8F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E24995-DCB0-8115-42E2-97AF8CCD55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1A7838-76BA-B0AA-B7AE-203CE13B7F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A309D-1DA3-3C1E-65D0-53A543933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71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62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794D3-642D-EA14-ED9B-7C104C367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B9DBDA-8B15-B7A0-9A85-3CA0B8D18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AEE773-0A7B-2C6F-1191-15F990795D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57553-B397-E425-CC98-983FECA319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24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br>
              <a:rPr lang="en-US" dirty="0">
                <a:cs typeface="+mn-lt"/>
              </a:rPr>
            </a:br>
            <a:br>
              <a:rPr lang="en-US" dirty="0">
                <a:cs typeface="+mn-lt"/>
              </a:rPr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944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59D5A-B41D-44EC-ADC7-6E1B03CC25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4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CECBE-5476-FCEB-3DE2-79C480621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4E028-1C9E-64EB-F4DA-B88B73E6EA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4D7EC-170D-6C26-1B3B-C449BB843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3E1AA-EDD9-B232-9C1C-E030C7D97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1FF69-B5ED-2D15-C638-EDFF5EBE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4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0F81-DF8F-8FBB-1C3C-F1C9FD75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A68F0-A186-CDF3-A99C-7FD88D5C4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36BE3-DF27-AB51-BE0F-E0CE4D93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62C7E-5EF6-2C1D-7D0F-C70EC36E3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490DF-1DE5-6D07-3522-0CC05B35D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0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652FF6-C262-709F-5512-AD0C2298C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E621C-56E1-47F7-6001-F1FE00A2B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0B68-6F53-AC96-BFA3-3B219FB00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0482-2451-62EE-2E97-A6FC6511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0C87F-6EFC-555E-15E2-683DF85B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06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8F0C-6FF1-4AD8-F9D7-09338DFD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3B6F2-78AA-52C2-4DCD-E62DA1394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C49B5-EFB3-781C-EAB4-484945A5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057DE-1FF7-3024-5351-E4F77A3F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75072-F6BD-E46E-88C3-2EC508DB2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94F0-465A-CD92-17C6-EC8C6747A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1D6C6-0D38-4849-0D4B-553203315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46850-33E8-DB82-3230-8FB2317A8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E959E-D92F-FF00-A071-8C5686DCA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89C42-1CA9-0624-984D-72616BDF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FFEB9-5344-0216-AD1D-D705EC85C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99A0F-EAA7-7287-F662-9E6E08A88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7BD74-CAFE-0DB7-5DA4-4BA479AC6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6A906-B5D0-9A74-C831-8EBA59B9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CA401-2778-DBD7-A008-DB4A9741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EDF18-139C-8654-8A9B-209D52C4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4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E1B2A-E5D6-BB69-03F4-47FDF5481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99D4-6317-1EDE-8A2E-3B6FAAEEF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2AD53-4300-D574-BD06-0178F2087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26A162-13E2-5E66-3C29-BC3B00F8C4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39059-AA8C-4A87-3FD4-955B3B2B9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CF0B31-63EF-27AD-1260-49C6A47C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9173F-962F-AEFF-E78B-68C9DD3D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AE7509-6F24-98F3-CB3B-C8A5B61E4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9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25246-0D23-8CD2-5AF7-0DF284B6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C1194-D4BB-A436-FA33-ADCC86F0B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D4E1A-BC26-7A98-CDD4-4DCA23AD2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9E796-15DD-8810-A976-66A91103A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3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F87CEA-0B93-B18D-9AF9-475CEA740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521417-D2EB-723E-540F-B20DFBA51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5FCA5-A7CF-BB82-3A3D-FB850C15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1F338-78D1-F85B-DEED-695C29704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FDF35-BB3D-7A34-DDD9-B3EA52DC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53319-EFB8-8FF6-7E6A-C842807C6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671825-59ED-97F1-CA93-0537C769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DD8CA-79A0-5334-998E-97BAE18F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E3FB3-37D3-4223-9A04-A91506EC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4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43311-D8DE-6143-0213-513F34E68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604E01-A556-1AFC-3323-D7AF2529A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BAC03C-147A-E9E4-5E34-C52069A33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145C-8A37-FA56-3FE9-EB1BB141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0AD1E-2C2A-F3D5-1D87-35BA2A7C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AB807E-BF6E-144C-90C7-125E764D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0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C2BD7-9CA2-4852-F5B7-759D1F87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9F02A-BD71-CB1A-9B5E-4C8B04627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4B4D1-6017-237F-9973-D107DA42F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BDC444-F615-4FDE-BB5A-E06FACC6ADB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589C0-4F46-90EB-D5A7-B12621AE6F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30908-C92B-0B9B-C9C7-DFDD0D1B2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890CCF-A750-4010-A97E-BC9F555EC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4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07E63D-F6F4-559E-F873-C8E76892A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574" y="466041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2"/>
                </a:solidFill>
              </a:rPr>
              <a:t>Reassessing Additionality: Leveraging New Insights and Developments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F0BD78-3935-0847-6126-BA83716ED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080" y="4485112"/>
            <a:ext cx="7132335" cy="1312657"/>
          </a:xfrm>
        </p:spPr>
        <p:txBody>
          <a:bodyPr anchor="t"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ECG Meetings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March 2025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Rome, Italy</a:t>
            </a:r>
          </a:p>
        </p:txBody>
      </p:sp>
      <p:pic>
        <p:nvPicPr>
          <p:cNvPr id="2050" name="Picture 2" descr="Evaluation Cooperation Group">
            <a:extLst>
              <a:ext uri="{FF2B5EF4-FFF2-40B4-BE49-F238E27FC236}">
                <a16:creationId xmlns:a16="http://schemas.microsoft.com/office/drawing/2014/main" id="{A785FA06-47C6-668D-A428-3E3E998EA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127" y="5364382"/>
            <a:ext cx="179070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12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BDD7C-B24B-293C-6969-9B2756A54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-24447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Agenda</a:t>
            </a:r>
            <a:endParaRPr lang="en-US" sz="4000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A599267-195C-F2F6-EEF9-8FE9D5BC4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75243"/>
              </p:ext>
            </p:extLst>
          </p:nvPr>
        </p:nvGraphicFramePr>
        <p:xfrm>
          <a:off x="679450" y="108108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210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67F297-27EE-D1F1-AEB0-D9D75E0A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10895"/>
            <a:ext cx="10515600" cy="113369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Purpose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C38A06-58C1-82DD-623E-E10CB0C1D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179296"/>
              </p:ext>
            </p:extLst>
          </p:nvPr>
        </p:nvGraphicFramePr>
        <p:xfrm>
          <a:off x="241300" y="105619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2150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32376-0A8F-3C4F-B3C7-B4FE4C779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E5EE6-AC13-3829-4861-033F484CC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-30950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A complex but critical concept</a:t>
            </a:r>
            <a:br>
              <a:rPr lang="en-US" sz="3200" dirty="0"/>
            </a:br>
            <a:r>
              <a:rPr lang="en-US" sz="3200" b="1" dirty="0"/>
              <a:t>Additionality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53BC875-5E25-1A35-2FDB-747EC1E225B9}"/>
              </a:ext>
            </a:extLst>
          </p:cNvPr>
          <p:cNvGrpSpPr/>
          <p:nvPr/>
        </p:nvGrpSpPr>
        <p:grpSpPr>
          <a:xfrm>
            <a:off x="450850" y="1014805"/>
            <a:ext cx="10971275" cy="5385995"/>
            <a:chOff x="381000" y="1375574"/>
            <a:chExt cx="10971275" cy="4797315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EB628E1-4563-F138-163D-C7B33F1E7F1E}"/>
                </a:ext>
              </a:extLst>
            </p:cNvPr>
            <p:cNvSpPr/>
            <p:nvPr/>
          </p:nvSpPr>
          <p:spPr>
            <a:xfrm>
              <a:off x="381000" y="1626493"/>
              <a:ext cx="10971275" cy="2722075"/>
            </a:xfrm>
            <a:custGeom>
              <a:avLst/>
              <a:gdLst>
                <a:gd name="connsiteX0" fmla="*/ 0 w 10515600"/>
                <a:gd name="connsiteY0" fmla="*/ 0 h 2731050"/>
                <a:gd name="connsiteX1" fmla="*/ 10515600 w 10515600"/>
                <a:gd name="connsiteY1" fmla="*/ 0 h 2731050"/>
                <a:gd name="connsiteX2" fmla="*/ 10515600 w 10515600"/>
                <a:gd name="connsiteY2" fmla="*/ 2731050 h 2731050"/>
                <a:gd name="connsiteX3" fmla="*/ 0 w 10515600"/>
                <a:gd name="connsiteY3" fmla="*/ 2731050 h 2731050"/>
                <a:gd name="connsiteX4" fmla="*/ 0 w 10515600"/>
                <a:gd name="connsiteY4" fmla="*/ 0 h 273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15600" h="2731050">
                  <a:moveTo>
                    <a:pt x="0" y="0"/>
                  </a:moveTo>
                  <a:lnTo>
                    <a:pt x="10515600" y="0"/>
                  </a:lnTo>
                  <a:lnTo>
                    <a:pt x="10515600" y="2731050"/>
                  </a:lnTo>
                  <a:lnTo>
                    <a:pt x="0" y="27310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16127" tIns="354076" rIns="816127" bIns="120904" numCol="1" spcCol="1270" anchor="t" anchorCtr="0">
              <a:noAutofit/>
            </a:bodyPr>
            <a:lstStyle/>
            <a:p>
              <a:pPr marL="171450" lvl="1" indent="-17145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dirty="0"/>
                <a:t>For most MDBs, Additionality is included in founding charters, articles of agreement, key operating principles, or strategy documents.</a:t>
              </a:r>
            </a:p>
            <a:p>
              <a:pPr marL="171450" lvl="1" indent="-17145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b="0" i="0" kern="1200" dirty="0"/>
                <a:t>First, MDB Principles to Support Sustainable Private Sector Operations(2012),</a:t>
              </a:r>
              <a:r>
                <a:rPr lang="en-US" dirty="0"/>
                <a:t> then t</a:t>
              </a:r>
              <a:r>
                <a:rPr lang="en-US" b="0" i="0" kern="1200" dirty="0"/>
                <a:t>he MDBs’ Harmonized Additionality Framework (2018) </a:t>
              </a:r>
              <a:r>
                <a:rPr lang="en-US" dirty="0"/>
                <a:t>for </a:t>
              </a:r>
              <a:r>
                <a:rPr lang="en-US" b="1" dirty="0"/>
                <a:t>non-sovereign</a:t>
              </a:r>
              <a:r>
                <a:rPr lang="en-US" dirty="0"/>
                <a:t> or </a:t>
              </a:r>
              <a:r>
                <a:rPr lang="en-US" b="1" i="0" kern="1200" dirty="0"/>
                <a:t>private sector operations </a:t>
              </a:r>
              <a:r>
                <a:rPr lang="en-US" b="0" i="0" kern="1200" dirty="0"/>
                <a:t>broadly defined additionality as </a:t>
              </a:r>
              <a:r>
                <a:rPr lang="en-US" b="1" i="0" kern="1200" dirty="0"/>
                <a:t>a contribution beyond what is available in the market</a:t>
              </a:r>
              <a:r>
                <a:rPr lang="en-US" b="0" i="0" kern="1200" dirty="0"/>
                <a:t> and [which does] </a:t>
              </a:r>
              <a:r>
                <a:rPr lang="en-US" b="1" i="0" kern="1200" dirty="0"/>
                <a:t>not crowd out the private sector</a:t>
              </a:r>
              <a:r>
                <a:rPr lang="en-US" b="0" i="0" kern="1200" dirty="0"/>
                <a:t>.</a:t>
              </a:r>
              <a:endParaRPr lang="en-US" kern="1200" dirty="0"/>
            </a:p>
            <a:p>
              <a:pPr marL="171450" lvl="1" indent="-17145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b="0" i="0" u="none" kern="1200" dirty="0"/>
                <a:t>For most MDBs, Additionality is the </a:t>
              </a:r>
              <a:r>
                <a:rPr lang="en-GB" b="1" i="1" u="none" kern="1200" dirty="0"/>
                <a:t>unique</a:t>
              </a:r>
              <a:r>
                <a:rPr lang="en-GB" b="1" i="0" u="none" kern="1200" dirty="0"/>
                <a:t> value the MDB </a:t>
              </a:r>
              <a:r>
                <a:rPr lang="en-GB" b="0" i="0" u="none" kern="1200" dirty="0"/>
                <a:t>adds</a:t>
              </a:r>
              <a:r>
                <a:rPr lang="en-GB" b="1" i="0" u="none" kern="1200" dirty="0"/>
                <a:t> to the project </a:t>
              </a:r>
              <a:r>
                <a:rPr lang="en-GB" b="0" i="0" u="none" kern="1200" dirty="0"/>
                <a:t>…</a:t>
              </a:r>
              <a:r>
                <a:rPr lang="en-US" b="0" i="0" kern="1200" dirty="0"/>
                <a:t>​</a:t>
              </a:r>
            </a:p>
            <a:p>
              <a:pPr marL="171450" lvl="1" indent="-17145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dirty="0"/>
                <a:t>MDB’s Harmonized Additionality Framework provides definition and typology for Additionality types (financial and non-financial), governance, operationalization, and evidence.</a:t>
              </a:r>
              <a:endParaRPr lang="en-US" kern="12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3E2EDF4-8860-1084-3FD2-9EC958028A46}"/>
                </a:ext>
              </a:extLst>
            </p:cNvPr>
            <p:cNvSpPr/>
            <p:nvPr/>
          </p:nvSpPr>
          <p:spPr>
            <a:xfrm>
              <a:off x="1362455" y="1375574"/>
              <a:ext cx="7360920" cy="501840"/>
            </a:xfrm>
            <a:custGeom>
              <a:avLst/>
              <a:gdLst>
                <a:gd name="connsiteX0" fmla="*/ 0 w 7360920"/>
                <a:gd name="connsiteY0" fmla="*/ 83642 h 501840"/>
                <a:gd name="connsiteX1" fmla="*/ 83642 w 7360920"/>
                <a:gd name="connsiteY1" fmla="*/ 0 h 501840"/>
                <a:gd name="connsiteX2" fmla="*/ 7277278 w 7360920"/>
                <a:gd name="connsiteY2" fmla="*/ 0 h 501840"/>
                <a:gd name="connsiteX3" fmla="*/ 7360920 w 7360920"/>
                <a:gd name="connsiteY3" fmla="*/ 83642 h 501840"/>
                <a:gd name="connsiteX4" fmla="*/ 7360920 w 7360920"/>
                <a:gd name="connsiteY4" fmla="*/ 418198 h 501840"/>
                <a:gd name="connsiteX5" fmla="*/ 7277278 w 7360920"/>
                <a:gd name="connsiteY5" fmla="*/ 501840 h 501840"/>
                <a:gd name="connsiteX6" fmla="*/ 83642 w 7360920"/>
                <a:gd name="connsiteY6" fmla="*/ 501840 h 501840"/>
                <a:gd name="connsiteX7" fmla="*/ 0 w 7360920"/>
                <a:gd name="connsiteY7" fmla="*/ 418198 h 501840"/>
                <a:gd name="connsiteX8" fmla="*/ 0 w 7360920"/>
                <a:gd name="connsiteY8" fmla="*/ 83642 h 50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0920" h="501840">
                  <a:moveTo>
                    <a:pt x="0" y="83642"/>
                  </a:moveTo>
                  <a:cubicBezTo>
                    <a:pt x="0" y="37448"/>
                    <a:pt x="37448" y="0"/>
                    <a:pt x="83642" y="0"/>
                  </a:cubicBezTo>
                  <a:lnTo>
                    <a:pt x="7277278" y="0"/>
                  </a:lnTo>
                  <a:cubicBezTo>
                    <a:pt x="7323472" y="0"/>
                    <a:pt x="7360920" y="37448"/>
                    <a:pt x="7360920" y="83642"/>
                  </a:cubicBezTo>
                  <a:lnTo>
                    <a:pt x="7360920" y="418198"/>
                  </a:lnTo>
                  <a:cubicBezTo>
                    <a:pt x="7360920" y="464392"/>
                    <a:pt x="7323472" y="501840"/>
                    <a:pt x="7277278" y="501840"/>
                  </a:cubicBezTo>
                  <a:lnTo>
                    <a:pt x="83642" y="501840"/>
                  </a:lnTo>
                  <a:cubicBezTo>
                    <a:pt x="37448" y="501840"/>
                    <a:pt x="0" y="464392"/>
                    <a:pt x="0" y="418198"/>
                  </a:cubicBezTo>
                  <a:lnTo>
                    <a:pt x="0" y="83642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2723" tIns="24498" rIns="302723" bIns="24498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b="1" kern="1200" dirty="0"/>
                <a:t>Additionality </a:t>
              </a:r>
              <a:endParaRPr lang="en-US" sz="1700" kern="1200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6EB7E4A9-CC07-4D0E-2C45-266D9CDEDB90}"/>
                </a:ext>
              </a:extLst>
            </p:cNvPr>
            <p:cNvSpPr/>
            <p:nvPr/>
          </p:nvSpPr>
          <p:spPr>
            <a:xfrm>
              <a:off x="381000" y="4700264"/>
              <a:ext cx="10971275" cy="1472625"/>
            </a:xfrm>
            <a:custGeom>
              <a:avLst/>
              <a:gdLst>
                <a:gd name="connsiteX0" fmla="*/ 0 w 10515600"/>
                <a:gd name="connsiteY0" fmla="*/ 0 h 1472625"/>
                <a:gd name="connsiteX1" fmla="*/ 10515600 w 10515600"/>
                <a:gd name="connsiteY1" fmla="*/ 0 h 1472625"/>
                <a:gd name="connsiteX2" fmla="*/ 10515600 w 10515600"/>
                <a:gd name="connsiteY2" fmla="*/ 1472625 h 1472625"/>
                <a:gd name="connsiteX3" fmla="*/ 0 w 10515600"/>
                <a:gd name="connsiteY3" fmla="*/ 1472625 h 1472625"/>
                <a:gd name="connsiteX4" fmla="*/ 0 w 10515600"/>
                <a:gd name="connsiteY4" fmla="*/ 0 h 147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15600" h="1472625">
                  <a:moveTo>
                    <a:pt x="0" y="0"/>
                  </a:moveTo>
                  <a:lnTo>
                    <a:pt x="10515600" y="0"/>
                  </a:lnTo>
                  <a:lnTo>
                    <a:pt x="10515600" y="1472625"/>
                  </a:lnTo>
                  <a:lnTo>
                    <a:pt x="0" y="14726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16127" tIns="354076" rIns="816127" bIns="120904" numCol="1" spcCol="1270" anchor="t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kern="1200" dirty="0"/>
                <a:t>In 2020, the ECG set up a Working Group to look into the definitions, assessment methods and reporting of Additionality by MDBs and hired a consultant to produce a report on the topic.</a:t>
              </a:r>
              <a:endParaRPr lang="en-GB" kern="1200" dirty="0"/>
            </a:p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GB" kern="1200" dirty="0"/>
                <a:t>In December 2020, the consultant prepared a paper “</a:t>
              </a:r>
              <a:r>
                <a:rPr lang="en-US" b="1" kern="1200" dirty="0"/>
                <a:t>Additionality: A </a:t>
              </a:r>
              <a:r>
                <a:rPr lang="en-US" b="1" kern="1200" dirty="0" err="1"/>
                <a:t>Stocktake</a:t>
              </a:r>
              <a:r>
                <a:rPr lang="en-US" b="1" kern="1200" dirty="0"/>
                <a:t> and Discussion of MDB Approaches”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8E1CA63-2464-8E7B-57CE-BECDB9E61221}"/>
                </a:ext>
              </a:extLst>
            </p:cNvPr>
            <p:cNvSpPr/>
            <p:nvPr/>
          </p:nvSpPr>
          <p:spPr>
            <a:xfrm>
              <a:off x="1362455" y="4449344"/>
              <a:ext cx="7360920" cy="501840"/>
            </a:xfrm>
            <a:custGeom>
              <a:avLst/>
              <a:gdLst>
                <a:gd name="connsiteX0" fmla="*/ 0 w 7360920"/>
                <a:gd name="connsiteY0" fmla="*/ 83642 h 501840"/>
                <a:gd name="connsiteX1" fmla="*/ 83642 w 7360920"/>
                <a:gd name="connsiteY1" fmla="*/ 0 h 501840"/>
                <a:gd name="connsiteX2" fmla="*/ 7277278 w 7360920"/>
                <a:gd name="connsiteY2" fmla="*/ 0 h 501840"/>
                <a:gd name="connsiteX3" fmla="*/ 7360920 w 7360920"/>
                <a:gd name="connsiteY3" fmla="*/ 83642 h 501840"/>
                <a:gd name="connsiteX4" fmla="*/ 7360920 w 7360920"/>
                <a:gd name="connsiteY4" fmla="*/ 418198 h 501840"/>
                <a:gd name="connsiteX5" fmla="*/ 7277278 w 7360920"/>
                <a:gd name="connsiteY5" fmla="*/ 501840 h 501840"/>
                <a:gd name="connsiteX6" fmla="*/ 83642 w 7360920"/>
                <a:gd name="connsiteY6" fmla="*/ 501840 h 501840"/>
                <a:gd name="connsiteX7" fmla="*/ 0 w 7360920"/>
                <a:gd name="connsiteY7" fmla="*/ 418198 h 501840"/>
                <a:gd name="connsiteX8" fmla="*/ 0 w 7360920"/>
                <a:gd name="connsiteY8" fmla="*/ 83642 h 50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60920" h="501840">
                  <a:moveTo>
                    <a:pt x="0" y="83642"/>
                  </a:moveTo>
                  <a:cubicBezTo>
                    <a:pt x="0" y="37448"/>
                    <a:pt x="37448" y="0"/>
                    <a:pt x="83642" y="0"/>
                  </a:cubicBezTo>
                  <a:lnTo>
                    <a:pt x="7277278" y="0"/>
                  </a:lnTo>
                  <a:cubicBezTo>
                    <a:pt x="7323472" y="0"/>
                    <a:pt x="7360920" y="37448"/>
                    <a:pt x="7360920" y="83642"/>
                  </a:cubicBezTo>
                  <a:lnTo>
                    <a:pt x="7360920" y="418198"/>
                  </a:lnTo>
                  <a:cubicBezTo>
                    <a:pt x="7360920" y="464392"/>
                    <a:pt x="7323472" y="501840"/>
                    <a:pt x="7277278" y="501840"/>
                  </a:cubicBezTo>
                  <a:lnTo>
                    <a:pt x="83642" y="501840"/>
                  </a:lnTo>
                  <a:cubicBezTo>
                    <a:pt x="37448" y="501840"/>
                    <a:pt x="0" y="464392"/>
                    <a:pt x="0" y="418198"/>
                  </a:cubicBezTo>
                  <a:lnTo>
                    <a:pt x="0" y="83642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2723" tIns="24498" rIns="302723" bIns="24498" numCol="1" spcCol="1270" anchor="ctr" anchorCtr="0">
              <a:noAutofit/>
            </a:bodyPr>
            <a:lstStyle/>
            <a:p>
              <a:pPr marL="0" lvl="0" indent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b="1" kern="1200" dirty="0"/>
                <a:t>Additionality Stock-taking </a:t>
              </a:r>
              <a:endParaRPr lang="en-US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771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30113-F4C3-A944-DBDF-9DE549E6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75" y="-109965"/>
            <a:ext cx="10515600" cy="1133499"/>
          </a:xfrm>
        </p:spPr>
        <p:txBody>
          <a:bodyPr>
            <a:normAutofit/>
          </a:bodyPr>
          <a:lstStyle/>
          <a:p>
            <a:pPr algn="ctr"/>
            <a:br>
              <a:rPr lang="en-US" sz="2800" dirty="0"/>
            </a:br>
            <a:r>
              <a:rPr lang="en-US" sz="3200" b="1" dirty="0"/>
              <a:t>2020 ECG Additionality Review Recap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00A1EDF8-7B88-BCA5-851E-1462B0CCA4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687847"/>
              </p:ext>
            </p:extLst>
          </p:nvPr>
        </p:nvGraphicFramePr>
        <p:xfrm>
          <a:off x="881124" y="886899"/>
          <a:ext cx="10866927" cy="580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329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11164-5F2B-63E5-439E-A29AFB33C9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CF05-9F4A-237D-5DBC-4D8C8732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823"/>
            <a:ext cx="10515600" cy="66538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Several MDBs examined Additionality since the last ECG review</a:t>
            </a:r>
            <a:endParaRPr lang="en-US" sz="2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DD79E06-60D6-C670-D160-CD8D7BA80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07" y="547181"/>
            <a:ext cx="1717288" cy="10732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69198D2-B673-F590-0AE1-E793ACD89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2253" y="547180"/>
            <a:ext cx="1619378" cy="10732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596BCD2-77E3-1562-3105-112533991D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6574" y="600173"/>
            <a:ext cx="1823411" cy="10202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23DD631-678C-D10C-C8C5-2F4D308254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4928" y="581330"/>
            <a:ext cx="1619379" cy="999263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3F41D43-8143-CF4B-E3B7-1734BF48A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384802"/>
              </p:ext>
            </p:extLst>
          </p:nvPr>
        </p:nvGraphicFramePr>
        <p:xfrm>
          <a:off x="200723" y="2549922"/>
          <a:ext cx="10314877" cy="3460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5649">
                  <a:extLst>
                    <a:ext uri="{9D8B030D-6E8A-4147-A177-3AD203B41FA5}">
                      <a16:colId xmlns:a16="http://schemas.microsoft.com/office/drawing/2014/main" val="303945948"/>
                    </a:ext>
                  </a:extLst>
                </a:gridCol>
                <a:gridCol w="1639228">
                  <a:extLst>
                    <a:ext uri="{9D8B030D-6E8A-4147-A177-3AD203B41FA5}">
                      <a16:colId xmlns:a16="http://schemas.microsoft.com/office/drawing/2014/main" val="2859034497"/>
                    </a:ext>
                  </a:extLst>
                </a:gridCol>
              </a:tblGrid>
              <a:tr h="386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Use of MDB Additionality Principles and Framework </a:t>
                      </a:r>
                      <a:endParaRPr lang="en-US" sz="1600" b="0" u="none" strike="noStrike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●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2929905"/>
                  </a:ext>
                </a:extLst>
              </a:tr>
              <a:tr h="757683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Interpretation and Application of Additionality 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</a:rPr>
                        <a:t>Additionality typologies (Fin &amp;Non-Fin), definitions, and operationalization)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◐</a:t>
                      </a:r>
                      <a:endParaRPr lang="en-US" sz="2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u="none" strike="noStrike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3082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Scope of Additionality (Private vs Public, Investment vs non-investment)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◐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932121"/>
                  </a:ext>
                </a:extLst>
              </a:tr>
              <a:tr h="4945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Focus on Institution’s Additionality to Project </a:t>
                      </a:r>
                      <a:endParaRPr lang="en-US" sz="1600" b="0" u="none" strike="noStrike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●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325466"/>
                  </a:ext>
                </a:extLst>
              </a:tr>
              <a:tr h="5655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Consideration of Additionality Beyond Projects (e.g., portfolio, sector, country)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⭘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313932"/>
                  </a:ext>
                </a:extLst>
              </a:tr>
              <a:tr h="6489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Systems for Monitoring and Reporting on Additionality</a:t>
                      </a:r>
                      <a:endParaRPr lang="en-US" sz="1600" b="0" u="none" strike="noStrike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noProof="0" dirty="0">
                          <a:solidFill>
                            <a:srgbClr val="000000"/>
                          </a:solidFill>
                        </a:rPr>
                        <a:t>◐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86160014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E69E998-1B1D-80E2-D60D-7FD51FB32281}"/>
              </a:ext>
            </a:extLst>
          </p:cNvPr>
          <p:cNvSpPr txBox="1"/>
          <p:nvPr/>
        </p:nvSpPr>
        <p:spPr>
          <a:xfrm>
            <a:off x="8752692" y="1903591"/>
            <a:ext cx="24867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Convergence    </a:t>
            </a:r>
            <a:r>
              <a:rPr lang="en-US" sz="1800" b="1" dirty="0">
                <a:highlight>
                  <a:srgbClr val="C0C0C0"/>
                </a:highlight>
              </a:rPr>
              <a:t>(full:</a:t>
            </a:r>
            <a:r>
              <a:rPr lang="en-US" sz="1800" b="0" i="0" u="none" strike="noStrike" noProof="0" dirty="0">
                <a:highlight>
                  <a:srgbClr val="C0C0C0"/>
                </a:highlight>
                <a:latin typeface="Aptos"/>
              </a:rPr>
              <a:t>●, some:</a:t>
            </a:r>
            <a:r>
              <a:rPr lang="en-US" sz="1800" b="0" i="0" u="none" strike="noStrike" noProof="0" dirty="0">
                <a:highlight>
                  <a:srgbClr val="C0C0C0"/>
                </a:highlight>
              </a:rPr>
              <a:t>◐ none:</a:t>
            </a:r>
            <a:r>
              <a:rPr lang="en-US" sz="1800" b="0" i="0" u="none" strike="noStrike" noProof="0" dirty="0">
                <a:highlight>
                  <a:srgbClr val="C0C0C0"/>
                </a:highlight>
                <a:latin typeface="Aptos"/>
              </a:rPr>
              <a:t>⭘</a:t>
            </a:r>
            <a:endParaRPr lang="en-US" sz="1800" b="1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2195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9A0DE-C670-FBAB-922E-CCA49730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3" y="151147"/>
            <a:ext cx="12147060" cy="544026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OECD DAC Additionality-Different from the MDB approaches but convergence towards MDB additionality types</a:t>
            </a:r>
            <a:endParaRPr lang="en-US" sz="2400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F22522D-FDC6-BDBF-1A8D-64473B0A9E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261555"/>
              </p:ext>
            </p:extLst>
          </p:nvPr>
        </p:nvGraphicFramePr>
        <p:xfrm>
          <a:off x="46892" y="429009"/>
          <a:ext cx="12145105" cy="65546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52413">
                  <a:extLst>
                    <a:ext uri="{9D8B030D-6E8A-4147-A177-3AD203B41FA5}">
                      <a16:colId xmlns:a16="http://schemas.microsoft.com/office/drawing/2014/main" val="3603606058"/>
                    </a:ext>
                  </a:extLst>
                </a:gridCol>
                <a:gridCol w="4370294">
                  <a:extLst>
                    <a:ext uri="{9D8B030D-6E8A-4147-A177-3AD203B41FA5}">
                      <a16:colId xmlns:a16="http://schemas.microsoft.com/office/drawing/2014/main" val="3194974644"/>
                    </a:ext>
                  </a:extLst>
                </a:gridCol>
                <a:gridCol w="3965188">
                  <a:extLst>
                    <a:ext uri="{9D8B030D-6E8A-4147-A177-3AD203B41FA5}">
                      <a16:colId xmlns:a16="http://schemas.microsoft.com/office/drawing/2014/main" val="3458101664"/>
                    </a:ext>
                  </a:extLst>
                </a:gridCol>
                <a:gridCol w="1757210">
                  <a:extLst>
                    <a:ext uri="{9D8B030D-6E8A-4147-A177-3AD203B41FA5}">
                      <a16:colId xmlns:a16="http://schemas.microsoft.com/office/drawing/2014/main" val="4095268659"/>
                    </a:ext>
                  </a:extLst>
                </a:gridCol>
              </a:tblGrid>
              <a:tr h="695281">
                <a:tc>
                  <a:txBody>
                    <a:bodyPr/>
                    <a:lstStyle/>
                    <a:p>
                      <a:r>
                        <a:rPr lang="en-US" b="1" dirty="0"/>
                        <a:t>Category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OECD DAC (2023)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MDBs' Approach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Convergence    </a:t>
                      </a:r>
                      <a:r>
                        <a:rPr lang="en-US" sz="1200" b="1" dirty="0">
                          <a:highlight>
                            <a:srgbClr val="C0C0C0"/>
                          </a:highlight>
                        </a:rPr>
                        <a:t>(full:</a:t>
                      </a:r>
                      <a:r>
                        <a:rPr lang="en-US" sz="1200" b="0" i="0" u="none" strike="noStrike" noProof="0" dirty="0">
                          <a:highlight>
                            <a:srgbClr val="C0C0C0"/>
                          </a:highlight>
                          <a:latin typeface="Aptos"/>
                        </a:rPr>
                        <a:t>●, some:</a:t>
                      </a:r>
                      <a:r>
                        <a:rPr lang="en-US" sz="1200" b="0" i="0" u="none" strike="noStrike" noProof="0" dirty="0">
                          <a:highlight>
                            <a:srgbClr val="C0C0C0"/>
                          </a:highlight>
                        </a:rPr>
                        <a:t>◐ none:</a:t>
                      </a:r>
                      <a:r>
                        <a:rPr lang="en-US" sz="1200" b="0" i="0" u="none" strike="noStrike" noProof="0" dirty="0">
                          <a:highlight>
                            <a:srgbClr val="C0C0C0"/>
                          </a:highlight>
                          <a:latin typeface="Aptos"/>
                        </a:rPr>
                        <a:t>⭘</a:t>
                      </a:r>
                      <a:endParaRPr lang="en-US" sz="1200" b="1" dirty="0">
                        <a:highlight>
                          <a:srgbClr val="C0C0C0"/>
                        </a:highlight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76860"/>
                  </a:ext>
                </a:extLst>
              </a:tr>
              <a:tr h="1118968">
                <a:tc>
                  <a:txBody>
                    <a:bodyPr/>
                    <a:lstStyle/>
                    <a:p>
                      <a:r>
                        <a:rPr lang="en-US" sz="1400" b="1" dirty="0"/>
                        <a:t>Additionality Principle 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Intervention’s additionality. </a:t>
                      </a:r>
                      <a:r>
                        <a:rPr lang="en-US" sz="1400" dirty="0"/>
                        <a:t>The characteristic of an intervention, where its inputs, activities, or results are considered as additional when compared to what would have happened otherwise. Avoid market distortions.</a:t>
                      </a:r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/>
                        <a:t>MDB’s additionality. </a:t>
                      </a:r>
                      <a:r>
                        <a:rPr lang="en-US" sz="1400" dirty="0"/>
                        <a:t>Interventions by MDBs to support private-sector operations should contribute beyond what is available in the market and should not crowd out the private sector. 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◐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286640"/>
                  </a:ext>
                </a:extLst>
              </a:tr>
              <a:tr h="1347103">
                <a:tc>
                  <a:txBody>
                    <a:bodyPr/>
                    <a:lstStyle/>
                    <a:p>
                      <a:r>
                        <a:rPr lang="en-US" sz="1400" b="1" dirty="0"/>
                        <a:t>Additionality Types and Definitions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Streamlined definitions and dimensions in 2023 for </a:t>
                      </a:r>
                      <a:r>
                        <a:rPr lang="en-US" sz="1400" b="1" dirty="0"/>
                        <a:t>Financial and Value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(non-financial) additionality. A project should have Financial  and/or Value additionality along with </a:t>
                      </a:r>
                      <a:r>
                        <a:rPr lang="en-US" sz="14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Development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 additionality.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Financial and non-financial </a:t>
                      </a:r>
                      <a:r>
                        <a:rPr lang="en-US" sz="1400" dirty="0"/>
                        <a:t>additionality typologies are similar, but dimensions under typologies differ.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◐</a:t>
                      </a:r>
                      <a:endParaRPr lang="en-US" sz="2800" dirty="0"/>
                    </a:p>
                    <a:p>
                      <a:pPr lvl="0" algn="ctr">
                        <a:buNone/>
                      </a:pPr>
                      <a:r>
                        <a:rPr lang="en-US" sz="1400" dirty="0"/>
                        <a:t>(</a:t>
                      </a:r>
                      <a:r>
                        <a:rPr lang="en-US" sz="1200" dirty="0"/>
                        <a:t>fin. &amp; non-fin)</a:t>
                      </a:r>
                      <a:r>
                        <a:rPr lang="en-US" dirty="0"/>
                        <a:t> 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⭘</a:t>
                      </a:r>
                      <a:r>
                        <a:rPr lang="en-US" dirty="0"/>
                        <a:t> 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200" dirty="0"/>
                        <a:t>(development )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22228"/>
                  </a:ext>
                </a:extLst>
              </a:tr>
              <a:tr h="1325375">
                <a:tc>
                  <a:txBody>
                    <a:bodyPr/>
                    <a:lstStyle/>
                    <a:p>
                      <a:r>
                        <a:rPr lang="en-US" sz="1400" b="1" dirty="0"/>
                        <a:t>Application of Additionality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The guidance is limited to additionality typologies definitions and dimensions. Information provided by DFIs about their additionality frameworks, measurement systems as part of the </a:t>
                      </a:r>
                      <a:r>
                        <a:rPr lang="en-US" sz="1400" b="0" i="0" u="none" strike="noStrike" noProof="0" dirty="0">
                          <a:latin typeface="Aptos"/>
                        </a:rPr>
                        <a:t>ODA-eligibility assessments of Private Sector vehicles.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While following MDB Additionality framework guidance, interpretation and application of additionality vary among MDBs.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◐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137338"/>
                  </a:ext>
                </a:extLst>
              </a:tr>
              <a:tr h="706145">
                <a:tc>
                  <a:txBody>
                    <a:bodyPr/>
                    <a:lstStyle/>
                    <a:p>
                      <a:r>
                        <a:rPr lang="en-US" sz="1400" b="1" dirty="0"/>
                        <a:t>Additionality</a:t>
                      </a:r>
                    </a:p>
                    <a:p>
                      <a:r>
                        <a:rPr lang="en-US" sz="1400" b="1" dirty="0"/>
                        <a:t>Focus and Scope</a:t>
                      </a:r>
                      <a:endParaRPr lang="en-US" sz="1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Interventions of Private Sector instruments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Primarily applicable at the project level, focusing on private sector projects, with limited application to public sector projects.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◐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878015"/>
                  </a:ext>
                </a:extLst>
              </a:tr>
              <a:tr h="1205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Systems for Monitoring and Reporting on Additionality</a:t>
                      </a:r>
                      <a:endParaRPr lang="en-US" sz="1400" b="0" u="none" strike="noStrike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ODA eligibility assessment( only ex-ante) and complementary information on mechanisms used to assess additionality at the institutional level.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general, MDBs consider additionality on its own, as a stand-alone dimension  and include as part of </a:t>
                      </a:r>
                      <a:r>
                        <a:rPr lang="en-US" sz="1400" b="1" dirty="0"/>
                        <a:t>ex-ante and ex-post monitoring systems.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◐</a:t>
                      </a:r>
                      <a:endParaRPr lang="en-US" sz="2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015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93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F05F33-C7C4-619D-2BD7-7C5A21D3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>
                <a:solidFill>
                  <a:schemeClr val="tx2">
                    <a:lumMod val="75000"/>
                    <a:lumOff val="25000"/>
                  </a:schemeClr>
                </a:solidFill>
              </a:rPr>
              <a:t>Discussion to Decide Whether…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FD3DFF-1499-1A5B-4B93-A38301BB24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602268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306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2a6c10d7-b926-4fc0-945e-3cbf5049f6bd" ContentTypeId="0x010100E5322611B3EDC84DA11FE54B39A09DF701" PreviousValue="false" LastSyncTimeStamp="2022-08-23T22:53:20.47Z"/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FCDocument" ma:contentTypeID="0x010100E5322611B3EDC84DA11FE54B39A09DF70100725EA800297A184CA40D491D9CEFA204" ma:contentTypeVersion="5" ma:contentTypeDescription="" ma:contentTypeScope="" ma:versionID="3456290d9e93232fa2e3c4fa813320b2">
  <xsd:schema xmlns:xsd="http://www.w3.org/2001/XMLSchema" xmlns:xs="http://www.w3.org/2001/XMLSchema" xmlns:p="http://schemas.microsoft.com/office/2006/metadata/properties" xmlns:ns2="3e02667f-0271-471b-bd6e-11a2e16def1d" targetNamespace="http://schemas.microsoft.com/office/2006/metadata/properties" ma:root="true" ma:fieldsID="6d5ed3264f22c3743d15500836651e1d" ns2:_="">
    <xsd:import namespace="3e02667f-0271-471b-bd6e-11a2e16def1d"/>
    <xsd:element name="properties">
      <xsd:complexType>
        <xsd:sequence>
          <xsd:element name="documentManagement">
            <xsd:complexType>
              <xsd:all>
                <xsd:element ref="ns2:ifc_author" minOccurs="0"/>
                <xsd:element ref="ns2:WBDocs_Document_Date" minOccurs="0"/>
                <xsd:element ref="ns2:ifc_informationclassification" minOccurs="0"/>
                <xsd:element ref="ns2:ifc_abstract" minOccurs="0"/>
                <xsd:element ref="ns2:_dlc_DocId" minOccurs="0"/>
                <xsd:element ref="ns2:_dlc_DocIdUrl" minOccurs="0"/>
                <xsd:element ref="ns2:_dlc_DocIdPersistId" minOccurs="0"/>
                <xsd:element ref="ns2:n190ff974a17438d91e6dfe77ffd38e5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2667f-0271-471b-bd6e-11a2e16def1d" elementFormDefault="qualified">
    <xsd:import namespace="http://schemas.microsoft.com/office/2006/documentManagement/types"/>
    <xsd:import namespace="http://schemas.microsoft.com/office/infopath/2007/PartnerControls"/>
    <xsd:element name="ifc_author" ma:index="2" nillable="true" ma:displayName="Author" ma:internalName="ifc_author">
      <xsd:simpleType>
        <xsd:restriction base="dms:Text"/>
      </xsd:simpleType>
    </xsd:element>
    <xsd:element name="WBDocs_Document_Date" ma:index="3" nillable="true" ma:displayName="Document Date" ma:default="[today]" ma:format="DateTime" ma:internalName="WBDocs_Document_Date" ma:readOnly="false">
      <xsd:simpleType>
        <xsd:restriction base="dms:DateTime"/>
      </xsd:simpleType>
    </xsd:element>
    <xsd:element name="ifc_informationclassification" ma:index="4" nillable="true" ma:displayName="Information Classification" ma:default="Official Use Only" ma:format="Dropdown" ma:internalName="ifc_informationclassification" ma:readOnly="false">
      <xsd:simpleType>
        <xsd:restriction base="dms:Choice">
          <xsd:enumeration value="Public"/>
          <xsd:enumeration value="Official Use Only"/>
          <xsd:enumeration value="Confidential"/>
          <xsd:enumeration value="Strictly Confidential"/>
        </xsd:restriction>
      </xsd:simpleType>
    </xsd:element>
    <xsd:element name="ifc_abstract" ma:index="6" nillable="true" ma:displayName="Abstract" ma:internalName="ifc_abstract">
      <xsd:simpleType>
        <xsd:restriction base="dms:Note">
          <xsd:maxLength value="255"/>
        </xsd:restriction>
      </xsd:simpleType>
    </xsd:element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n190ff974a17438d91e6dfe77ffd38e5" ma:index="14" nillable="true" ma:taxonomy="true" ma:internalName="n190ff974a17438d91e6dfe77ffd38e5" ma:taxonomyFieldName="ifc_business_unit" ma:displayName="Business Unit" ma:default="" ma:fieldId="{7190ff97-4a17-438d-91e6-dfe77ffd38e5}" ma:sspId="2a6c10d7-b926-4fc0-945e-3cbf5049f6bd" ma:termSetId="806c0147-d557-463e-8bb0-983f4f318bd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b2de4d13-11cd-40fd-a0a7-5b29dd5033f8}" ma:internalName="TaxCatchAll" ma:showField="CatchAllData" ma:web="181d8e5a-67f7-48ba-8a8f-5ffd7eabc1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b2de4d13-11cd-40fd-a0a7-5b29dd5033f8}" ma:internalName="TaxCatchAllLabel" ma:readOnly="true" ma:showField="CatchAllDataLabel" ma:web="181d8e5a-67f7-48ba-8a8f-5ffd7eabc1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fc_abstract xmlns="3e02667f-0271-471b-bd6e-11a2e16def1d" xsi:nil="true"/>
    <ifc_author xmlns="3e02667f-0271-471b-bd6e-11a2e16def1d" xsi:nil="true"/>
    <ifc_informationclassification xmlns="3e02667f-0271-471b-bd6e-11a2e16def1d">Official Use Only</ifc_informationclassification>
    <n190ff974a17438d91e6dfe77ffd38e5 xmlns="3e02667f-0271-471b-bd6e-11a2e16def1d">
      <Terms xmlns="http://schemas.microsoft.com/office/infopath/2007/PartnerControls"/>
    </n190ff974a17438d91e6dfe77ffd38e5>
    <WBDocs_Document_Date xmlns="3e02667f-0271-471b-bd6e-11a2e16def1d">2025-02-06T19:29:59+00:00</WBDocs_Document_Date>
    <TaxCatchAll xmlns="3e02667f-0271-471b-bd6e-11a2e16def1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DD0DD9-19F0-49C3-B098-22699A9DB25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5B5ED02-0602-4061-A087-83450A022A6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F641C8C-7461-4677-9053-40F8756037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2667f-0271-471b-bd6e-11a2e16def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5DF8195-2458-46DA-9A72-018DC7AA0016}">
  <ds:schemaRefs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3e02667f-0271-471b-bd6e-11a2e16def1d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83EE5D3D-5E29-4CD0-921A-D514E78E1A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3705</TotalTime>
  <Words>1007</Words>
  <Application>Microsoft Office PowerPoint</Application>
  <PresentationFormat>Widescreen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Reassessing Additionality: Leveraging New Insights and Developments</vt:lpstr>
      <vt:lpstr>Agenda</vt:lpstr>
      <vt:lpstr>Purpose</vt:lpstr>
      <vt:lpstr>A complex but critical concept Additionality</vt:lpstr>
      <vt:lpstr> 2020 ECG Additionality Review Recap</vt:lpstr>
      <vt:lpstr>Several MDBs examined Additionality since the last ECG review</vt:lpstr>
      <vt:lpstr>OECD DAC Additionality-Different from the MDB approaches but convergence towards MDB additionality types</vt:lpstr>
      <vt:lpstr>Discussion to Decide Whether…</vt:lpstr>
    </vt:vector>
  </TitlesOfParts>
  <Company>WBG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Izlem Yenice</dc:creator>
  <cp:lastModifiedBy>Izlem Yenice</cp:lastModifiedBy>
  <cp:revision>366</cp:revision>
  <dcterms:created xsi:type="dcterms:W3CDTF">2025-01-27T22:25:45Z</dcterms:created>
  <dcterms:modified xsi:type="dcterms:W3CDTF">2025-03-06T17:52:07Z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0x010100E5322611B3EDC84DA11FE54B39A09DF70100725EA800297A184CA40D491D9CEFA204</vt:lpwstr>
  </property>
  <property fmtid="{D5CDD505-2E9C-101B-9397-08002B2CF9AE}" pid="3" name="ifc_business_unit">
    <vt:lpwstr/>
  </property>
  <property fmtid="{D5CDD505-2E9C-101B-9397-08002B2CF9AE}" pid="4" name="MediaServiceImageTags">
    <vt:lpwstr/>
  </property>
  <property fmtid="{D5CDD505-2E9C-101B-9397-08002B2CF9AE}" pid="5" name="lcf76f155ced4ddcb4097134ff3c332f">
    <vt:lpwstr/>
  </property>
  <property fmtid="{D5CDD505-2E9C-101B-9397-08002B2CF9AE}" pid="6" name="MSIP_Label_f1bf45b6-5649-4236-82a3-f45024cd282e_ActionId">
    <vt:lpwstr>8cd14b44-a9cd-4f3f-a113-2215162d6cc2</vt:lpwstr>
  </property>
  <property fmtid="{D5CDD505-2E9C-101B-9397-08002B2CF9AE}" pid="7" name="MSIP_Label_f1bf45b6-5649-4236-82a3-f45024cd282e_Name">
    <vt:lpwstr>Official Use Only</vt:lpwstr>
  </property>
  <property fmtid="{D5CDD505-2E9C-101B-9397-08002B2CF9AE}" pid="8" name="MSIP_Label_f1bf45b6-5649-4236-82a3-f45024cd282e_SetDate">
    <vt:lpwstr>2025-03-05T23:40:10Z</vt:lpwstr>
  </property>
  <property fmtid="{D5CDD505-2E9C-101B-9397-08002B2CF9AE}" pid="9" name="MSIP_Label_f1bf45b6-5649-4236-82a3-f45024cd282e_SiteId">
    <vt:lpwstr>31a2fec0-266b-4c67-b56e-2796d8f59c36</vt:lpwstr>
  </property>
  <property fmtid="{D5CDD505-2E9C-101B-9397-08002B2CF9AE}" pid="10" name="MSIP_Label_f1bf45b6-5649-4236-82a3-f45024cd282e_Enabled">
    <vt:lpwstr>True</vt:lpwstr>
  </property>
  <property fmtid="{D5CDD505-2E9C-101B-9397-08002B2CF9AE}" pid="11" name="MSIP_Label_f1bf45b6-5649-4236-82a3-f45024cd282e_Removed">
    <vt:lpwstr>False</vt:lpwstr>
  </property>
  <property fmtid="{D5CDD505-2E9C-101B-9397-08002B2CF9AE}" pid="12" name="MSIP_Label_f1bf45b6-5649-4236-82a3-f45024cd282e_Extended_MSFT_Method">
    <vt:lpwstr>Standard</vt:lpwstr>
  </property>
  <property fmtid="{D5CDD505-2E9C-101B-9397-08002B2CF9AE}" pid="13" name="Sensitivity">
    <vt:lpwstr>Official Use Only</vt:lpwstr>
  </property>
</Properties>
</file>