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62" r:id="rId2"/>
    <p:sldId id="3749" r:id="rId3"/>
    <p:sldId id="3766" r:id="rId4"/>
    <p:sldId id="3689" r:id="rId5"/>
    <p:sldId id="3768" r:id="rId6"/>
    <p:sldId id="3721" r:id="rId7"/>
    <p:sldId id="3743" r:id="rId8"/>
    <p:sldId id="37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AAC003-05A9-4B70-43EF-EA51CFA0184F}" name="Ma. Roanna Sayes" initials="MS" userId="S::msayes@worldbankgroup.org::ea6e473a-252b-4a48-a368-426882b27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320"/>
    <a:srgbClr val="F7B81D"/>
    <a:srgbClr val="6A9E6E"/>
    <a:srgbClr val="088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CAD72-F62D-4EB4-BD87-36D6AC9C536D}" v="1" dt="2025-03-05T00:41:06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87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MG\Desktop\Number%20recommendatio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.sharepoint.com/sites/IEGFiles/Shared%20Documents/MAR25/1.%20System/1.%20Number%20of%20recommendations%20Analysis/Number%20recommendat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7885463764237E-2"/>
          <c:y val="3.2163750095259493E-2"/>
          <c:w val="0.95896131760736036"/>
          <c:h val="0.81503288093034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'New and retired'!$Q$1</c:f>
              <c:strCache>
                <c:ptCount val="1"/>
                <c:pt idx="0">
                  <c:v>Number of  completed recommendations retired</c:v>
                </c:pt>
              </c:strCache>
            </c:strRef>
          </c:tx>
          <c:spPr>
            <a:solidFill>
              <a:srgbClr val="0D8987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and retired'!$A$7:$A$11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'New and retired'!$Q$7:$Q$11</c:f>
              <c:numCache>
                <c:formatCode>General</c:formatCode>
                <c:ptCount val="5"/>
                <c:pt idx="0">
                  <c:v>47</c:v>
                </c:pt>
                <c:pt idx="1">
                  <c:v>9</c:v>
                </c:pt>
                <c:pt idx="2">
                  <c:v>11</c:v>
                </c:pt>
                <c:pt idx="3">
                  <c:v>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B-2149-BDC9-B563A7401AFB}"/>
            </c:ext>
          </c:extLst>
        </c:ser>
        <c:ser>
          <c:idx val="2"/>
          <c:order val="1"/>
          <c:tx>
            <c:strRef>
              <c:f>'New and retired'!$V$1</c:f>
              <c:strCache>
                <c:ptCount val="1"/>
                <c:pt idx="0">
                  <c:v>Number of   recommendations retired with progress</c:v>
                </c:pt>
              </c:strCache>
            </c:strRef>
          </c:tx>
          <c:spPr>
            <a:solidFill>
              <a:srgbClr val="009FB8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AB-2149-BDC9-B563A7401AF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'New and retired'!$V$7:$V$11</c:f>
              <c:numCache>
                <c:formatCode>General</c:formatCode>
                <c:ptCount val="5"/>
                <c:pt idx="0">
                  <c:v>28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B-2149-BDC9-B563A7401AFB}"/>
            </c:ext>
          </c:extLst>
        </c:ser>
        <c:ser>
          <c:idx val="1"/>
          <c:order val="2"/>
          <c:tx>
            <c:strRef>
              <c:f>'New and retired'!$AA$1</c:f>
              <c:strCache>
                <c:ptCount val="1"/>
                <c:pt idx="0">
                  <c:v>Number of  incompleted recommendations retired</c:v>
                </c:pt>
              </c:strCache>
            </c:strRef>
          </c:tx>
          <c:spPr>
            <a:solidFill>
              <a:srgbClr val="DA732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AB-2149-BDC9-B563A7401AF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and retired'!$A$7:$A$11</c:f>
              <c:strCache>
                <c:ptCount val="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</c:strCache>
            </c:strRef>
          </c:cat>
          <c:val>
            <c:numRef>
              <c:f>'New and retired'!$AA$7:$AA$11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B-2149-BDC9-B563A7401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38761104"/>
        <c:axId val="1938047984"/>
      </c:barChart>
      <c:catAx>
        <c:axId val="193876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047984"/>
        <c:crosses val="autoZero"/>
        <c:auto val="1"/>
        <c:lblAlgn val="ctr"/>
        <c:lblOffset val="100"/>
        <c:noMultiLvlLbl val="0"/>
      </c:catAx>
      <c:valAx>
        <c:axId val="193804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76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941285117138139"/>
          <c:w val="0.99909273233034523"/>
          <c:h val="7.0587148828618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'Type '!$E$18</c:f>
              <c:strCache>
                <c:ptCount val="1"/>
                <c:pt idx="0">
                  <c:v>Average years to retirement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A9E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8BB-4407-A4BA-16369DD3654A}"/>
              </c:ext>
            </c:extLst>
          </c:dPt>
          <c:dPt>
            <c:idx val="1"/>
            <c:invertIfNegative val="0"/>
            <c:bubble3D val="0"/>
            <c:spPr>
              <a:solidFill>
                <a:srgbClr val="DA73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6-4202-A4DC-E4CAB09F1815}"/>
              </c:ext>
            </c:extLst>
          </c:dPt>
          <c:dPt>
            <c:idx val="2"/>
            <c:invertIfNegative val="0"/>
            <c:bubble3D val="0"/>
            <c:spPr>
              <a:solidFill>
                <a:srgbClr val="009F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6-4202-A4DC-E4CAB09F18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D0D0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 '!$D$19:$D$21</c:f>
              <c:strCache>
                <c:ptCount val="3"/>
                <c:pt idx="0">
                  <c:v>Practices and procedures </c:v>
                </c:pt>
                <c:pt idx="1">
                  <c:v>Operations</c:v>
                </c:pt>
                <c:pt idx="2">
                  <c:v>Policy and instruments</c:v>
                </c:pt>
              </c:strCache>
            </c:strRef>
          </c:cat>
          <c:val>
            <c:numRef>
              <c:f>'Type '!$E$19:$E$21</c:f>
              <c:numCache>
                <c:formatCode>General</c:formatCode>
                <c:ptCount val="3"/>
                <c:pt idx="0">
                  <c:v>2.63</c:v>
                </c:pt>
                <c:pt idx="1">
                  <c:v>2.75</c:v>
                </c:pt>
                <c:pt idx="2">
                  <c:v>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92-427C-9499-E1E95D9B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1367872"/>
        <c:axId val="1518979424"/>
      </c:barChart>
      <c:catAx>
        <c:axId val="15213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979424"/>
        <c:crosses val="autoZero"/>
        <c:auto val="1"/>
        <c:lblAlgn val="ctr"/>
        <c:lblOffset val="100"/>
        <c:noMultiLvlLbl val="0"/>
      </c:catAx>
      <c:valAx>
        <c:axId val="151897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36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0.68664</cdr:x>
      <cdr:y>0.61477</cdr:y>
    </cdr:from>
    <cdr:to>
      <cdr:x>0.71647</cdr:x>
      <cdr:y>0.67979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63920DE-B1DA-634B-BB00-CD0AC6B95D93}"/>
            </a:ext>
          </a:extLst>
        </cdr:cNvPr>
        <cdr:cNvSpPr txBox="1"/>
      </cdr:nvSpPr>
      <cdr:spPr>
        <a:xfrm xmlns:a="http://schemas.openxmlformats.org/drawingml/2006/main">
          <a:off x="7429770" y="2558141"/>
          <a:ext cx="322724" cy="27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14</a:t>
          </a:r>
        </a:p>
      </cdr:txBody>
    </cdr:sp>
  </cdr:relSizeAnchor>
  <cdr:relSizeAnchor xmlns:cdr="http://schemas.openxmlformats.org/drawingml/2006/chartDrawing">
    <cdr:from>
      <cdr:x>0.87397</cdr:x>
      <cdr:y>0.59255</cdr:y>
    </cdr:from>
    <cdr:to>
      <cdr:x>0.90379</cdr:x>
      <cdr:y>0.65757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63920DE-B1DA-634B-BB00-CD0AC6B95D93}"/>
            </a:ext>
          </a:extLst>
        </cdr:cNvPr>
        <cdr:cNvSpPr txBox="1"/>
      </cdr:nvSpPr>
      <cdr:spPr>
        <a:xfrm xmlns:a="http://schemas.openxmlformats.org/drawingml/2006/main">
          <a:off x="9456659" y="2465708"/>
          <a:ext cx="322724" cy="27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18</a:t>
          </a:r>
        </a:p>
      </cdr:txBody>
    </cdr:sp>
  </cdr:relSizeAnchor>
  <cdr:relSizeAnchor xmlns:cdr="http://schemas.openxmlformats.org/drawingml/2006/chartDrawing">
    <cdr:from>
      <cdr:x>0.10929</cdr:x>
      <cdr:y>0.05497</cdr:y>
    </cdr:from>
    <cdr:to>
      <cdr:x>0.13911</cdr:x>
      <cdr:y>0.11999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63920DE-B1DA-634B-BB00-CD0AC6B95D93}"/>
            </a:ext>
          </a:extLst>
        </cdr:cNvPr>
        <cdr:cNvSpPr txBox="1"/>
      </cdr:nvSpPr>
      <cdr:spPr>
        <a:xfrm xmlns:a="http://schemas.openxmlformats.org/drawingml/2006/main">
          <a:off x="1182540" y="228745"/>
          <a:ext cx="322724" cy="2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80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ECC7-A14B-47B0-A2DC-B878C451436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A19FA-BB3E-4D98-B829-4815A3AE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D5F3C-FF64-4F57-A6AA-6B6FF25378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4F2C-A394-7F6B-3055-CD5B3629A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10470-6FAA-AB63-7A80-7E79E362E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D6354-FAC1-EB14-B80D-7D69845B5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E465-BD9D-E9CB-07C2-AC39302BB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D5F3C-FF64-4F57-A6AA-6B6FF25378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Management has </a:t>
            </a:r>
            <a:r>
              <a:rPr lang="es-ES_tradnl" dirty="0" err="1"/>
              <a:t>improved</a:t>
            </a:r>
            <a:r>
              <a:rPr lang="es-ES_tradnl" dirty="0"/>
              <a:t> </a:t>
            </a:r>
            <a:r>
              <a:rPr lang="es-ES_tradnl" dirty="0" err="1"/>
              <a:t>progress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recommendations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fewer</a:t>
            </a:r>
            <a:r>
              <a:rPr lang="es-ES_tradnl" dirty="0"/>
              <a:t> </a:t>
            </a:r>
            <a:r>
              <a:rPr lang="es-ES_tradnl" dirty="0" err="1"/>
              <a:t>being</a:t>
            </a:r>
            <a:r>
              <a:rPr lang="es-ES_tradnl" dirty="0"/>
              <a:t> </a:t>
            </a:r>
            <a:r>
              <a:rPr lang="es-ES_tradnl" dirty="0" err="1"/>
              <a:t>retired</a:t>
            </a:r>
            <a:r>
              <a:rPr lang="es-ES_tradnl" dirty="0"/>
              <a:t> incomplete,</a:t>
            </a:r>
          </a:p>
          <a:p>
            <a:endParaRPr lang="es-ES_tradnl" dirty="0"/>
          </a:p>
          <a:p>
            <a:r>
              <a:rPr lang="es-ES_tradnl" dirty="0"/>
              <a:t>Between FY20 and FY24, of </a:t>
            </a:r>
            <a:r>
              <a:rPr lang="es-ES_tradnl" dirty="0" err="1"/>
              <a:t>the</a:t>
            </a:r>
            <a:r>
              <a:rPr lang="es-ES_tradnl" dirty="0"/>
              <a:t> 398 </a:t>
            </a:r>
            <a:r>
              <a:rPr lang="es-ES_tradnl" dirty="0" err="1"/>
              <a:t>recommendations</a:t>
            </a:r>
            <a:r>
              <a:rPr lang="es-ES_tradnl" dirty="0"/>
              <a:t> </a:t>
            </a:r>
            <a:r>
              <a:rPr lang="es-ES_tradnl" dirty="0" err="1"/>
              <a:t>followed</a:t>
            </a:r>
            <a:r>
              <a:rPr lang="es-ES_tradnl" dirty="0"/>
              <a:t>, 154 </a:t>
            </a:r>
            <a:r>
              <a:rPr lang="es-ES_tradnl" dirty="0" err="1"/>
              <a:t>recommendations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retired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pPr marL="171450" indent="-171450">
              <a:buFontTx/>
              <a:buChar char="-"/>
            </a:pPr>
            <a:r>
              <a:rPr lang="es-ES_tradnl" dirty="0"/>
              <a:t>89 (57.8%)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fully</a:t>
            </a:r>
            <a:r>
              <a:rPr lang="es-ES_tradnl" dirty="0"/>
              <a:t> </a:t>
            </a:r>
            <a:r>
              <a:rPr lang="es-ES_tradnl" dirty="0" err="1"/>
              <a:t>implemented</a:t>
            </a:r>
            <a:r>
              <a:rPr lang="es-ES_tradnl" dirty="0"/>
              <a:t>.</a:t>
            </a:r>
          </a:p>
          <a:p>
            <a:pPr marL="171450" indent="-171450">
              <a:buFontTx/>
              <a:buChar char="-"/>
            </a:pPr>
            <a:r>
              <a:rPr lang="es-ES_tradnl" dirty="0"/>
              <a:t>43 (27.9%)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retired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some</a:t>
            </a:r>
            <a:r>
              <a:rPr lang="es-ES_tradnl" dirty="0"/>
              <a:t> </a:t>
            </a:r>
            <a:r>
              <a:rPr lang="es-ES_tradnl" dirty="0" err="1"/>
              <a:t>progress</a:t>
            </a:r>
            <a:r>
              <a:rPr lang="es-ES_tradnl" dirty="0"/>
              <a:t>. </a:t>
            </a:r>
          </a:p>
          <a:p>
            <a:pPr marL="171450" indent="-171450">
              <a:buFontTx/>
              <a:buChar char="-"/>
            </a:pPr>
            <a:r>
              <a:rPr lang="es-ES_tradnl" dirty="0"/>
              <a:t>22 (14.3%)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retired</a:t>
            </a:r>
            <a:r>
              <a:rPr lang="es-ES_tradnl" dirty="0"/>
              <a:t> </a:t>
            </a:r>
            <a:r>
              <a:rPr lang="es-ES_tradnl" dirty="0" err="1"/>
              <a:t>incompleted</a:t>
            </a:r>
            <a:r>
              <a:rPr lang="es-ES_tradnl" dirty="0"/>
              <a:t>. </a:t>
            </a:r>
          </a:p>
          <a:p>
            <a:pPr marL="171450" indent="-171450">
              <a:buFontTx/>
              <a:buChar char="-"/>
            </a:pPr>
            <a:endParaRPr lang="es-ES_tradnl" dirty="0"/>
          </a:p>
          <a:p>
            <a:pPr marL="171450" indent="-171450">
              <a:buFontTx/>
              <a:buChar char="-"/>
            </a:pPr>
            <a:r>
              <a:rPr lang="es-ES_tradnl" dirty="0"/>
              <a:t>132 (89.7%)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retired</a:t>
            </a:r>
            <a:r>
              <a:rPr lang="es-ES_tradnl" dirty="0"/>
              <a:t> </a:t>
            </a:r>
            <a:r>
              <a:rPr lang="es-ES_tradnl" dirty="0" err="1"/>
              <a:t>completed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evident</a:t>
            </a:r>
            <a:r>
              <a:rPr lang="es-ES_tradnl" dirty="0"/>
              <a:t> </a:t>
            </a:r>
            <a:r>
              <a:rPr lang="es-ES_tradnl" dirty="0" err="1"/>
              <a:t>progress</a:t>
            </a:r>
            <a:r>
              <a:rPr lang="es-ES_tradnl" dirty="0"/>
              <a:t>.</a:t>
            </a:r>
          </a:p>
          <a:p>
            <a:pPr marL="171450" indent="-171450">
              <a:buFontTx/>
              <a:buChar char="-"/>
            </a:pPr>
            <a:endParaRPr lang="es-ES_tradnl" dirty="0"/>
          </a:p>
          <a:p>
            <a:pPr marL="0" indent="0">
              <a:buFontTx/>
              <a:buNone/>
            </a:pPr>
            <a:endParaRPr lang="es-ES_tradnl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_tradnl" dirty="0"/>
              <a:t>FY24 100%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implemented</a:t>
            </a:r>
            <a:r>
              <a:rPr lang="es-ES_tradnl" dirty="0"/>
              <a:t> </a:t>
            </a:r>
            <a:r>
              <a:rPr lang="es-ES_tradnl" dirty="0" err="1"/>
              <a:t>completed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evident</a:t>
            </a:r>
            <a:r>
              <a:rPr lang="es-ES_tradnl" dirty="0"/>
              <a:t> </a:t>
            </a:r>
            <a:r>
              <a:rPr lang="es-ES_tradnl" dirty="0" err="1"/>
              <a:t>progress</a:t>
            </a:r>
            <a:r>
              <a:rPr lang="es-ES_tradnl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_tradnl" dirty="0"/>
          </a:p>
          <a:p>
            <a:pPr marL="171450" indent="-171450">
              <a:buFontTx/>
              <a:buChar char="-"/>
            </a:pPr>
            <a:endParaRPr lang="es-ES_tradnl" dirty="0"/>
          </a:p>
          <a:p>
            <a:pPr marL="171450" indent="-171450">
              <a:buFontTx/>
              <a:buChar char="-"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2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19FA-BB3E-4D98-B829-4815A3AE8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B62F-24FB-6F89-3551-202EF8C8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35E98-CAA8-47F8-378A-2B97DF324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7F2DA-0546-6CDB-5F3F-D0348A9E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E04E5-8F88-E022-1351-C39F33E6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43CC8-01DA-26C2-62D5-9D0A7A2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1DD9-9A02-1134-DABA-E3A35771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82363-34B0-4B58-B628-9BA94A66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CF51-47D1-90ED-0548-08D5B506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D1BB-348C-77F5-1436-6058BEBC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0492-AA98-62C0-9A61-8D26881C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FA7D4-58EE-0327-2E92-9ECC82E8A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D787C-130A-92F5-2FF0-A5AAAD3E1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A8513-12D2-B9B8-F5DA-96C717E5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04583-86EE-B85C-D6C3-02AEAF9E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3AD5-A7B3-4EA4-FB5F-A5C00AD1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5AB434-D9C7-4C3A-A7B9-E16A0186E3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4242736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chemeClr val="bg1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All 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32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632613"/>
            <a:ext cx="10979151" cy="10109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All 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16FF4B-839C-44AC-9E49-46789D1D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5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10972801" cy="9675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1" y="1828800"/>
            <a:ext cx="10972800" cy="41417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3D7678-4674-428E-B051-30EAE06A6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7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2A69-02FD-4620-8BAD-53FCFEC5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14EB-08EA-2720-3F86-931B2100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AD23D-0B1E-A8E1-3C87-3FAE9433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BF53-BC89-098A-395C-78BA4040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665F-82A3-BE57-2BAE-1236F6AB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D258-1A4C-6D9F-F4B9-DA937BC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CFC8-5061-9631-1E37-C0ED676E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9D59-8CD4-D075-5AC5-2740E23D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F6BD-C953-722E-2CBC-D453C897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8873-D6EB-17B3-2E13-7161F7F5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1E44-CF06-7861-929E-F34AE3A6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4C20-21F5-510A-080F-1DD61DC47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10A9B-9B2A-A22A-10A5-8F8A8ACBF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4B8F0-B62F-9EBE-F3EC-23ACB990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3C091-4FE2-FE06-3BE4-7A4D6966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F074F-1D7C-FCD4-CED0-822E2B04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3C55-3D2E-4234-EE87-D71F388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105D4-B6FF-1C02-7E1A-D062478EC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E62BF-7FDA-FBB3-CB85-B54AD6365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91697-AFB1-8B73-F281-825F4C2CA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3DC30-3C17-5698-EA54-3446477B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8B544-15CC-598B-AAA5-49AE83ED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757D1-5F57-277E-7F51-2CA1265A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8C822-20B1-EEC3-41EB-7884DCEA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5AB4-8CCD-9C10-5869-A02D2398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BE79C-710A-08FA-C6CF-0363A54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80973-6B18-761D-0FF2-9AEEFEAB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AE684-D686-BF83-7861-58079F83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040DC-9CBF-7704-F06A-001CBF12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61BE2-D377-C4A0-C89C-E9796C6B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6974-2D18-465D-D758-BFA12885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3341-DF38-4691-015D-D6B7E5A8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DFF4-C424-8671-32AC-5000B76E3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E6F97-7B36-A4A0-C004-BAB75C949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9CEB-39EE-D8CB-781E-DF3048B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06D2A-DF2B-3DA8-07A7-112CE4D6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34CED-452E-4A64-22AE-CF0A2571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20F9-F35C-60C2-A99D-37A2C1A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3D76C-789D-0269-8C4F-36BAD6FCA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8E835-088B-14A2-30D5-88D09933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C568B-92A1-E091-B5CE-C2A06B6D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8E5E2-0CB0-6FC4-C594-8BF7D858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02B3F-D307-FF2E-1FB9-E3D07DB5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F48D8-2077-6322-28A3-C1B0CC4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FF7ED-6BCB-18C2-AF77-F0C36E44F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CC70-311B-FBCC-D239-B47DA0E2F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7184F-1011-4DC6-8112-4C10E3613B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60CEB-DD28-898D-493F-21616925F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F7C6-07C3-6B31-CE88-764F889CF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86710-5D5D-49DC-B018-DC70410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nstitutoschweitzerlanussecundario.blogspot.com/2020/12/2020-cuarto-ano-conae-ias-ciudades-de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oking up at 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AF47A4B7-C947-11E6-98CD-E8B4AC3DE6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834" b="7834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5E89FC-8EDC-63DA-6EF1-B089C3578321}"/>
              </a:ext>
            </a:extLst>
          </p:cNvPr>
          <p:cNvSpPr/>
          <p:nvPr/>
        </p:nvSpPr>
        <p:spPr>
          <a:xfrm>
            <a:off x="0" y="5842367"/>
            <a:ext cx="12191999" cy="1032271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E27F8D6-6523-C3DD-AFA2-64267713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2" y="6166086"/>
            <a:ext cx="2628900" cy="523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BD2F76-521A-F124-358A-7BB09922B4E2}"/>
              </a:ext>
            </a:extLst>
          </p:cNvPr>
          <p:cNvSpPr/>
          <p:nvPr/>
        </p:nvSpPr>
        <p:spPr>
          <a:xfrm>
            <a:off x="0" y="1273629"/>
            <a:ext cx="6509657" cy="2514600"/>
          </a:xfrm>
          <a:prstGeom prst="rect">
            <a:avLst/>
          </a:prstGeom>
          <a:solidFill>
            <a:srgbClr val="565A61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9E276-4EC7-9166-9758-1746BDFE6174}"/>
              </a:ext>
            </a:extLst>
          </p:cNvPr>
          <p:cNvSpPr txBox="1"/>
          <p:nvPr/>
        </p:nvSpPr>
        <p:spPr>
          <a:xfrm>
            <a:off x="260918" y="1536188"/>
            <a:ext cx="665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IEG’s Validation of the Management Action Record</a:t>
            </a:r>
          </a:p>
          <a:p>
            <a:endParaRPr lang="en-US" sz="2400" dirty="0">
              <a:solidFill>
                <a:schemeClr val="bg1"/>
              </a:solidFill>
              <a:effectLst/>
              <a:latin typeface="Segoe UI Semibold" panose="020B0702040204020203" pitchFamily="34" charset="0"/>
              <a:ea typeface="Aptos" panose="020B0004020202020204" pitchFamily="34" charset="0"/>
              <a:cs typeface="Segoe UI Semibold" panose="020B07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ea typeface="Aptos" panose="020B0004020202020204" pitchFamily="34" charset="0"/>
                <a:cs typeface="Segoe UI Semilight" panose="020B0402040204020203" pitchFamily="34" charset="0"/>
              </a:rPr>
              <a:t>ECG | </a:t>
            </a:r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ea typeface="Aptos" panose="020B0004020202020204" pitchFamily="34" charset="0"/>
                <a:cs typeface="Segoe UI Semilight" panose="020B0402040204020203" pitchFamily="34" charset="0"/>
              </a:rPr>
              <a:t>March 12</a:t>
            </a:r>
            <a:r>
              <a:rPr lang="en-US" sz="24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ea typeface="Aptos" panose="020B0004020202020204" pitchFamily="34" charset="0"/>
                <a:cs typeface="Segoe UI Semilight" panose="020B0402040204020203" pitchFamily="34" charset="0"/>
              </a:rPr>
              <a:t>, 2025</a:t>
            </a:r>
            <a:endParaRPr lang="en-US" sz="2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53267-9EE2-3E10-F698-190EE5576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F9934B-CCD9-C561-1C03-957986F79C49}"/>
              </a:ext>
            </a:extLst>
          </p:cNvPr>
          <p:cNvSpPr/>
          <p:nvPr/>
        </p:nvSpPr>
        <p:spPr>
          <a:xfrm>
            <a:off x="0" y="3916078"/>
            <a:ext cx="12192000" cy="2929806"/>
          </a:xfrm>
          <a:prstGeom prst="rect">
            <a:avLst/>
          </a:prstGeom>
          <a:solidFill>
            <a:srgbClr val="6A9E6E"/>
          </a:solidFill>
          <a:ln>
            <a:solidFill>
              <a:srgbClr val="6A9E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21E89-8001-C228-6F2D-C99618332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5E058-4C20-A242-8A48-FEF4035371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46B9E1-B47E-4CEB-6C06-01F1498EC549}"/>
              </a:ext>
            </a:extLst>
          </p:cNvPr>
          <p:cNvSpPr/>
          <p:nvPr/>
        </p:nvSpPr>
        <p:spPr>
          <a:xfrm>
            <a:off x="0" y="-8416"/>
            <a:ext cx="12192000" cy="1005840"/>
          </a:xfrm>
          <a:prstGeom prst="rect">
            <a:avLst/>
          </a:prstGeom>
          <a:solidFill>
            <a:srgbClr val="2D4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 Reform FY20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EF9CB-6231-39FD-86C6-1BBEC2896E76}"/>
              </a:ext>
            </a:extLst>
          </p:cNvPr>
          <p:cNvSpPr txBox="1"/>
          <p:nvPr/>
        </p:nvSpPr>
        <p:spPr>
          <a:xfrm>
            <a:off x="503463" y="1301471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 REFORM IMPROVEMENTS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2E409-C370-D8B3-45F6-7C412D99514E}"/>
              </a:ext>
            </a:extLst>
          </p:cNvPr>
          <p:cNvSpPr txBox="1"/>
          <p:nvPr/>
        </p:nvSpPr>
        <p:spPr>
          <a:xfrm>
            <a:off x="518468" y="4231326"/>
            <a:ext cx="10099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KEY SHORTCOMINGS IN THE PREVIOUS MAR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923AE3-0F2E-045C-4781-B3F7598440FA}"/>
              </a:ext>
            </a:extLst>
          </p:cNvPr>
          <p:cNvSpPr txBox="1"/>
          <p:nvPr/>
        </p:nvSpPr>
        <p:spPr>
          <a:xfrm>
            <a:off x="4663738" y="5809814"/>
            <a:ext cx="3088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Limited engagement of senior management and Board members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05857E-624B-63B2-32DB-A79099B19A4E}"/>
              </a:ext>
            </a:extLst>
          </p:cNvPr>
          <p:cNvGrpSpPr/>
          <p:nvPr/>
        </p:nvGrpSpPr>
        <p:grpSpPr>
          <a:xfrm>
            <a:off x="1172826" y="2041961"/>
            <a:ext cx="10589938" cy="1732177"/>
            <a:chOff x="1257978" y="1846094"/>
            <a:chExt cx="10589938" cy="17321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C4C180-A7E7-7B8C-7EDB-9E6F9D16972E}"/>
                </a:ext>
              </a:extLst>
            </p:cNvPr>
            <p:cNvSpPr txBox="1"/>
            <p:nvPr/>
          </p:nvSpPr>
          <p:spPr>
            <a:xfrm>
              <a:off x="1257978" y="2654941"/>
              <a:ext cx="19206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Better tracking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47D416-7F45-6030-C1AE-4912953BD6C2}"/>
                </a:ext>
              </a:extLst>
            </p:cNvPr>
            <p:cNvSpPr txBox="1"/>
            <p:nvPr/>
          </p:nvSpPr>
          <p:spPr>
            <a:xfrm>
              <a:off x="5553073" y="2654941"/>
              <a:ext cx="1109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Dialogue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70E1E2-7312-B7BB-CC44-63053B71C930}"/>
                </a:ext>
              </a:extLst>
            </p:cNvPr>
            <p:cNvSpPr txBox="1"/>
            <p:nvPr/>
          </p:nvSpPr>
          <p:spPr>
            <a:xfrm>
              <a:off x="8577942" y="2654941"/>
              <a:ext cx="326997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Reporting on progress toward the outcomes sought by IEG recommendations</a:t>
              </a:r>
            </a:p>
          </p:txBody>
        </p:sp>
        <p:pic>
          <p:nvPicPr>
            <p:cNvPr id="8" name="Picture 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19DCE3F0-DA25-68CF-E29E-D6857BC90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232" y="1846094"/>
              <a:ext cx="909340" cy="909340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613AED1-D773-7128-118C-C1201E9B4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860" y="1895695"/>
              <a:ext cx="909340" cy="909340"/>
            </a:xfrm>
            <a:prstGeom prst="rect">
              <a:avLst/>
            </a:prstGeom>
          </p:spPr>
        </p:pic>
      </p:grpSp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DF93498-96DF-5B7A-2CE6-1A107604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80" y="1761921"/>
            <a:ext cx="1077686" cy="1077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DF5B5-A4B5-6772-FFD2-EF1F246FF54F}"/>
              </a:ext>
            </a:extLst>
          </p:cNvPr>
          <p:cNvSpPr txBox="1"/>
          <p:nvPr/>
        </p:nvSpPr>
        <p:spPr>
          <a:xfrm>
            <a:off x="1172826" y="5819459"/>
            <a:ext cx="2318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Tedious processes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6F81FE-07F4-1161-A3C8-B30C0FC969A1}"/>
              </a:ext>
            </a:extLst>
          </p:cNvPr>
          <p:cNvSpPr txBox="1"/>
          <p:nvPr/>
        </p:nvSpPr>
        <p:spPr>
          <a:xfrm>
            <a:off x="8601896" y="5686387"/>
            <a:ext cx="2150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Weak evidence of recommendation implementation. </a:t>
            </a:r>
          </a:p>
        </p:txBody>
      </p:sp>
      <p:pic>
        <p:nvPicPr>
          <p:cNvPr id="23" name="Picture 22" descr="A white icon with a person sitting at a table&#10;&#10;AI-generated content may be incorrect.">
            <a:extLst>
              <a:ext uri="{FF2B5EF4-FFF2-40B4-BE49-F238E27FC236}">
                <a16:creationId xmlns:a16="http://schemas.microsoft.com/office/drawing/2014/main" id="{E2088B8D-7390-AECB-C29A-3F089ED90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86" y="4860972"/>
            <a:ext cx="1055914" cy="1055914"/>
          </a:xfrm>
          <a:prstGeom prst="rect">
            <a:avLst/>
          </a:prstGeom>
        </p:spPr>
      </p:pic>
      <p:pic>
        <p:nvPicPr>
          <p:cNvPr id="25" name="Picture 24" descr="A white line drawing of a gear and a gear with question marks&#10;&#10;AI-generated content may be incorrect.">
            <a:extLst>
              <a:ext uri="{FF2B5EF4-FFF2-40B4-BE49-F238E27FC236}">
                <a16:creationId xmlns:a16="http://schemas.microsoft.com/office/drawing/2014/main" id="{C49C6644-BBC0-6557-B47F-D1DAB8DA8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66" y="4930808"/>
            <a:ext cx="762000" cy="762000"/>
          </a:xfrm>
          <a:prstGeom prst="rect">
            <a:avLst/>
          </a:prstGeom>
        </p:spPr>
      </p:pic>
      <p:pic>
        <p:nvPicPr>
          <p:cNvPr id="27" name="Picture 26" descr="A white gear with arrows&#10;&#10;AI-generated content may be incorrect.">
            <a:extLst>
              <a:ext uri="{FF2B5EF4-FFF2-40B4-BE49-F238E27FC236}">
                <a16:creationId xmlns:a16="http://schemas.microsoft.com/office/drawing/2014/main" id="{F9C3C93B-A0E9-AB22-CB79-597C45EEF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7" y="4988917"/>
            <a:ext cx="740229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5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589FF-6984-47EC-9781-68223CAE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16736F7-DD55-7619-B9E9-6B9F2E96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173" y="1916067"/>
            <a:ext cx="8505825" cy="4610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E19A5-64AE-3FC1-4692-8F9BC6260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75E058-4C20-A242-8A48-FEF4035371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D050C1-4232-E254-5771-8535A2D8CD9B}"/>
              </a:ext>
            </a:extLst>
          </p:cNvPr>
          <p:cNvSpPr/>
          <p:nvPr/>
        </p:nvSpPr>
        <p:spPr>
          <a:xfrm>
            <a:off x="0" y="-8416"/>
            <a:ext cx="12192000" cy="1005840"/>
          </a:xfrm>
          <a:prstGeom prst="rect">
            <a:avLst/>
          </a:prstGeom>
          <a:solidFill>
            <a:srgbClr val="2D4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63550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Purpose of Management Action Record</a:t>
            </a:r>
          </a:p>
        </p:txBody>
      </p:sp>
      <p:sp>
        <p:nvSpPr>
          <p:cNvPr id="20" name="Rechteck 44">
            <a:extLst>
              <a:ext uri="{FF2B5EF4-FFF2-40B4-BE49-F238E27FC236}">
                <a16:creationId xmlns:a16="http://schemas.microsoft.com/office/drawing/2014/main" id="{96D2E08A-0630-4EF8-730F-7C35584A515E}"/>
              </a:ext>
            </a:extLst>
          </p:cNvPr>
          <p:cNvSpPr/>
          <p:nvPr/>
        </p:nvSpPr>
        <p:spPr>
          <a:xfrm>
            <a:off x="1178556" y="1011156"/>
            <a:ext cx="10757281" cy="1015663"/>
          </a:xfrm>
          <a:prstGeom prst="rect">
            <a:avLst/>
          </a:prstGeom>
        </p:spPr>
        <p:txBody>
          <a:bodyPr wrap="square" lIns="0" tIns="45720" rIns="0" bIns="4572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MAR 2020 Reform: Tracking the outcome of IEG recommendations</a:t>
            </a:r>
            <a:endParaRPr lang="en-US" sz="2000" dirty="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5F8F64-DE1B-A77E-0BF1-4CCDB9CD3F2E}"/>
              </a:ext>
            </a:extLst>
          </p:cNvPr>
          <p:cNvGrpSpPr/>
          <p:nvPr/>
        </p:nvGrpSpPr>
        <p:grpSpPr>
          <a:xfrm>
            <a:off x="5540384" y="5125793"/>
            <a:ext cx="1285402" cy="1273995"/>
            <a:chOff x="1003300" y="2466057"/>
            <a:chExt cx="1828800" cy="18288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E0A584-E0BD-03C7-7885-CF34506745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3300" y="2466057"/>
              <a:ext cx="1828800" cy="1828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defTabSz="533400">
                <a:spcBef>
                  <a:spcPts val="900"/>
                </a:spcBef>
                <a:buFontTx/>
                <a:buChar char="•"/>
              </a:pPr>
              <a:endParaRPr lang="de-DE" sz="1600" dirty="0">
                <a:solidFill>
                  <a:srgbClr val="FFFFFF"/>
                </a:solidFill>
                <a:latin typeface="Verdana"/>
                <a:cs typeface="Arial"/>
              </a:endParaRPr>
            </a:p>
          </p:txBody>
        </p:sp>
        <p:pic>
          <p:nvPicPr>
            <p:cNvPr id="12" name="Picture 11" descr="A white light bulb and gear with arrows&#10;&#10;Description automatically generated">
              <a:extLst>
                <a:ext uri="{FF2B5EF4-FFF2-40B4-BE49-F238E27FC236}">
                  <a16:creationId xmlns:a16="http://schemas.microsoft.com/office/drawing/2014/main" id="{E8835257-B8F6-B398-013E-5AE7989D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411" y="2713488"/>
              <a:ext cx="1322172" cy="1322172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B17037-1796-92FC-D6A9-F2772A2A9E47}"/>
              </a:ext>
            </a:extLst>
          </p:cNvPr>
          <p:cNvSpPr txBox="1">
            <a:spLocks/>
          </p:cNvSpPr>
          <p:nvPr/>
        </p:nvSpPr>
        <p:spPr>
          <a:xfrm>
            <a:off x="3159970" y="5125793"/>
            <a:ext cx="1579185" cy="7826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Segoe UI"/>
                <a:cs typeface="Segoe UI"/>
              </a:rPr>
              <a:t>Learning</a:t>
            </a:r>
            <a:endParaRPr lang="en-US" sz="2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46BF00-C30D-D9E9-8AB5-DFC35D53A25D}"/>
              </a:ext>
            </a:extLst>
          </p:cNvPr>
          <p:cNvSpPr txBox="1">
            <a:spLocks/>
          </p:cNvSpPr>
          <p:nvPr/>
        </p:nvSpPr>
        <p:spPr>
          <a:xfrm>
            <a:off x="5166371" y="3638753"/>
            <a:ext cx="2134356" cy="9117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Segoe UI"/>
                <a:cs typeface="Segoe UI"/>
              </a:rPr>
              <a:t>Accountability</a:t>
            </a:r>
            <a:endParaRPr lang="en-US" sz="2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4063CC-4578-D178-5286-1FAF91F849CE}"/>
              </a:ext>
            </a:extLst>
          </p:cNvPr>
          <p:cNvSpPr txBox="1">
            <a:spLocks/>
          </p:cNvSpPr>
          <p:nvPr/>
        </p:nvSpPr>
        <p:spPr>
          <a:xfrm>
            <a:off x="7903317" y="5233668"/>
            <a:ext cx="3824205" cy="6747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Segoe UI"/>
                <a:cs typeface="Segoe UI"/>
              </a:rPr>
              <a:t>Adaptation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6878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E3123-EFF0-9573-5312-3389B19A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6B39FF-6BC2-EA41-291B-C658599F42D6}"/>
              </a:ext>
            </a:extLst>
          </p:cNvPr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2D4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63550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Key Joint Actions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CCCFBF1-DE75-5D81-B163-0F253F119C7F}"/>
              </a:ext>
            </a:extLst>
          </p:cNvPr>
          <p:cNvSpPr txBox="1">
            <a:spLocks/>
          </p:cNvSpPr>
          <p:nvPr/>
        </p:nvSpPr>
        <p:spPr>
          <a:xfrm>
            <a:off x="11322340" y="6462084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5E058-4C20-A242-8A48-FEF4035371A2}" type="slidenum">
              <a:rPr lang="en-US"/>
              <a:pPr/>
              <a:t>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62E45E-06D2-246B-B717-F3BEE385514E}"/>
              </a:ext>
            </a:extLst>
          </p:cNvPr>
          <p:cNvGrpSpPr/>
          <p:nvPr/>
        </p:nvGrpSpPr>
        <p:grpSpPr>
          <a:xfrm>
            <a:off x="165747" y="1545771"/>
            <a:ext cx="11750823" cy="4720370"/>
            <a:chOff x="220176" y="1741714"/>
            <a:chExt cx="11750823" cy="47203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7E75667-CD9E-1967-7C0B-A7829BB76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000" y="1741714"/>
              <a:ext cx="11749999" cy="4720370"/>
            </a:xfrm>
            <a:prstGeom prst="rect">
              <a:avLst/>
            </a:prstGeom>
          </p:spPr>
        </p:pic>
        <p:pic>
          <p:nvPicPr>
            <p:cNvPr id="16" name="Graphic 15" descr="Playbook">
              <a:extLst>
                <a:ext uri="{FF2B5EF4-FFF2-40B4-BE49-F238E27FC236}">
                  <a16:creationId xmlns:a16="http://schemas.microsoft.com/office/drawing/2014/main" id="{9FAC65AA-3B5D-4D62-17CC-45FBF499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68164" y="2118250"/>
              <a:ext cx="952375" cy="952375"/>
            </a:xfrm>
            <a:prstGeom prst="rect">
              <a:avLst/>
            </a:prstGeom>
          </p:spPr>
        </p:pic>
        <p:pic>
          <p:nvPicPr>
            <p:cNvPr id="17" name="Graphic 16" descr="Lightbulb and gear">
              <a:extLst>
                <a:ext uri="{FF2B5EF4-FFF2-40B4-BE49-F238E27FC236}">
                  <a16:creationId xmlns:a16="http://schemas.microsoft.com/office/drawing/2014/main" id="{C4ACF606-1A4B-B05F-C19E-1C63B72B7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3950" y="2118250"/>
              <a:ext cx="952375" cy="952375"/>
            </a:xfrm>
            <a:prstGeom prst="rect">
              <a:avLst/>
            </a:prstGeom>
          </p:spPr>
        </p:pic>
        <p:pic>
          <p:nvPicPr>
            <p:cNvPr id="18" name="Graphic 17" descr="Badge Tick1 with solid fill">
              <a:extLst>
                <a:ext uri="{FF2B5EF4-FFF2-40B4-BE49-F238E27FC236}">
                  <a16:creationId xmlns:a16="http://schemas.microsoft.com/office/drawing/2014/main" id="{EF7D5E5D-65E7-2C63-1041-6F946E4DF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62378" y="2166645"/>
              <a:ext cx="952375" cy="952375"/>
            </a:xfrm>
            <a:prstGeom prst="rect">
              <a:avLst/>
            </a:prstGeom>
          </p:spPr>
        </p:pic>
        <p:pic>
          <p:nvPicPr>
            <p:cNvPr id="19" name="Graphic 18" descr="Boardroom">
              <a:extLst>
                <a:ext uri="{FF2B5EF4-FFF2-40B4-BE49-F238E27FC236}">
                  <a16:creationId xmlns:a16="http://schemas.microsoft.com/office/drawing/2014/main" id="{67174270-DC90-4841-1F0F-5A6222862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79736" y="2190338"/>
              <a:ext cx="952375" cy="96486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91E131-F629-A01A-E569-F0BC243D2B09}"/>
                </a:ext>
              </a:extLst>
            </p:cNvPr>
            <p:cNvSpPr/>
            <p:nvPr/>
          </p:nvSpPr>
          <p:spPr>
            <a:xfrm>
              <a:off x="626571" y="3465192"/>
              <a:ext cx="2023988" cy="5475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Prioritize Recommendations</a:t>
              </a:r>
            </a:p>
          </p:txBody>
        </p:sp>
        <p:sp>
          <p:nvSpPr>
            <p:cNvPr id="26" name="Rounded Rectangle 121">
              <a:extLst>
                <a:ext uri="{FF2B5EF4-FFF2-40B4-BE49-F238E27FC236}">
                  <a16:creationId xmlns:a16="http://schemas.microsoft.com/office/drawing/2014/main" id="{8E141A0B-D664-9B32-36D9-5133647695EB}"/>
                </a:ext>
              </a:extLst>
            </p:cNvPr>
            <p:cNvSpPr/>
            <p:nvPr/>
          </p:nvSpPr>
          <p:spPr>
            <a:xfrm>
              <a:off x="220176" y="4197639"/>
              <a:ext cx="2554857" cy="547577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0" rIns="0" bIns="0" rtlCol="0" anchor="t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Prioritization according to (i) progress to Change of Direction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(CD) level</a:t>
              </a:r>
              <a:r>
                <a:rPr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; (ii) stage in MAR; (iii) contribution to Better WBG,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GCPs,</a:t>
              </a:r>
              <a:r>
                <a:rPr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elements tracked in scorecard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etc.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IEG evaluations focusing on strategic recommendations.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66D607-0E62-7DAC-76D1-15743810475D}"/>
                </a:ext>
              </a:extLst>
            </p:cNvPr>
            <p:cNvSpPr/>
            <p:nvPr/>
          </p:nvSpPr>
          <p:spPr>
            <a:xfrm>
              <a:off x="3578501" y="3453476"/>
              <a:ext cx="2131699" cy="547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Early Focus on Intended Changes</a:t>
              </a:r>
            </a:p>
          </p:txBody>
        </p:sp>
        <p:sp>
          <p:nvSpPr>
            <p:cNvPr id="29" name="Rounded Rectangle 121">
              <a:extLst>
                <a:ext uri="{FF2B5EF4-FFF2-40B4-BE49-F238E27FC236}">
                  <a16:creationId xmlns:a16="http://schemas.microsoft.com/office/drawing/2014/main" id="{583BE540-34D6-114C-8539-B045159698C0}"/>
                </a:ext>
              </a:extLst>
            </p:cNvPr>
            <p:cNvSpPr/>
            <p:nvPr/>
          </p:nvSpPr>
          <p:spPr>
            <a:xfrm>
              <a:off x="3236534" y="4110115"/>
              <a:ext cx="2587322" cy="547576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0" rIns="0" bIns="0" rtlCol="0" anchor="t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Initiate processes resolving issues on recommendations, for example, IEG internal review of recommendations, discussion after CODE between technical teams.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D5950A-528B-424A-32F6-B09A9D97F703}"/>
                </a:ext>
              </a:extLst>
            </p:cNvPr>
            <p:cNvSpPr/>
            <p:nvPr/>
          </p:nvSpPr>
          <p:spPr>
            <a:xfrm>
              <a:off x="6370968" y="3478947"/>
              <a:ext cx="2696733" cy="5845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Efficient and Collaborative Platform for Engagement (Process + Report)</a:t>
              </a:r>
            </a:p>
          </p:txBody>
        </p:sp>
        <p:sp>
          <p:nvSpPr>
            <p:cNvPr id="32" name="Rounded Rectangle 121">
              <a:extLst>
                <a:ext uri="{FF2B5EF4-FFF2-40B4-BE49-F238E27FC236}">
                  <a16:creationId xmlns:a16="http://schemas.microsoft.com/office/drawing/2014/main" id="{65487D2F-332F-3895-BEBD-F54C6D010E31}"/>
                </a:ext>
              </a:extLst>
            </p:cNvPr>
            <p:cNvSpPr/>
            <p:nvPr/>
          </p:nvSpPr>
          <p:spPr>
            <a:xfrm>
              <a:off x="6189577" y="4214143"/>
              <a:ext cx="2878124" cy="1187429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0" rIns="0" bIns="0" rtlCol="0" anchor="t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IEG engagement with change agents in WBG implementation of recommendation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Informal feedback and discussion of Results Chains developed by IEG with WBG technical focal points.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IEG and WBG discussion during validation process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7A3446-E64B-E121-F04F-1011C9445F4A}"/>
                </a:ext>
              </a:extLst>
            </p:cNvPr>
            <p:cNvSpPr/>
            <p:nvPr/>
          </p:nvSpPr>
          <p:spPr>
            <a:xfrm>
              <a:off x="9741459" y="3466160"/>
              <a:ext cx="1751221" cy="546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Champions</a:t>
              </a:r>
            </a:p>
          </p:txBody>
        </p:sp>
        <p:sp>
          <p:nvSpPr>
            <p:cNvPr id="34" name="Rounded Rectangle 121">
              <a:extLst>
                <a:ext uri="{FF2B5EF4-FFF2-40B4-BE49-F238E27FC236}">
                  <a16:creationId xmlns:a16="http://schemas.microsoft.com/office/drawing/2014/main" id="{349A3EEC-9FEB-46CA-FC5C-5C39DDA90AB9}"/>
                </a:ext>
              </a:extLst>
            </p:cNvPr>
            <p:cNvSpPr/>
            <p:nvPr/>
          </p:nvSpPr>
          <p:spPr>
            <a:xfrm>
              <a:off x="9301716" y="4197639"/>
              <a:ext cx="2587322" cy="752584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0" rIns="0" bIns="0" rtlCol="0" anchor="t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Differentiated approach between “new” and “in progress” recommendations + nature of evaluation.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IEG can elevate need for champion.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66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CEA6-F631-7485-2987-45B5F7260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1E6BC92-5197-0D01-8CBE-6445564749AA}"/>
              </a:ext>
            </a:extLst>
          </p:cNvPr>
          <p:cNvGrpSpPr/>
          <p:nvPr/>
        </p:nvGrpSpPr>
        <p:grpSpPr>
          <a:xfrm>
            <a:off x="5450520" y="1211001"/>
            <a:ext cx="6293184" cy="5180072"/>
            <a:chOff x="5450520" y="1504517"/>
            <a:chExt cx="6293184" cy="4617926"/>
          </a:xfrm>
        </p:grpSpPr>
        <p:pic>
          <p:nvPicPr>
            <p:cNvPr id="8" name="Picture 7" descr="An iceberg in the water&#10;&#10;Description automatically generated">
              <a:extLst>
                <a:ext uri="{FF2B5EF4-FFF2-40B4-BE49-F238E27FC236}">
                  <a16:creationId xmlns:a16="http://schemas.microsoft.com/office/drawing/2014/main" id="{10643544-2145-42ED-6592-E5EA380E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450520" y="1504517"/>
              <a:ext cx="6293184" cy="46179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584B70-573A-3866-C1B5-A7741887C042}"/>
                </a:ext>
              </a:extLst>
            </p:cNvPr>
            <p:cNvSpPr txBox="1"/>
            <p:nvPr/>
          </p:nvSpPr>
          <p:spPr>
            <a:xfrm>
              <a:off x="5450520" y="5891611"/>
              <a:ext cx="58613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  <a:hlinkClick r:id="rId4" tooltip="https://institutoschweitzerlanussecundario.blogspot.com/2020/12/2020-cuarto-ano-conae-ias-ciudades-del.html"/>
                </a:rPr>
                <a:t>This Photo</a:t>
              </a:r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 by Unknown Author is licensed under </a:t>
              </a:r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  <a:hlinkClick r:id="rId5" tooltip="https://creativecommons.org/licenses/by-nc-nd/3.0/"/>
                </a:rPr>
                <a:t>CC BY-NC-ND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51F1EB-A1CD-1BB1-2456-546B492DFFC4}"/>
              </a:ext>
            </a:extLst>
          </p:cNvPr>
          <p:cNvSpPr txBox="1"/>
          <p:nvPr/>
        </p:nvSpPr>
        <p:spPr>
          <a:xfrm>
            <a:off x="287547" y="1818839"/>
            <a:ext cx="47162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Contains summary, aggregated information for CODE consumption.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C33FC-FC2D-0704-CEE7-AD3CAE320EC8}"/>
              </a:ext>
            </a:extLst>
          </p:cNvPr>
          <p:cNvSpPr txBox="1"/>
          <p:nvPr/>
        </p:nvSpPr>
        <p:spPr>
          <a:xfrm>
            <a:off x="287549" y="1295619"/>
            <a:ext cx="4529973" cy="461665"/>
          </a:xfrm>
          <a:prstGeom prst="rect">
            <a:avLst/>
          </a:prstGeom>
          <a:solidFill>
            <a:srgbClr val="08809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 Report 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B0DA9C-5AEF-BEE8-B838-51E33FBC47AD}"/>
              </a:ext>
            </a:extLst>
          </p:cNvPr>
          <p:cNvSpPr txBox="1"/>
          <p:nvPr/>
        </p:nvSpPr>
        <p:spPr>
          <a:xfrm>
            <a:off x="287547" y="3550208"/>
            <a:ext cx="4529975" cy="461665"/>
          </a:xfrm>
          <a:prstGeom prst="rect">
            <a:avLst/>
          </a:prstGeom>
          <a:solidFill>
            <a:srgbClr val="08809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 PROCESS 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FD8DA-76E7-EAFF-B62E-ECEA95B70B89}"/>
              </a:ext>
            </a:extLst>
          </p:cNvPr>
          <p:cNvSpPr/>
          <p:nvPr/>
        </p:nvSpPr>
        <p:spPr>
          <a:xfrm>
            <a:off x="5109005" y="1211000"/>
            <a:ext cx="182185" cy="1276525"/>
          </a:xfrm>
          <a:prstGeom prst="rect">
            <a:avLst/>
          </a:prstGeom>
          <a:solidFill>
            <a:srgbClr val="08809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B1110-B951-9FB9-8CB6-A11E72ABD638}"/>
              </a:ext>
            </a:extLst>
          </p:cNvPr>
          <p:cNvSpPr/>
          <p:nvPr/>
        </p:nvSpPr>
        <p:spPr>
          <a:xfrm>
            <a:off x="5109005" y="2692685"/>
            <a:ext cx="182880" cy="3698388"/>
          </a:xfrm>
          <a:prstGeom prst="rect">
            <a:avLst/>
          </a:prstGeom>
          <a:solidFill>
            <a:srgbClr val="08809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FA257-4E8B-489B-B818-2D5F8FD5197B}"/>
              </a:ext>
            </a:extLst>
          </p:cNvPr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2D4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63550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The MAR Report versus the MAR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BB22-3DD2-0581-E284-408547070883}"/>
              </a:ext>
            </a:extLst>
          </p:cNvPr>
          <p:cNvSpPr txBox="1"/>
          <p:nvPr/>
        </p:nvSpPr>
        <p:spPr>
          <a:xfrm>
            <a:off x="256694" y="4011873"/>
            <a:ext cx="462893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Whereas the</a:t>
            </a:r>
            <a:r>
              <a:rPr lang="en-US" sz="2000" dirty="0">
                <a:solidFill>
                  <a:srgbClr val="DA73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DA73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 Process</a:t>
            </a:r>
            <a:r>
              <a:rPr lang="en-US" sz="2000" dirty="0">
                <a:solidFill>
                  <a:srgbClr val="DA73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(of information sharing between Management teams and IEG) represents the bulk of the work. Using MAR analysis as feedback loop in IEG.</a:t>
            </a:r>
            <a:endParaRPr lang="en-US" sz="2000" b="1" i="1" dirty="0">
              <a:solidFill>
                <a:srgbClr val="27CED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3881230-9C47-6ECF-0ADA-1C35F5A55680}"/>
              </a:ext>
            </a:extLst>
          </p:cNvPr>
          <p:cNvSpPr/>
          <p:nvPr/>
        </p:nvSpPr>
        <p:spPr>
          <a:xfrm rot="16200000">
            <a:off x="4793131" y="1436675"/>
            <a:ext cx="370890" cy="260858"/>
          </a:xfrm>
          <a:prstGeom prst="triangle">
            <a:avLst/>
          </a:prstGeom>
          <a:solidFill>
            <a:srgbClr val="088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E035258-4054-A8A5-44A2-F376184424BA}"/>
              </a:ext>
            </a:extLst>
          </p:cNvPr>
          <p:cNvSpPr/>
          <p:nvPr/>
        </p:nvSpPr>
        <p:spPr>
          <a:xfrm rot="16200000">
            <a:off x="4835786" y="3695999"/>
            <a:ext cx="370890" cy="260858"/>
          </a:xfrm>
          <a:prstGeom prst="triangle">
            <a:avLst/>
          </a:prstGeom>
          <a:solidFill>
            <a:srgbClr val="088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2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349DED-8982-344F-BD45-6E48DFABFA81}"/>
              </a:ext>
            </a:extLst>
          </p:cNvPr>
          <p:cNvCxnSpPr>
            <a:cxnSpLocks/>
          </p:cNvCxnSpPr>
          <p:nvPr/>
        </p:nvCxnSpPr>
        <p:spPr>
          <a:xfrm>
            <a:off x="3404689" y="1612316"/>
            <a:ext cx="0" cy="326372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FD08D81-9916-D248-9A76-175EEEDCA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412379"/>
              </p:ext>
            </p:extLst>
          </p:nvPr>
        </p:nvGraphicFramePr>
        <p:xfrm>
          <a:off x="1169866" y="1614211"/>
          <a:ext cx="10549157" cy="390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AAE3CB22-EC0B-0242-9628-D4E7C1CED555}"/>
              </a:ext>
            </a:extLst>
          </p:cNvPr>
          <p:cNvSpPr txBox="1"/>
          <p:nvPr/>
        </p:nvSpPr>
        <p:spPr>
          <a:xfrm>
            <a:off x="4272606" y="3786009"/>
            <a:ext cx="322724" cy="2824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EBE9604-8517-2043-8551-02C78A138F39}"/>
              </a:ext>
            </a:extLst>
          </p:cNvPr>
          <p:cNvSpPr txBox="1"/>
          <p:nvPr/>
        </p:nvSpPr>
        <p:spPr>
          <a:xfrm>
            <a:off x="6368375" y="3786009"/>
            <a:ext cx="322724" cy="2824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F668807-B9FA-7749-8E56-16DFCBF6A206}"/>
              </a:ext>
            </a:extLst>
          </p:cNvPr>
          <p:cNvSpPr txBox="1"/>
          <p:nvPr/>
        </p:nvSpPr>
        <p:spPr>
          <a:xfrm>
            <a:off x="2919011" y="1335317"/>
            <a:ext cx="108382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 </a:t>
            </a:r>
            <a:r>
              <a:rPr lang="es-ES_tradnl" sz="1200" b="1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</a:t>
            </a:r>
            <a:endParaRPr lang="es-ES_tradnl" sz="1200" b="1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345F2E-6EE4-AC46-8668-E75A74C888AD}"/>
              </a:ext>
            </a:extLst>
          </p:cNvPr>
          <p:cNvSpPr/>
          <p:nvPr/>
        </p:nvSpPr>
        <p:spPr>
          <a:xfrm>
            <a:off x="354671" y="5852863"/>
            <a:ext cx="10875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latin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: IEG, 2024. Based on the MAR reports 2020-2024 and MAR database  2008-2024.</a:t>
            </a:r>
            <a:endParaRPr lang="en-US" sz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3BFFA-341B-9446-8A54-5E2BC76ACD84}"/>
              </a:ext>
            </a:extLst>
          </p:cNvPr>
          <p:cNvSpPr txBox="1"/>
          <p:nvPr/>
        </p:nvSpPr>
        <p:spPr>
          <a:xfrm>
            <a:off x="7380514" y="1680890"/>
            <a:ext cx="4331847" cy="1077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the 154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retired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132 (89.7%)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completed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progress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Fewer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retired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incomplete in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recent</a:t>
            </a:r>
            <a:r>
              <a:rPr lang="es-ES_tradnl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DB378-B7B8-FA41-AB6B-A30543F70AED}"/>
              </a:ext>
            </a:extLst>
          </p:cNvPr>
          <p:cNvSpPr txBox="1"/>
          <p:nvPr/>
        </p:nvSpPr>
        <p:spPr>
          <a:xfrm rot="16200000">
            <a:off x="-173071" y="3164338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err="1"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es-ES_tradnl" sz="120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s-ES_tradnl" sz="1200" err="1">
                <a:latin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endParaRPr lang="es-ES_tradnl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E0646-6A58-EBBB-196E-44613F7A93BA}"/>
              </a:ext>
            </a:extLst>
          </p:cNvPr>
          <p:cNvSpPr txBox="1"/>
          <p:nvPr/>
        </p:nvSpPr>
        <p:spPr>
          <a:xfrm>
            <a:off x="-23567" y="-2013"/>
            <a:ext cx="12239243" cy="992084"/>
          </a:xfrm>
          <a:prstGeom prst="rect">
            <a:avLst/>
          </a:prstGeom>
          <a:solidFill>
            <a:srgbClr val="2D4E2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600200"/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Since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the MAR </a:t>
            </a:r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Reform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Number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of </a:t>
            </a:r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Completed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Recommendations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Retired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ES" sz="240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is</a:t>
            </a:r>
            <a:r>
              <a:rPr lang="es-E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 90%</a:t>
            </a:r>
            <a:endParaRPr lang="en-US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FBE8B1-911F-D2F5-FDBE-8CF61A0D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2340" y="6462084"/>
            <a:ext cx="712799" cy="395916"/>
          </a:xfrm>
        </p:spPr>
        <p:txBody>
          <a:bodyPr vert="horz" lIns="0" tIns="0" rIns="0" bIns="0" rtlCol="0" anchor="t" anchorCtr="0"/>
          <a:lstStyle/>
          <a:p>
            <a:fld id="{8475E058-4C20-A242-8A48-FEF4035371A2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1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E5D38-2A2F-4F44-8D82-13F9F01F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75E058-4C20-A242-8A48-FEF4035371A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111DF-993D-344B-A770-6F9E85D4B43F}"/>
              </a:ext>
            </a:extLst>
          </p:cNvPr>
          <p:cNvSpPr/>
          <p:nvPr/>
        </p:nvSpPr>
        <p:spPr>
          <a:xfrm>
            <a:off x="976908" y="6172969"/>
            <a:ext cx="10875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latin typeface="Calibri" panose="020F0502020204030204" pitchFamily="34" charset="0"/>
              </a:rPr>
              <a:t>Source</a:t>
            </a:r>
            <a:r>
              <a:rPr lang="en-US" sz="1200">
                <a:latin typeface="Calibri" panose="020F0502020204030204" pitchFamily="34" charset="0"/>
              </a:rPr>
              <a:t>: IEG, 2024. Based on the MAR reports 2020-2024 and MAR database  2008-2024. N=77 recommendations tracked in MAR FY24</a:t>
            </a:r>
            <a:endParaRPr lang="en-US" sz="120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37054-AE86-2F48-B4BA-57AE29779935}"/>
              </a:ext>
            </a:extLst>
          </p:cNvPr>
          <p:cNvSpPr txBox="1"/>
          <p:nvPr/>
        </p:nvSpPr>
        <p:spPr>
          <a:xfrm rot="16200000">
            <a:off x="1171001" y="2636883"/>
            <a:ext cx="220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err="1"/>
              <a:t>Average</a:t>
            </a:r>
            <a:r>
              <a:rPr lang="es-ES_tradnl" sz="1200"/>
              <a:t> of </a:t>
            </a:r>
            <a:r>
              <a:rPr lang="es-ES_tradnl" sz="1200" err="1"/>
              <a:t>years</a:t>
            </a:r>
            <a:r>
              <a:rPr lang="es-ES_tradnl" sz="1200"/>
              <a:t> to </a:t>
            </a:r>
            <a:r>
              <a:rPr lang="es-ES_tradnl" sz="1200" err="1"/>
              <a:t>retirement</a:t>
            </a:r>
            <a:endParaRPr lang="es-ES_tradnl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9E112-1DE9-0243-A673-6FDA97A8B1C5}"/>
              </a:ext>
            </a:extLst>
          </p:cNvPr>
          <p:cNvSpPr txBox="1"/>
          <p:nvPr/>
        </p:nvSpPr>
        <p:spPr>
          <a:xfrm>
            <a:off x="9269333" y="1315369"/>
            <a:ext cx="1322734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sz="1600" b="1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Average</a:t>
            </a:r>
            <a:r>
              <a:rPr lang="es-ES_tradnl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2.8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5E02E5-9AF0-48FD-B3A3-2BC42B66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3636"/>
              </p:ext>
            </p:extLst>
          </p:nvPr>
        </p:nvGraphicFramePr>
        <p:xfrm>
          <a:off x="2588294" y="4662835"/>
          <a:ext cx="7232984" cy="122529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32708">
                  <a:extLst>
                    <a:ext uri="{9D8B030D-6E8A-4147-A177-3AD203B41FA5}">
                      <a16:colId xmlns:a16="http://schemas.microsoft.com/office/drawing/2014/main" val="693452980"/>
                    </a:ext>
                  </a:extLst>
                </a:gridCol>
                <a:gridCol w="651710">
                  <a:extLst>
                    <a:ext uri="{9D8B030D-6E8A-4147-A177-3AD203B41FA5}">
                      <a16:colId xmlns:a16="http://schemas.microsoft.com/office/drawing/2014/main" val="347771677"/>
                    </a:ext>
                  </a:extLst>
                </a:gridCol>
                <a:gridCol w="2115551">
                  <a:extLst>
                    <a:ext uri="{9D8B030D-6E8A-4147-A177-3AD203B41FA5}">
                      <a16:colId xmlns:a16="http://schemas.microsoft.com/office/drawing/2014/main" val="1138585218"/>
                    </a:ext>
                  </a:extLst>
                </a:gridCol>
                <a:gridCol w="1503947">
                  <a:extLst>
                    <a:ext uri="{9D8B030D-6E8A-4147-A177-3AD203B41FA5}">
                      <a16:colId xmlns:a16="http://schemas.microsoft.com/office/drawing/2014/main" val="289234483"/>
                    </a:ext>
                  </a:extLst>
                </a:gridCol>
                <a:gridCol w="1929068">
                  <a:extLst>
                    <a:ext uri="{9D8B030D-6E8A-4147-A177-3AD203B41FA5}">
                      <a16:colId xmlns:a16="http://schemas.microsoft.com/office/drawing/2014/main" val="1460102837"/>
                    </a:ext>
                  </a:extLst>
                </a:gridCol>
              </a:tblGrid>
              <a:tr h="53379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Practices and Procedures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Operations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Policy and Instruments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7077"/>
                  </a:ext>
                </a:extLst>
              </a:tr>
              <a:tr h="23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Complex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9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70602"/>
                  </a:ext>
                </a:extLst>
              </a:tr>
              <a:tr h="23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Complicated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6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DA73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3657081"/>
                  </a:ext>
                </a:extLst>
              </a:tr>
              <a:tr h="230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Simple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6A9E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313934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BF8EC8-A2D7-6EDD-270C-0735D7C77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83847"/>
              </p:ext>
            </p:extLst>
          </p:nvPr>
        </p:nvGraphicFramePr>
        <p:xfrm>
          <a:off x="2603777" y="1448729"/>
          <a:ext cx="7533940" cy="300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26816F7-B379-5226-7427-CBD9BA9F1DC0}"/>
              </a:ext>
            </a:extLst>
          </p:cNvPr>
          <p:cNvSpPr/>
          <p:nvPr/>
        </p:nvSpPr>
        <p:spPr>
          <a:xfrm>
            <a:off x="4293879" y="5411128"/>
            <a:ext cx="5519820" cy="266033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B8E8B-335A-67F7-872E-5939CBE16BFE}"/>
              </a:ext>
            </a:extLst>
          </p:cNvPr>
          <p:cNvSpPr txBox="1"/>
          <p:nvPr/>
        </p:nvSpPr>
        <p:spPr>
          <a:xfrm>
            <a:off x="0" y="0"/>
            <a:ext cx="12239243" cy="992084"/>
          </a:xfrm>
          <a:prstGeom prst="rect">
            <a:avLst/>
          </a:prstGeom>
          <a:solidFill>
            <a:srgbClr val="2D4E2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63550" lvl="0" indent="0">
              <a:spcBef>
                <a:spcPct val="0"/>
              </a:spcBef>
              <a:buNone/>
            </a:pPr>
            <a:r>
              <a:rPr lang="en-US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MAR 24 Recommendations: Average Years to Retirement was 2.8</a:t>
            </a:r>
          </a:p>
        </p:txBody>
      </p:sp>
    </p:spTree>
    <p:extLst>
      <p:ext uri="{BB962C8B-B14F-4D97-AF65-F5344CB8AC3E}">
        <p14:creationId xmlns:p14="http://schemas.microsoft.com/office/powerpoint/2010/main" val="36412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45212-91E7-A464-35F9-59557CFD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oking up at 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EF2B7282-3988-3153-BC73-E814D9DA84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834" b="7834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DF64B3-2362-74F2-8915-DB8B578A07DA}"/>
              </a:ext>
            </a:extLst>
          </p:cNvPr>
          <p:cNvSpPr/>
          <p:nvPr/>
        </p:nvSpPr>
        <p:spPr>
          <a:xfrm>
            <a:off x="0" y="5842367"/>
            <a:ext cx="12191999" cy="1032271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5197DE1-B79E-2F99-0F19-109A85F2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2" y="6166086"/>
            <a:ext cx="2628900" cy="523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0E2F36-28E6-2882-003B-BDA22F07E839}"/>
              </a:ext>
            </a:extLst>
          </p:cNvPr>
          <p:cNvSpPr/>
          <p:nvPr/>
        </p:nvSpPr>
        <p:spPr>
          <a:xfrm>
            <a:off x="0" y="1273629"/>
            <a:ext cx="6509657" cy="2514600"/>
          </a:xfrm>
          <a:prstGeom prst="rect">
            <a:avLst/>
          </a:prstGeom>
          <a:solidFill>
            <a:srgbClr val="565A61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FACF2-8E3B-260F-635B-B35A8D8618BE}"/>
              </a:ext>
            </a:extLst>
          </p:cNvPr>
          <p:cNvSpPr txBox="1"/>
          <p:nvPr/>
        </p:nvSpPr>
        <p:spPr>
          <a:xfrm>
            <a:off x="260918" y="1536188"/>
            <a:ext cx="665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IEG’s Validation of the Management Action Record</a:t>
            </a:r>
          </a:p>
          <a:p>
            <a:endParaRPr lang="en-US" sz="2400" dirty="0">
              <a:solidFill>
                <a:schemeClr val="bg1"/>
              </a:solidFill>
              <a:effectLst/>
              <a:latin typeface="Segoe UI Semibold" panose="020B0702040204020203" pitchFamily="34" charset="0"/>
              <a:ea typeface="Aptos" panose="020B0004020202020204" pitchFamily="34" charset="0"/>
              <a:cs typeface="Segoe UI Semibold" panose="020B07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ea typeface="Aptos" panose="020B0004020202020204" pitchFamily="34" charset="0"/>
                <a:cs typeface="Segoe UI Semilight" panose="020B0402040204020203" pitchFamily="34" charset="0"/>
              </a:rPr>
              <a:t>THANK YOU</a:t>
            </a:r>
            <a:endParaRPr lang="en-US" sz="2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55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518</Words>
  <Application>Microsoft Office PowerPoint</Application>
  <PresentationFormat>Widescreen</PresentationFormat>
  <Paragraphs>99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Arial (Headings)</vt:lpstr>
      <vt:lpstr>Calibri</vt:lpstr>
      <vt:lpstr>Courier New</vt:lpstr>
      <vt:lpstr>Segoe UI</vt:lpstr>
      <vt:lpstr>Segoe UI Semibold</vt:lpstr>
      <vt:lpstr>Segoe UI Semilight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Ann Caceres</dc:creator>
  <cp:lastModifiedBy>Estelle Rosine Raimondo</cp:lastModifiedBy>
  <cp:revision>5</cp:revision>
  <dcterms:created xsi:type="dcterms:W3CDTF">2025-02-28T23:03:19Z</dcterms:created>
  <dcterms:modified xsi:type="dcterms:W3CDTF">2025-03-05T03:06:13Z</dcterms:modified>
</cp:coreProperties>
</file>