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7" r:id="rId2"/>
    <p:sldId id="385" r:id="rId3"/>
    <p:sldId id="416" r:id="rId4"/>
    <p:sldId id="417" r:id="rId5"/>
    <p:sldId id="419" r:id="rId6"/>
    <p:sldId id="420" r:id="rId7"/>
    <p:sldId id="303" r:id="rId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rmattedPresentation" id="{7F7E4036-A550-D341-B818-41E0438AC38A}">
          <p14:sldIdLst>
            <p14:sldId id="287"/>
            <p14:sldId id="385"/>
            <p14:sldId id="416"/>
            <p14:sldId id="417"/>
            <p14:sldId id="419"/>
            <p14:sldId id="420"/>
            <p14:sldId id="303"/>
          </p14:sldIdLst>
        </p14:section>
        <p14:section name="Sample Layouts" id="{48234FEF-1C6A-3644-B8AB-184D5820D34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64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0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Las Casas, Miguel" initials="dLCM" lastIdx="45" clrIdx="0">
    <p:extLst>
      <p:ext uri="{19B8F6BF-5375-455C-9EA6-DF929625EA0E}">
        <p15:presenceInfo xmlns:p15="http://schemas.microsoft.com/office/powerpoint/2012/main" userId="S::MDeLasCasas@IMF.ORG::c5ed4e3e-2ed9-4d06-948f-f92ab769914f" providerId="AD"/>
      </p:ext>
    </p:extLst>
  </p:cmAuthor>
  <p:cmAuthor id="2" name="Pedraglio, Roxana" initials="PR" lastIdx="7" clrIdx="1">
    <p:extLst>
      <p:ext uri="{19B8F6BF-5375-455C-9EA6-DF929625EA0E}">
        <p15:presenceInfo xmlns:p15="http://schemas.microsoft.com/office/powerpoint/2012/main" userId="S::RPedraglio@IMF.ORG::7cdb1bf6-8c74-4386-978e-6b134c99a89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A21"/>
    <a:srgbClr val="FCB280"/>
    <a:srgbClr val="A6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1" autoAdjust="0"/>
    <p:restoredTop sz="74359" autoAdjust="0"/>
  </p:normalViewPr>
  <p:slideViewPr>
    <p:cSldViewPr snapToGrid="0">
      <p:cViewPr varScale="1">
        <p:scale>
          <a:sx n="87" d="100"/>
          <a:sy n="87" d="100"/>
        </p:scale>
        <p:origin x="3557" y="72"/>
      </p:cViewPr>
      <p:guideLst>
        <p:guide orient="horz" pos="2640"/>
        <p:guide pos="3840"/>
        <p:guide orient="horz" pos="904"/>
      </p:guideLst>
    </p:cSldViewPr>
  </p:slideViewPr>
  <p:outlineViewPr>
    <p:cViewPr>
      <p:scale>
        <a:sx n="33" d="100"/>
        <a:sy n="33" d="100"/>
      </p:scale>
      <p:origin x="0" y="-62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3" d="100"/>
        <a:sy n="10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 Las Casas, Miguel" userId="c5ed4e3e-2ed9-4d06-948f-f92ab769914f" providerId="ADAL" clId="{E55653F5-19FF-49D3-83E4-2B2CA013549F}"/>
    <pc:docChg chg="modSld">
      <pc:chgData name="de Las Casas, Miguel" userId="c5ed4e3e-2ed9-4d06-948f-f92ab769914f" providerId="ADAL" clId="{E55653F5-19FF-49D3-83E4-2B2CA013549F}" dt="2025-03-07T22:54:04.395" v="3" actId="6549"/>
      <pc:docMkLst>
        <pc:docMk/>
      </pc:docMkLst>
      <pc:sldChg chg="modNotesTx">
        <pc:chgData name="de Las Casas, Miguel" userId="c5ed4e3e-2ed9-4d06-948f-f92ab769914f" providerId="ADAL" clId="{E55653F5-19FF-49D3-83E4-2B2CA013549F}" dt="2025-03-07T22:53:55.352" v="0" actId="6549"/>
        <pc:sldMkLst>
          <pc:docMk/>
          <pc:sldMk cId="3268728443" sldId="385"/>
        </pc:sldMkLst>
      </pc:sldChg>
      <pc:sldChg chg="modNotesTx">
        <pc:chgData name="de Las Casas, Miguel" userId="c5ed4e3e-2ed9-4d06-948f-f92ab769914f" providerId="ADAL" clId="{E55653F5-19FF-49D3-83E4-2B2CA013549F}" dt="2025-03-07T22:53:58.313" v="1" actId="6549"/>
        <pc:sldMkLst>
          <pc:docMk/>
          <pc:sldMk cId="3830479979" sldId="416"/>
        </pc:sldMkLst>
      </pc:sldChg>
      <pc:sldChg chg="modNotesTx">
        <pc:chgData name="de Las Casas, Miguel" userId="c5ed4e3e-2ed9-4d06-948f-f92ab769914f" providerId="ADAL" clId="{E55653F5-19FF-49D3-83E4-2B2CA013549F}" dt="2025-03-07T22:54:01.111" v="2" actId="6549"/>
        <pc:sldMkLst>
          <pc:docMk/>
          <pc:sldMk cId="3308521222" sldId="417"/>
        </pc:sldMkLst>
      </pc:sldChg>
      <pc:sldChg chg="modNotesTx">
        <pc:chgData name="de Las Casas, Miguel" userId="c5ed4e3e-2ed9-4d06-948f-f92ab769914f" providerId="ADAL" clId="{E55653F5-19FF-49D3-83E4-2B2CA013549F}" dt="2025-03-07T22:54:04.395" v="3" actId="6549"/>
        <pc:sldMkLst>
          <pc:docMk/>
          <pc:sldMk cId="3197556808" sldId="41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43343" cy="467072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3"/>
            <a:ext cx="3043343" cy="467072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r">
              <a:defRPr sz="1100"/>
            </a:lvl1pPr>
          </a:lstStyle>
          <a:p>
            <a:fld id="{17662484-B647-154B-8008-6C77C5ECBE5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7071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r">
              <a:defRPr sz="1100"/>
            </a:lvl1pPr>
          </a:lstStyle>
          <a:p>
            <a:fld id="{CADDD8F7-E139-B543-9B89-3A2FC3489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54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43343" cy="467072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3"/>
            <a:ext cx="3043343" cy="467072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r">
              <a:defRPr sz="1100"/>
            </a:lvl1pPr>
          </a:lstStyle>
          <a:p>
            <a:fld id="{0A99F9B1-A119-5B4F-A253-3C28526DFA9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3" tIns="46197" rIns="92393" bIns="4619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5"/>
            <a:ext cx="5618480" cy="3665459"/>
          </a:xfrm>
          <a:prstGeom prst="rect">
            <a:avLst/>
          </a:prstGeom>
        </p:spPr>
        <p:txBody>
          <a:bodyPr vert="horz" lIns="92393" tIns="46197" rIns="92393" bIns="4619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7071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r">
              <a:defRPr sz="1100"/>
            </a:lvl1pPr>
          </a:lstStyle>
          <a:p>
            <a:fld id="{D0CB577C-39C0-1D4E-BAFA-A41C046D0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63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3889" indent="-163889" defTabSz="905279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8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3889" indent="-163889" defTabSz="905279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7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05279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80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3889" indent="-163889" defTabSz="905279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95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3889" indent="-163889" defTabSz="905279">
              <a:buFontTx/>
              <a:buChar char="-"/>
            </a:pPr>
            <a:endParaRPr lang="en-US" dirty="0"/>
          </a:p>
          <a:p>
            <a:pPr marL="171450" indent="-171450" defTabSz="905279">
              <a:buFontTx/>
              <a:buChar char="-"/>
            </a:pPr>
            <a:endParaRPr lang="en-US" sz="1100" dirty="0"/>
          </a:p>
          <a:p>
            <a:pPr marL="171450" indent="-171450" defTabSz="905279">
              <a:buFontTx/>
              <a:buChar char="-"/>
            </a:pPr>
            <a:r>
              <a:rPr lang="en-US" sz="110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47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8EC-65C6-4C34-8433-3AF087E216B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4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943600"/>
            <a:ext cx="121920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-1"/>
            <a:ext cx="12192000" cy="5893905"/>
          </a:xfrm>
          <a:prstGeom prst="rect">
            <a:avLst/>
          </a:pr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723291" y="5943600"/>
            <a:ext cx="8823570" cy="9144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lIns="0" tIns="0" rIns="0" bIns="91440" anchor="ctr">
            <a:noAutofit/>
          </a:bodyPr>
          <a:lstStyle>
            <a:lvl1pPr algn="l">
              <a:defRPr sz="32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723291" y="3086932"/>
            <a:ext cx="8823569" cy="2297514"/>
          </a:xfrm>
        </p:spPr>
        <p:txBody>
          <a:bodyPr lIns="0" tIns="365760" rIns="0" bIns="182880" anchor="ctr">
            <a:noAutofit/>
          </a:bodyPr>
          <a:lstStyle>
            <a:lvl1pPr>
              <a:lnSpc>
                <a:spcPct val="90000"/>
              </a:lnSpc>
              <a:spcBef>
                <a:spcPts val="300"/>
              </a:spcBef>
              <a:defRPr sz="50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Bef>
                <a:spcPts val="300"/>
              </a:spcBef>
              <a:buFontTx/>
              <a:buNone/>
              <a:tabLst/>
              <a:defRPr sz="4000" b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2pPr>
            <a:lvl3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3pPr>
            <a:lvl4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4pPr>
            <a:lvl5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-628843" y="-1589573"/>
            <a:ext cx="3572768" cy="5819600"/>
            <a:chOff x="-647973" y="-1233681"/>
            <a:chExt cx="3681456" cy="5996639"/>
          </a:xfrm>
        </p:grpSpPr>
        <p:sp>
          <p:nvSpPr>
            <p:cNvPr id="4" name="Triangle 3"/>
            <p:cNvSpPr/>
            <p:nvPr userDrawn="1"/>
          </p:nvSpPr>
          <p:spPr>
            <a:xfrm rot="5400000">
              <a:off x="-1805565" y="-76089"/>
              <a:ext cx="5996639" cy="3681456"/>
            </a:xfrm>
            <a:prstGeom prst="triangle">
              <a:avLst>
                <a:gd name="adj" fmla="val 5025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6805" b="-5018"/>
            <a:stretch/>
          </p:blipFill>
          <p:spPr>
            <a:xfrm>
              <a:off x="305553" y="1222638"/>
              <a:ext cx="2033316" cy="1172913"/>
            </a:xfrm>
            <a:prstGeom prst="rect">
              <a:avLst/>
            </a:prstGeom>
          </p:spPr>
        </p:pic>
      </p:grpSp>
      <p:sp>
        <p:nvSpPr>
          <p:cNvPr id="15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67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 userDrawn="1"/>
        </p:nvSpPr>
        <p:spPr>
          <a:xfrm>
            <a:off x="0" y="2205644"/>
            <a:ext cx="914400" cy="914400"/>
          </a:xfrm>
          <a:custGeom>
            <a:avLst/>
            <a:gdLst>
              <a:gd name="connsiteX0" fmla="*/ 0 w 1041648"/>
              <a:gd name="connsiteY0" fmla="*/ 0 h 1041648"/>
              <a:gd name="connsiteX1" fmla="*/ 1041648 w 1041648"/>
              <a:gd name="connsiteY1" fmla="*/ 0 h 1041648"/>
              <a:gd name="connsiteX2" fmla="*/ 1041648 w 1041648"/>
              <a:gd name="connsiteY2" fmla="*/ 1041648 h 1041648"/>
              <a:gd name="connsiteX3" fmla="*/ 0 w 1041648"/>
              <a:gd name="connsiteY3" fmla="*/ 1041648 h 1041648"/>
              <a:gd name="connsiteX4" fmla="*/ 0 w 1041648"/>
              <a:gd name="connsiteY4" fmla="*/ 0 h 1041648"/>
              <a:gd name="connsiteX0" fmla="*/ 0 w 1041648"/>
              <a:gd name="connsiteY0" fmla="*/ 0 h 1041648"/>
              <a:gd name="connsiteX1" fmla="*/ 1041648 w 1041648"/>
              <a:gd name="connsiteY1" fmla="*/ 0 h 1041648"/>
              <a:gd name="connsiteX2" fmla="*/ 0 w 1041648"/>
              <a:gd name="connsiteY2" fmla="*/ 1041648 h 1041648"/>
              <a:gd name="connsiteX3" fmla="*/ 0 w 1041648"/>
              <a:gd name="connsiteY3" fmla="*/ 0 h 104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648" h="1041648">
                <a:moveTo>
                  <a:pt x="0" y="0"/>
                </a:moveTo>
                <a:lnTo>
                  <a:pt x="1041648" y="0"/>
                </a:lnTo>
                <a:lnTo>
                  <a:pt x="0" y="104164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5457211"/>
            <a:ext cx="121920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2205644"/>
            <a:ext cx="12192000" cy="3204186"/>
          </a:xfrm>
          <a:prstGeom prst="rect">
            <a:avLst/>
          </a:pr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747" y="442612"/>
            <a:ext cx="2441331" cy="1432248"/>
          </a:xfrm>
          <a:prstGeom prst="rect">
            <a:avLst/>
          </a:prstGeom>
        </p:spPr>
      </p:pic>
      <p:sp>
        <p:nvSpPr>
          <p:cNvPr id="1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473200" y="5457211"/>
            <a:ext cx="9144000" cy="9144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lIns="0" tIns="0" rIns="0" bIns="91440" anchor="ctr">
            <a:noAutofit/>
          </a:bodyPr>
          <a:lstStyle>
            <a:lvl1pPr algn="r">
              <a:defRPr sz="32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473200" y="2205644"/>
            <a:ext cx="9144000" cy="3204186"/>
          </a:xfrm>
        </p:spPr>
        <p:txBody>
          <a:bodyPr lIns="0" tIns="365760" rIns="0" bIns="182880" anchor="ctr">
            <a:noAutofit/>
          </a:bodyPr>
          <a:lstStyle>
            <a:lvl1pPr>
              <a:lnSpc>
                <a:spcPct val="90000"/>
              </a:lnSpc>
              <a:spcBef>
                <a:spcPts val="300"/>
              </a:spcBef>
              <a:defRPr sz="50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Bef>
                <a:spcPts val="300"/>
              </a:spcBef>
              <a:buFontTx/>
              <a:buNone/>
              <a:tabLst/>
              <a:defRPr sz="4000" b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2pPr>
            <a:lvl3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3pPr>
            <a:lvl4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4pPr>
            <a:lvl5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1277600" y="5457211"/>
            <a:ext cx="914400" cy="914400"/>
          </a:xfrm>
          <a:custGeom>
            <a:avLst/>
            <a:gdLst>
              <a:gd name="connsiteX0" fmla="*/ 0 w 879231"/>
              <a:gd name="connsiteY0" fmla="*/ 0 h 879231"/>
              <a:gd name="connsiteX1" fmla="*/ 879231 w 879231"/>
              <a:gd name="connsiteY1" fmla="*/ 0 h 879231"/>
              <a:gd name="connsiteX2" fmla="*/ 879231 w 879231"/>
              <a:gd name="connsiteY2" fmla="*/ 879231 h 879231"/>
              <a:gd name="connsiteX3" fmla="*/ 0 w 879231"/>
              <a:gd name="connsiteY3" fmla="*/ 879231 h 879231"/>
              <a:gd name="connsiteX4" fmla="*/ 0 w 879231"/>
              <a:gd name="connsiteY4" fmla="*/ 0 h 879231"/>
              <a:gd name="connsiteX0" fmla="*/ 0 w 879231"/>
              <a:gd name="connsiteY0" fmla="*/ 879231 h 879231"/>
              <a:gd name="connsiteX1" fmla="*/ 879231 w 879231"/>
              <a:gd name="connsiteY1" fmla="*/ 0 h 879231"/>
              <a:gd name="connsiteX2" fmla="*/ 879231 w 879231"/>
              <a:gd name="connsiteY2" fmla="*/ 879231 h 879231"/>
              <a:gd name="connsiteX3" fmla="*/ 0 w 879231"/>
              <a:gd name="connsiteY3" fmla="*/ 879231 h 87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9231" h="879231">
                <a:moveTo>
                  <a:pt x="0" y="879231"/>
                </a:moveTo>
                <a:lnTo>
                  <a:pt x="879231" y="0"/>
                </a:lnTo>
                <a:lnTo>
                  <a:pt x="879231" y="879231"/>
                </a:lnTo>
                <a:lnTo>
                  <a:pt x="0" y="8792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67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892" y="365125"/>
            <a:ext cx="9828628" cy="8229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177" y="-36957"/>
            <a:ext cx="1380745" cy="2121789"/>
            <a:chOff x="-3177" y="-381"/>
            <a:chExt cx="1380745" cy="2121789"/>
          </a:xfrm>
        </p:grpSpPr>
        <p:sp>
          <p:nvSpPr>
            <p:cNvPr id="3" name="Triangle 2"/>
            <p:cNvSpPr/>
            <p:nvPr userDrawn="1"/>
          </p:nvSpPr>
          <p:spPr>
            <a:xfrm rot="5400000">
              <a:off x="-373699" y="370141"/>
              <a:ext cx="2121789" cy="1380745"/>
            </a:xfrm>
            <a:custGeom>
              <a:avLst/>
              <a:gdLst>
                <a:gd name="connsiteX0" fmla="*/ 0 w 2252240"/>
                <a:gd name="connsiteY0" fmla="*/ 1570892 h 1570892"/>
                <a:gd name="connsiteX1" fmla="*/ 1126120 w 2252240"/>
                <a:gd name="connsiteY1" fmla="*/ 0 h 1570892"/>
                <a:gd name="connsiteX2" fmla="*/ 2252240 w 2252240"/>
                <a:gd name="connsiteY2" fmla="*/ 1570892 h 1570892"/>
                <a:gd name="connsiteX3" fmla="*/ 0 w 2252240"/>
                <a:gd name="connsiteY3" fmla="*/ 1570892 h 1570892"/>
                <a:gd name="connsiteX0" fmla="*/ 0 w 2252240"/>
                <a:gd name="connsiteY0" fmla="*/ 1570892 h 1570892"/>
                <a:gd name="connsiteX1" fmla="*/ 246888 w 2252240"/>
                <a:gd name="connsiteY1" fmla="*/ 1250851 h 1570892"/>
                <a:gd name="connsiteX2" fmla="*/ 1126120 w 2252240"/>
                <a:gd name="connsiteY2" fmla="*/ 0 h 1570892"/>
                <a:gd name="connsiteX3" fmla="*/ 2252240 w 2252240"/>
                <a:gd name="connsiteY3" fmla="*/ 1570892 h 1570892"/>
                <a:gd name="connsiteX4" fmla="*/ 0 w 2252240"/>
                <a:gd name="connsiteY4" fmla="*/ 1570892 h 1570892"/>
                <a:gd name="connsiteX0" fmla="*/ 9144 w 2005352"/>
                <a:gd name="connsiteY0" fmla="*/ 1570892 h 1570892"/>
                <a:gd name="connsiteX1" fmla="*/ 0 w 2005352"/>
                <a:gd name="connsiteY1" fmla="*/ 1250851 h 1570892"/>
                <a:gd name="connsiteX2" fmla="*/ 879232 w 2005352"/>
                <a:gd name="connsiteY2" fmla="*/ 0 h 1570892"/>
                <a:gd name="connsiteX3" fmla="*/ 2005352 w 2005352"/>
                <a:gd name="connsiteY3" fmla="*/ 1570892 h 1570892"/>
                <a:gd name="connsiteX4" fmla="*/ 9144 w 2005352"/>
                <a:gd name="connsiteY4" fmla="*/ 1570892 h 1570892"/>
                <a:gd name="connsiteX0" fmla="*/ 0 w 2005733"/>
                <a:gd name="connsiteY0" fmla="*/ 1567717 h 1570892"/>
                <a:gd name="connsiteX1" fmla="*/ 381 w 2005733"/>
                <a:gd name="connsiteY1" fmla="*/ 1250851 h 1570892"/>
                <a:gd name="connsiteX2" fmla="*/ 879613 w 2005733"/>
                <a:gd name="connsiteY2" fmla="*/ 0 h 1570892"/>
                <a:gd name="connsiteX3" fmla="*/ 2005733 w 2005733"/>
                <a:gd name="connsiteY3" fmla="*/ 1570892 h 1570892"/>
                <a:gd name="connsiteX4" fmla="*/ 0 w 2005733"/>
                <a:gd name="connsiteY4" fmla="*/ 1567717 h 1570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5733" h="1570892">
                  <a:moveTo>
                    <a:pt x="0" y="1567717"/>
                  </a:moveTo>
                  <a:lnTo>
                    <a:pt x="381" y="1250851"/>
                  </a:lnTo>
                  <a:lnTo>
                    <a:pt x="879613" y="0"/>
                  </a:lnTo>
                  <a:lnTo>
                    <a:pt x="2005733" y="1570892"/>
                  </a:lnTo>
                  <a:lnTo>
                    <a:pt x="0" y="1567717"/>
                  </a:lnTo>
                  <a:close/>
                </a:path>
              </a:pathLst>
            </a:custGeom>
            <a:solidFill>
              <a:srgbClr val="FA7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69" y="594935"/>
              <a:ext cx="917234" cy="702204"/>
            </a:xfrm>
            <a:prstGeom prst="rect">
              <a:avLst/>
            </a:prstGeom>
          </p:spPr>
        </p:pic>
      </p:grp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1562100" y="1295400"/>
            <a:ext cx="9829800" cy="5032375"/>
          </a:xfrm>
        </p:spPr>
        <p:txBody>
          <a:bodyPr/>
          <a:lstStyle>
            <a:lvl1pPr>
              <a:spcBef>
                <a:spcPts val="30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0"/>
              </a:spcBef>
              <a:spcAft>
                <a:spcPts val="300"/>
              </a:spcAft>
              <a:defRPr/>
            </a:lvl3pPr>
            <a:lvl4pPr>
              <a:spcBef>
                <a:spcPts val="0"/>
              </a:spcBef>
              <a:spcAft>
                <a:spcPts val="300"/>
              </a:spcAft>
              <a:defRPr/>
            </a:lvl4pPr>
            <a:lvl5pPr>
              <a:spcBef>
                <a:spcPts val="0"/>
              </a:spcBef>
              <a:spcAft>
                <a:spcPts val="3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7661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84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98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951" y="365759"/>
            <a:ext cx="9830569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68951" y="1295400"/>
            <a:ext cx="4821180" cy="503506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200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000"/>
            </a:lvl2pPr>
            <a:lvl3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3pPr>
            <a:lvl4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4pPr>
            <a:lvl5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578340" y="1295400"/>
            <a:ext cx="4821180" cy="503506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200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000"/>
            </a:lvl2pPr>
            <a:lvl3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3pPr>
            <a:lvl4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4pPr>
            <a:lvl5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riangle 2"/>
          <p:cNvSpPr/>
          <p:nvPr userDrawn="1"/>
        </p:nvSpPr>
        <p:spPr>
          <a:xfrm rot="5400000">
            <a:off x="-373699" y="333565"/>
            <a:ext cx="2121789" cy="1380745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733" h="1570892">
                <a:moveTo>
                  <a:pt x="0" y="1567717"/>
                </a:moveTo>
                <a:lnTo>
                  <a:pt x="381" y="1250851"/>
                </a:lnTo>
                <a:lnTo>
                  <a:pt x="879613" y="0"/>
                </a:lnTo>
                <a:lnTo>
                  <a:pt x="2005733" y="1570892"/>
                </a:lnTo>
                <a:lnTo>
                  <a:pt x="0" y="1567717"/>
                </a:lnTo>
                <a:close/>
              </a:path>
            </a:pathLst>
          </a:cu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" y="558359"/>
            <a:ext cx="917234" cy="70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18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mns-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951" y="365759"/>
            <a:ext cx="9830569" cy="822960"/>
          </a:xfrm>
        </p:spPr>
        <p:txBody>
          <a:bodyPr/>
          <a:lstStyle>
            <a:lvl1pPr>
              <a:defRPr>
                <a:solidFill>
                  <a:srgbClr val="FA7A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68951" y="1398553"/>
            <a:ext cx="4821180" cy="422475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defRPr sz="2200" b="1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200"/>
            </a:lvl2pPr>
            <a:lvl3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3pPr>
            <a:lvl4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4pPr>
            <a:lvl5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578340" y="1398553"/>
            <a:ext cx="4821180" cy="422475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defRPr sz="2200" b="1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200"/>
            </a:lvl2pPr>
            <a:lvl3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3pPr>
            <a:lvl4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4pPr>
            <a:lvl5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68541" y="5701812"/>
            <a:ext cx="9831388" cy="628650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1pPr>
            <a:lvl2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2pPr>
            <a:lvl3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3pPr>
            <a:lvl4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4pPr>
            <a:lvl5pPr marL="0" indent="0" algn="ctr">
              <a:buFontTx/>
              <a:buNone/>
              <a:tabLst/>
              <a:defRPr sz="2800" b="0">
                <a:solidFill>
                  <a:schemeClr val="accent3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riangle 2"/>
          <p:cNvSpPr/>
          <p:nvPr userDrawn="1"/>
        </p:nvSpPr>
        <p:spPr>
          <a:xfrm rot="5400000">
            <a:off x="-373699" y="333565"/>
            <a:ext cx="2121789" cy="1380745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733" h="1570892">
                <a:moveTo>
                  <a:pt x="0" y="1567717"/>
                </a:moveTo>
                <a:lnTo>
                  <a:pt x="381" y="1250851"/>
                </a:lnTo>
                <a:lnTo>
                  <a:pt x="879613" y="0"/>
                </a:lnTo>
                <a:lnTo>
                  <a:pt x="2005733" y="1570892"/>
                </a:lnTo>
                <a:lnTo>
                  <a:pt x="0" y="1567717"/>
                </a:lnTo>
                <a:close/>
              </a:path>
            </a:pathLst>
          </a:cu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" y="558359"/>
            <a:ext cx="917234" cy="7022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Message">
    <p:bg>
      <p:bgPr>
        <a:solidFill>
          <a:srgbClr val="FA7A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/>
          </p:nvPr>
        </p:nvSpPr>
        <p:spPr>
          <a:xfrm>
            <a:off x="784225" y="546100"/>
            <a:ext cx="10650538" cy="5772150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tabLst/>
              <a:defRPr sz="4000" cap="all" baseline="0">
                <a:solidFill>
                  <a:schemeClr val="bg1"/>
                </a:solidFill>
              </a:defRPr>
            </a:lvl1pPr>
            <a:lvl2pPr marL="0" indent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2pPr>
            <a:lvl3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3pPr>
            <a:lvl4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4pPr>
            <a:lvl5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err="1"/>
              <a:t>levelt</a:t>
            </a:r>
            <a:endParaRPr lang="en-US" dirty="0"/>
          </a:p>
        </p:txBody>
      </p:sp>
      <p:sp>
        <p:nvSpPr>
          <p:cNvPr id="13" name="Triangle 2"/>
          <p:cNvSpPr/>
          <p:nvPr userDrawn="1"/>
        </p:nvSpPr>
        <p:spPr>
          <a:xfrm rot="5400000">
            <a:off x="-373699" y="333565"/>
            <a:ext cx="2121789" cy="1380745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733" h="1570892">
                <a:moveTo>
                  <a:pt x="0" y="1567717"/>
                </a:moveTo>
                <a:lnTo>
                  <a:pt x="381" y="1250851"/>
                </a:lnTo>
                <a:lnTo>
                  <a:pt x="879613" y="0"/>
                </a:lnTo>
                <a:lnTo>
                  <a:pt x="2005733" y="1570892"/>
                </a:lnTo>
                <a:lnTo>
                  <a:pt x="0" y="15677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" y="557784"/>
            <a:ext cx="923544" cy="70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480" y="365126"/>
            <a:ext cx="10607040" cy="822960"/>
          </a:xfrm>
          <a:prstGeom prst="rect">
            <a:avLst/>
          </a:prstGeom>
          <a:effectLst/>
        </p:spPr>
        <p:txBody>
          <a:bodyPr vert="horz" lIns="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480" y="1295400"/>
            <a:ext cx="10607040" cy="4648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C09EE-5BF7-654E-AEAA-20DD07D7BE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1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72" r:id="rId3"/>
    <p:sldLayoutId id="2147483673" r:id="rId4"/>
    <p:sldLayoutId id="2147483677" r:id="rId5"/>
    <p:sldLayoutId id="2147483674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FA7A2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5000"/>
        </a:lnSpc>
        <a:spcBef>
          <a:spcPts val="2400"/>
        </a:spcBef>
        <a:buClr>
          <a:schemeClr val="accent1"/>
        </a:buClr>
        <a:buFont typeface="Wingdings" charset="2"/>
        <a:buNone/>
        <a:tabLst/>
        <a:defRPr sz="2400" b="1" kern="1200">
          <a:solidFill>
            <a:schemeClr val="accent6">
              <a:lumMod val="50000"/>
            </a:schemeClr>
          </a:solidFill>
          <a:latin typeface="+mj-lt"/>
          <a:ea typeface="+mn-ea"/>
          <a:cs typeface="+mn-cs"/>
        </a:defRPr>
      </a:lvl1pPr>
      <a:lvl2pPr marL="238125" indent="-223838" algn="l" defTabSz="914400" rtl="0" eaLnBrk="1" latinLnBrk="0" hangingPunct="1">
        <a:lnSpc>
          <a:spcPct val="95000"/>
        </a:lnSpc>
        <a:spcBef>
          <a:spcPts val="1200"/>
        </a:spcBef>
        <a:spcAft>
          <a:spcPts val="300"/>
        </a:spcAft>
        <a:buClr>
          <a:schemeClr val="accent3"/>
        </a:buClr>
        <a:buSzPct val="100000"/>
        <a:buFont typeface=".LucidaGrandeUI" charset="0"/>
        <a:buChar char="▸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461963" indent="-223838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Wingdings" charset="2"/>
        <a:buChar char="§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685800" indent="-238125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Arial"/>
        <a:buChar char="•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925513" indent="-239713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Arial"/>
        <a:buChar char="•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6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01478" y="5943600"/>
            <a:ext cx="11389128" cy="914400"/>
          </a:xfrm>
        </p:spPr>
        <p:txBody>
          <a:bodyPr/>
          <a:lstStyle/>
          <a:p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ECG Spring Meeting – 11 March</a:t>
            </a:r>
            <a:r>
              <a:rPr lang="en-US" sz="2800" b="0" cap="none" dirty="0">
                <a:latin typeface="Segoe UI" panose="020B0502040204020203" pitchFamily="34" charset="0"/>
                <a:cs typeface="Segoe UI" panose="020B0502040204020203" pitchFamily="34" charset="0"/>
              </a:rPr>
              <a:t> 2025</a:t>
            </a:r>
            <a:endParaRPr lang="en-US" sz="28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2125938" y="2463108"/>
            <a:ext cx="8679494" cy="2297514"/>
          </a:xfrm>
        </p:spPr>
        <p:txBody>
          <a:bodyPr/>
          <a:lstStyle/>
          <a:p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the IMF and Climate Change</a:t>
            </a:r>
          </a:p>
          <a:p>
            <a:r>
              <a:rPr lang="en-US" sz="4000" b="0" dirty="0">
                <a:latin typeface="Segoe UI" panose="020B0502040204020203" pitchFamily="34" charset="0"/>
                <a:cs typeface="Segoe UI" panose="020B0502040204020203" pitchFamily="34" charset="0"/>
              </a:rPr>
              <a:t>Approach and challenges</a:t>
            </a:r>
          </a:p>
          <a:p>
            <a:endParaRPr lang="en-US" sz="40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3600" b="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n-US" sz="3600" b="0" cap="none" dirty="0">
                <a:latin typeface="Segoe UI" panose="020B0502040204020203" pitchFamily="34" charset="0"/>
                <a:cs typeface="Segoe UI" panose="020B0502040204020203" pitchFamily="34" charset="0"/>
              </a:rPr>
              <a:t>iguel de Las Casas</a:t>
            </a:r>
            <a:endParaRPr lang="en-US" sz="36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40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5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Background: The IMF and Climate Change</a:t>
            </a:r>
            <a:endParaRPr lang="en-US" sz="340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570892" y="1358925"/>
            <a:ext cx="9752972" cy="5343954"/>
          </a:xfrm>
          <a:ln>
            <a:noFill/>
          </a:ln>
        </p:spPr>
        <p:txBody>
          <a:bodyPr>
            <a:noAutofit/>
          </a:bodyPr>
          <a:lstStyle/>
          <a:p>
            <a:pPr marL="342900" indent="-34290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The Fund’s work on climate can be traced back at least three decades.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The development of a legal and institutional framework for engagement started around 2012.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0" dirty="0" err="1">
                <a:latin typeface="Segoe UI" panose="020B0502040204020203" pitchFamily="34" charset="0"/>
                <a:cs typeface="Segoe UI" panose="020B0502040204020203" pitchFamily="34" charset="0"/>
              </a:rPr>
              <a:t>Macrocriticality</a:t>
            </a: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: policies or issues that significantly influence present, potential, or prospective BOP or domestic stability.</a:t>
            </a:r>
          </a:p>
          <a:p>
            <a:pPr marL="342900" lvl="2" indent="-3429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Two milestones in 2021 </a:t>
            </a:r>
          </a:p>
          <a:p>
            <a:pPr marL="625475" lvl="3" indent="-2778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Endorsement of a Climate Strategy for surveillance and CD work.</a:t>
            </a:r>
          </a:p>
          <a:p>
            <a:pPr marL="625475" lvl="3" indent="-2778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The Comprehensive Surveillance Review.</a:t>
            </a:r>
          </a:p>
          <a:p>
            <a:pPr marL="342900" lvl="2" indent="-3429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2022; the RST and the RSF</a:t>
            </a:r>
          </a:p>
          <a:p>
            <a:pPr marL="625475" lvl="3" indent="-2778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Unique vehicle to provide l/t financing for structural (prospective) challenges</a:t>
            </a:r>
          </a:p>
          <a:p>
            <a:pPr marL="625475" lvl="3" indent="-2778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Since then, strong demand for RSF; 22 and counting</a:t>
            </a:r>
          </a:p>
        </p:txBody>
      </p:sp>
    </p:spTree>
    <p:extLst>
      <p:ext uri="{BB962C8B-B14F-4D97-AF65-F5344CB8AC3E}">
        <p14:creationId xmlns:p14="http://schemas.microsoft.com/office/powerpoint/2010/main" val="326872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The Evaluation’s Approach </a:t>
            </a:r>
            <a:r>
              <a:rPr lang="en-US" sz="3400" b="0" dirty="0">
                <a:latin typeface="Segoe UI" panose="020B0502040204020203" pitchFamily="34" charset="0"/>
                <a:cs typeface="Segoe UI" panose="020B0502040204020203" pitchFamily="34" charset="0"/>
              </a:rPr>
              <a:t>(1 of 2)</a:t>
            </a:r>
            <a:endParaRPr lang="en-US" sz="3400" b="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570892" y="1358925"/>
            <a:ext cx="9752972" cy="5343954"/>
          </a:xfrm>
          <a:ln>
            <a:noFill/>
          </a:ln>
        </p:spPr>
        <p:txBody>
          <a:bodyPr>
            <a:noAutofit/>
          </a:bodyPr>
          <a:lstStyle/>
          <a:p>
            <a:pPr marL="342900" indent="-34290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Comprehensive evaluation</a:t>
            </a:r>
          </a:p>
          <a:p>
            <a:pPr marL="342900" indent="-342900">
              <a:lnSpc>
                <a:spcPct val="95000"/>
              </a:lnSpc>
              <a:spcBef>
                <a:spcPts val="1800"/>
              </a:spcBef>
              <a:spcAft>
                <a:spcPts val="120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Conceptualized as an early-stage evaluation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Main focus on 2021-July 2025</a:t>
            </a:r>
          </a:p>
          <a:p>
            <a:pPr marL="342900" lvl="3" indent="-34290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Three main overarching questions: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To what extent and how efficiently has the IMF integrated climate change in its operations?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What risks and challenges does climate change work pose for the Fund, both strategically and operationally?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What could be the future direction of the IMF engagement on climate change?</a:t>
            </a:r>
          </a:p>
        </p:txBody>
      </p:sp>
    </p:spTree>
    <p:extLst>
      <p:ext uri="{BB962C8B-B14F-4D97-AF65-F5344CB8AC3E}">
        <p14:creationId xmlns:p14="http://schemas.microsoft.com/office/powerpoint/2010/main" val="383047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The Evaluation’s Approach </a:t>
            </a:r>
            <a:r>
              <a:rPr lang="en-US" sz="3400" b="0" dirty="0">
                <a:latin typeface="Segoe UI" panose="020B0502040204020203" pitchFamily="34" charset="0"/>
                <a:cs typeface="Segoe UI" panose="020B0502040204020203" pitchFamily="34" charset="0"/>
              </a:rPr>
              <a:t>(2 of 2)</a:t>
            </a:r>
            <a:endParaRPr lang="en-US" sz="3400" b="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570892" y="1358925"/>
            <a:ext cx="9752972" cy="4747961"/>
          </a:xfrm>
          <a:ln>
            <a:noFill/>
          </a:ln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Organized around five building blocks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Surveillance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Lending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CD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Institutional issues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The role of the Fund in the global architecture for climate</a:t>
            </a:r>
          </a:p>
          <a:p>
            <a:pPr marL="342900" lvl="2" indent="-3429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Executive Board backing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Strong demand for an early climate change evaluation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Support for this approach on September 26, 2024 </a:t>
            </a:r>
          </a:p>
        </p:txBody>
      </p:sp>
    </p:spTree>
    <p:extLst>
      <p:ext uri="{BB962C8B-B14F-4D97-AF65-F5344CB8AC3E}">
        <p14:creationId xmlns:p14="http://schemas.microsoft.com/office/powerpoint/2010/main" val="330852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Challenges</a:t>
            </a:r>
            <a:endParaRPr lang="en-US" sz="3400" b="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570892" y="1358925"/>
            <a:ext cx="9752972" cy="4747961"/>
          </a:xfrm>
          <a:ln>
            <a:noFill/>
          </a:ln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Shift in the US administration stance towards multilateralism and climate change related work.</a:t>
            </a:r>
          </a:p>
          <a:p>
            <a:pPr marL="342900" lvl="2" indent="-3429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Within the IMF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Uncertainty about the future of the Fund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High uncertainty about the future of the Fund’s work on climate change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Impasse on decision-making on anything related to climate change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Reticence towards the early-stage concept</a:t>
            </a:r>
          </a:p>
          <a:p>
            <a:pPr marL="342900" lvl="2" indent="-3429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For the evaluation, in the absence of clear guidance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Delays on every interaction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Resistance to discuss climate-related issues</a:t>
            </a:r>
          </a:p>
        </p:txBody>
      </p:sp>
    </p:spTree>
    <p:extLst>
      <p:ext uri="{BB962C8B-B14F-4D97-AF65-F5344CB8AC3E}">
        <p14:creationId xmlns:p14="http://schemas.microsoft.com/office/powerpoint/2010/main" val="319755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Issues for Discussion</a:t>
            </a:r>
            <a:endParaRPr lang="en-US" sz="3400" b="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570892" y="1358925"/>
            <a:ext cx="9916258" cy="4747961"/>
          </a:xfrm>
          <a:ln>
            <a:noFill/>
          </a:ln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Given colleagues’ experience on climate change-related evaluations, any suggestions on IEO’s approach or applicable lessons?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2100" b="0" dirty="0">
                <a:latin typeface="Segoe UI" panose="020B0502040204020203" pitchFamily="34" charset="0"/>
                <a:cs typeface="Segoe UI" panose="020B0502040204020203" pitchFamily="34" charset="0"/>
              </a:rPr>
              <a:t>What gaps do you see in the international architecture for combating climate change and how do you see the different comparative advantages across IFIs? </a:t>
            </a:r>
          </a:p>
          <a:p>
            <a:pPr marL="342900" lvl="2" indent="-3429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In view of the political context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What has been your parent institutions’ general reaction?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What has been your parent institutions’ reaction on climate issues specifically?</a:t>
            </a:r>
          </a:p>
          <a:p>
            <a:pPr marL="625475" lvl="3" indent="-27781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Segoe UI" panose="020B0502040204020203" pitchFamily="34" charset="0"/>
                <a:cs typeface="Segoe UI" panose="020B0502040204020203" pitchFamily="34" charset="0"/>
              </a:rPr>
              <a:t>What is your current approach to climate change (and other issues such as gender or diversity) in evaluations? What is the cost-benefit analysis of evaluating these areas under the current circumstances?</a:t>
            </a:r>
          </a:p>
        </p:txBody>
      </p:sp>
    </p:spTree>
    <p:extLst>
      <p:ext uri="{BB962C8B-B14F-4D97-AF65-F5344CB8AC3E}">
        <p14:creationId xmlns:p14="http://schemas.microsoft.com/office/powerpoint/2010/main" val="107004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Thank you!</a:t>
            </a:r>
          </a:p>
          <a:p>
            <a:r>
              <a:rPr lang="en-US" sz="3200" b="0" cap="none" dirty="0">
                <a:latin typeface="Segoe UI" panose="020B0502040204020203" pitchFamily="34" charset="0"/>
                <a:cs typeface="Segoe UI" panose="020B0502040204020203" pitchFamily="34" charset="0"/>
              </a:rPr>
              <a:t>Visit us at </a:t>
            </a:r>
            <a:r>
              <a:rPr lang="en-US" sz="3200" b="0" i="1" cap="none" dirty="0">
                <a:latin typeface="Segoe UI" panose="020B0502040204020203" pitchFamily="34" charset="0"/>
                <a:cs typeface="Segoe UI" panose="020B0502040204020203" pitchFamily="34" charset="0"/>
              </a:rPr>
              <a:t>ieo.imf.org</a:t>
            </a:r>
          </a:p>
        </p:txBody>
      </p:sp>
    </p:spTree>
    <p:extLst>
      <p:ext uri="{BB962C8B-B14F-4D97-AF65-F5344CB8AC3E}">
        <p14:creationId xmlns:p14="http://schemas.microsoft.com/office/powerpoint/2010/main" val="106345607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uilding">
  <a:themeElements>
    <a:clrScheme name="Custom 43">
      <a:dk1>
        <a:srgbClr val="000000"/>
      </a:dk1>
      <a:lt1>
        <a:srgbClr val="FEFEFE"/>
      </a:lt1>
      <a:dk2>
        <a:srgbClr val="8CA7BB"/>
      </a:dk2>
      <a:lt2>
        <a:srgbClr val="E3EAF1"/>
      </a:lt2>
      <a:accent1>
        <a:srgbClr val="0093D5"/>
      </a:accent1>
      <a:accent2>
        <a:srgbClr val="003764"/>
      </a:accent2>
      <a:accent3>
        <a:srgbClr val="EF7521"/>
      </a:accent3>
      <a:accent4>
        <a:srgbClr val="8A8C8C"/>
      </a:accent4>
      <a:accent5>
        <a:srgbClr val="FB8E15"/>
      </a:accent5>
      <a:accent6>
        <a:srgbClr val="8A8B8B"/>
      </a:accent6>
      <a:hlink>
        <a:srgbClr val="006595"/>
      </a:hlink>
      <a:folHlink>
        <a:srgbClr val="E98B23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ilding" id="{B478FCC9-2A36-1E4D-B3C8-62466929AF6B}" vid="{A532343C-A2F6-F343-82D1-DD3BE92638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Building</Template>
  <TotalTime>40801</TotalTime>
  <Words>446</Words>
  <Application>Microsoft Office PowerPoint</Application>
  <PresentationFormat>Widescreen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.LucidaGrandeUI</vt:lpstr>
      <vt:lpstr>Arial</vt:lpstr>
      <vt:lpstr>Calibri</vt:lpstr>
      <vt:lpstr>Candara</vt:lpstr>
      <vt:lpstr>Segoe UI</vt:lpstr>
      <vt:lpstr>Wingdings</vt:lpstr>
      <vt:lpstr>Building</vt:lpstr>
      <vt:lpstr>PowerPoint Presentation</vt:lpstr>
      <vt:lpstr>Background: The IMF and Climate Change</vt:lpstr>
      <vt:lpstr>The Evaluation’s Approach (1 of 2)</vt:lpstr>
      <vt:lpstr>The Evaluation’s Approach (2 of 2)</vt:lpstr>
      <vt:lpstr>Challenges</vt:lpstr>
      <vt:lpstr>Issues for 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Kireyev, Alexei</dc:creator>
  <cp:lastModifiedBy>de Las Casas, Miguel</cp:lastModifiedBy>
  <cp:revision>624</cp:revision>
  <cp:lastPrinted>2025-03-07T22:24:36Z</cp:lastPrinted>
  <dcterms:created xsi:type="dcterms:W3CDTF">2016-11-19T18:32:40Z</dcterms:created>
  <dcterms:modified xsi:type="dcterms:W3CDTF">2025-03-07T22:54:09Z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  <property fmtid="{D5CDD505-2E9C-101B-9397-08002B2CF9AE}" pid="3" name="MSIP_Label_0c07ed86-5dc5-4593-ad03-a8684b843815_Enabled">
    <vt:lpwstr>true</vt:lpwstr>
  </property>
  <property fmtid="{D5CDD505-2E9C-101B-9397-08002B2CF9AE}" pid="4" name="MSIP_Label_0c07ed86-5dc5-4593-ad03-a8684b843815_SetDate">
    <vt:lpwstr>2023-09-13T19:32:18Z</vt:lpwstr>
  </property>
  <property fmtid="{D5CDD505-2E9C-101B-9397-08002B2CF9AE}" pid="5" name="MSIP_Label_0c07ed86-5dc5-4593-ad03-a8684b843815_Method">
    <vt:lpwstr>Standard</vt:lpwstr>
  </property>
  <property fmtid="{D5CDD505-2E9C-101B-9397-08002B2CF9AE}" pid="6" name="MSIP_Label_0c07ed86-5dc5-4593-ad03-a8684b843815_Name">
    <vt:lpwstr>0c07ed86-5dc5-4593-ad03-a8684b843815</vt:lpwstr>
  </property>
  <property fmtid="{D5CDD505-2E9C-101B-9397-08002B2CF9AE}" pid="7" name="MSIP_Label_0c07ed86-5dc5-4593-ad03-a8684b843815_SiteId">
    <vt:lpwstr>8085fa43-302e-45bd-b171-a6648c3b6be7</vt:lpwstr>
  </property>
  <property fmtid="{D5CDD505-2E9C-101B-9397-08002B2CF9AE}" pid="8" name="MSIP_Label_0c07ed86-5dc5-4593-ad03-a8684b843815_ActionId">
    <vt:lpwstr>c6d1530f-c120-4b43-9f3f-6121b224729b</vt:lpwstr>
  </property>
  <property fmtid="{D5CDD505-2E9C-101B-9397-08002B2CF9AE}" pid="9" name="MSIP_Label_0c07ed86-5dc5-4593-ad03-a8684b843815_ContentBits">
    <vt:lpwstr>0</vt:lpwstr>
  </property>
</Properties>
</file>