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76" r:id="rId5"/>
    <p:sldId id="293" r:id="rId6"/>
    <p:sldId id="294" r:id="rId7"/>
    <p:sldId id="295" r:id="rId8"/>
    <p:sldId id="296" r:id="rId9"/>
    <p:sldId id="297" r:id="rId10"/>
    <p:sldId id="298" r:id="rId11"/>
    <p:sldId id="289"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5AFCBA-8436-57F5-501E-4A075F18BA59}" name="Paolo Obias" initials="PO" userId="S::pobias@adb.org::cfeb931b-4824-4420-9755-94628ee5145b" providerId="AD"/>
  <p188:author id="{09FE56D6-A50C-38B9-7D60-12E94E3E3164}" name="Aldous Moses B. Tirona" initials="AT" userId="S::atirona@adb.org::8c0976b7-c49c-4d14-a9ee-1c159b7fd2a5" providerId="AD"/>
  <p188:author id="{11AA74E8-BBA5-E3CC-21F9-19F0AE2BF4AC}" name="Lawrence Nelson Guevara" initials="LNG" userId="Lawrence Nelson Guevara" providerId="None"/>
  <p188:author id="{860FD1FA-7E7F-DECC-B50F-272477CFE6BE}" name="Garrett Kilroy" initials="GK" userId="S::gkilroy@adb.org::5bcbeb7d-ee72-4fcf-a342-748044f817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63C2"/>
    <a:srgbClr val="7AC3D6"/>
    <a:srgbClr val="231F20"/>
    <a:srgbClr val="E46B0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p:restoredTop sz="83810"/>
  </p:normalViewPr>
  <p:slideViewPr>
    <p:cSldViewPr snapToGrid="0">
      <p:cViewPr varScale="1">
        <p:scale>
          <a:sx n="49" d="100"/>
          <a:sy n="49" d="100"/>
        </p:scale>
        <p:origin x="66" y="17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ADB Long-Term Cofinancing Ratio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 Cofinancing</c:v>
                </c:pt>
              </c:strCache>
            </c:strRef>
          </c:tx>
          <c:spPr>
            <a:solidFill>
              <a:schemeClr val="accent1"/>
            </a:solidFill>
            <a:ln>
              <a:noFill/>
            </a:ln>
            <a:effectLst/>
          </c:spPr>
          <c:invertIfNegative val="0"/>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_(* #,##0_);_(* \(#,##0\);_(* "-"??_);_(@_)</c:formatCode>
                <c:ptCount val="7"/>
                <c:pt idx="0">
                  <c:v>3017000000</c:v>
                </c:pt>
                <c:pt idx="1">
                  <c:v>3560000000</c:v>
                </c:pt>
                <c:pt idx="2">
                  <c:v>3538000000</c:v>
                </c:pt>
                <c:pt idx="3">
                  <c:v>2042000000</c:v>
                </c:pt>
                <c:pt idx="4">
                  <c:v>2183000000</c:v>
                </c:pt>
                <c:pt idx="5">
                  <c:v>1807000000</c:v>
                </c:pt>
                <c:pt idx="6">
                  <c:v>3865000000</c:v>
                </c:pt>
              </c:numCache>
            </c:numRef>
          </c:val>
          <c:extLst>
            <c:ext xmlns:c16="http://schemas.microsoft.com/office/drawing/2014/chart" uri="{C3380CC4-5D6E-409C-BE32-E72D297353CC}">
              <c16:uniqueId val="{00000000-A312-1842-9647-760BE24079D8}"/>
            </c:ext>
          </c:extLst>
        </c:ser>
        <c:ser>
          <c:idx val="1"/>
          <c:order val="1"/>
          <c:tx>
            <c:strRef>
              <c:f>Sheet1!$C$1</c:f>
              <c:strCache>
                <c:ptCount val="1"/>
                <c:pt idx="0">
                  <c:v>Net OCR</c:v>
                </c:pt>
              </c:strCache>
            </c:strRef>
          </c:tx>
          <c:spPr>
            <a:solidFill>
              <a:schemeClr val="accent2"/>
            </a:solidFill>
            <a:ln>
              <a:noFill/>
            </a:ln>
            <a:effectLst/>
          </c:spPr>
          <c:invertIfNegative val="0"/>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General</c:formatCode>
                <c:ptCount val="7"/>
                <c:pt idx="0">
                  <c:v>1721000000</c:v>
                </c:pt>
                <c:pt idx="1">
                  <c:v>3001000000</c:v>
                </c:pt>
                <c:pt idx="2">
                  <c:v>2351000000</c:v>
                </c:pt>
                <c:pt idx="3">
                  <c:v>963000000</c:v>
                </c:pt>
                <c:pt idx="4">
                  <c:v>987000000</c:v>
                </c:pt>
                <c:pt idx="5">
                  <c:v>977000000</c:v>
                </c:pt>
                <c:pt idx="6">
                  <c:v>1453000000</c:v>
                </c:pt>
              </c:numCache>
            </c:numRef>
          </c:val>
          <c:extLst>
            <c:ext xmlns:c16="http://schemas.microsoft.com/office/drawing/2014/chart" uri="{C3380CC4-5D6E-409C-BE32-E72D297353CC}">
              <c16:uniqueId val="{00000001-A312-1842-9647-760BE24079D8}"/>
            </c:ext>
          </c:extLst>
        </c:ser>
        <c:dLbls>
          <c:showLegendKey val="0"/>
          <c:showVal val="0"/>
          <c:showCatName val="0"/>
          <c:showSerName val="0"/>
          <c:showPercent val="0"/>
          <c:showBubbleSize val="0"/>
        </c:dLbls>
        <c:gapWidth val="150"/>
        <c:axId val="1260162896"/>
        <c:axId val="1260343136"/>
      </c:barChart>
      <c:lineChart>
        <c:grouping val="standard"/>
        <c:varyColors val="0"/>
        <c:ser>
          <c:idx val="2"/>
          <c:order val="2"/>
          <c:tx>
            <c:strRef>
              <c:f>Sheet1!$D$1</c:f>
              <c:strCache>
                <c:ptCount val="1"/>
                <c:pt idx="0">
                  <c:v>Cofinancing Ratio</c:v>
                </c:pt>
              </c:strCache>
            </c:strRef>
          </c:tx>
          <c:spPr>
            <a:ln w="28575" cap="rnd">
              <a:solidFill>
                <a:schemeClr val="accent3"/>
              </a:solidFill>
              <a:round/>
            </a:ln>
            <a:effectLst/>
          </c:spPr>
          <c:marker>
            <c:symbol val="none"/>
          </c:marker>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Sheet1!$D$2:$D$8</c:f>
              <c:numCache>
                <c:formatCode>General</c:formatCode>
                <c:ptCount val="7"/>
                <c:pt idx="2">
                  <c:v>1.4</c:v>
                </c:pt>
                <c:pt idx="3">
                  <c:v>1.4</c:v>
                </c:pt>
                <c:pt idx="4">
                  <c:v>1.8</c:v>
                </c:pt>
                <c:pt idx="5">
                  <c:v>2.1</c:v>
                </c:pt>
                <c:pt idx="6">
                  <c:v>2.2999999999999998</c:v>
                </c:pt>
              </c:numCache>
            </c:numRef>
          </c:val>
          <c:smooth val="0"/>
          <c:extLst>
            <c:ext xmlns:c16="http://schemas.microsoft.com/office/drawing/2014/chart" uri="{C3380CC4-5D6E-409C-BE32-E72D297353CC}">
              <c16:uniqueId val="{00000002-A312-1842-9647-760BE24079D8}"/>
            </c:ext>
          </c:extLst>
        </c:ser>
        <c:dLbls>
          <c:showLegendKey val="0"/>
          <c:showVal val="0"/>
          <c:showCatName val="0"/>
          <c:showSerName val="0"/>
          <c:showPercent val="0"/>
          <c:showBubbleSize val="0"/>
        </c:dLbls>
        <c:marker val="1"/>
        <c:smooth val="0"/>
        <c:axId val="1260151008"/>
        <c:axId val="1259956528"/>
      </c:lineChart>
      <c:catAx>
        <c:axId val="126016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343136"/>
        <c:crosses val="autoZero"/>
        <c:auto val="1"/>
        <c:lblAlgn val="ctr"/>
        <c:lblOffset val="100"/>
        <c:noMultiLvlLbl val="0"/>
      </c:catAx>
      <c:valAx>
        <c:axId val="12603431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162896"/>
        <c:crosses val="autoZero"/>
        <c:crossBetween val="between"/>
        <c:dispUnits>
          <c:builtInUnit val="millions"/>
          <c:dispUnitsLbl>
            <c:layout>
              <c:manualLayout>
                <c:xMode val="edge"/>
                <c:yMode val="edge"/>
                <c:x val="2.500598299915352E-2"/>
                <c:y val="0.35033936687979644"/>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995652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151008"/>
        <c:crosses val="max"/>
        <c:crossBetween val="between"/>
      </c:valAx>
      <c:catAx>
        <c:axId val="1260151008"/>
        <c:scaling>
          <c:orientation val="minMax"/>
        </c:scaling>
        <c:delete val="1"/>
        <c:axPos val="b"/>
        <c:numFmt formatCode="General" sourceLinked="1"/>
        <c:majorTickMark val="none"/>
        <c:minorTickMark val="none"/>
        <c:tickLblPos val="nextTo"/>
        <c:crossAx val="1259956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FB00F-F4FF-A445-A9E6-84010774DD8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D2AC64B-9C5B-714D-8FC7-AB197F9CF47E}">
      <dgm:prSet phldrT="[Text]"/>
      <dgm:spPr/>
      <dgm:t>
        <a:bodyPr/>
        <a:lstStyle/>
        <a:p>
          <a:r>
            <a:rPr lang="en-US" dirty="0"/>
            <a:t>S2020</a:t>
          </a:r>
        </a:p>
      </dgm:t>
    </dgm:pt>
    <dgm:pt modelId="{4823D277-B443-5743-9783-57682E65FDD8}" type="parTrans" cxnId="{0EF04257-8938-BB4E-805A-E2B91164DAF3}">
      <dgm:prSet/>
      <dgm:spPr/>
      <dgm:t>
        <a:bodyPr/>
        <a:lstStyle/>
        <a:p>
          <a:endParaRPr lang="en-US"/>
        </a:p>
      </dgm:t>
    </dgm:pt>
    <dgm:pt modelId="{1F757290-FC2E-EA40-B4C8-EB029E789C62}" type="sibTrans" cxnId="{0EF04257-8938-BB4E-805A-E2B91164DAF3}">
      <dgm:prSet/>
      <dgm:spPr/>
      <dgm:t>
        <a:bodyPr/>
        <a:lstStyle/>
        <a:p>
          <a:endParaRPr lang="en-US"/>
        </a:p>
      </dgm:t>
    </dgm:pt>
    <dgm:pt modelId="{DCD37F0A-995F-4D47-9BFC-BA96BFFCC1E3}">
      <dgm:prSet phldrT="[Text]"/>
      <dgm:spPr/>
      <dgm:t>
        <a:bodyPr/>
        <a:lstStyle/>
        <a:p>
          <a:r>
            <a:rPr lang="en-US" dirty="0"/>
            <a:t>Private Sector Development (PSD) and Private Sector Operations (PSO) together as one of five drivers of change. Target: PSD and PSO to account for 50% of ADB’s annual operations. </a:t>
          </a:r>
        </a:p>
      </dgm:t>
    </dgm:pt>
    <dgm:pt modelId="{284F7196-8277-0148-B920-9D3ACE46CC2A}" type="parTrans" cxnId="{34317DDD-A932-2841-B816-EF1D6D96C93B}">
      <dgm:prSet/>
      <dgm:spPr/>
      <dgm:t>
        <a:bodyPr/>
        <a:lstStyle/>
        <a:p>
          <a:endParaRPr lang="en-US"/>
        </a:p>
      </dgm:t>
    </dgm:pt>
    <dgm:pt modelId="{66FE3A16-CD19-7C4F-8435-2514890CAE1F}" type="sibTrans" cxnId="{34317DDD-A932-2841-B816-EF1D6D96C93B}">
      <dgm:prSet/>
      <dgm:spPr/>
      <dgm:t>
        <a:bodyPr/>
        <a:lstStyle/>
        <a:p>
          <a:endParaRPr lang="en-US"/>
        </a:p>
      </dgm:t>
    </dgm:pt>
    <dgm:pt modelId="{32ADAAF7-46FA-E94F-8E62-AF28504E6C1B}">
      <dgm:prSet phldrT="[Text]"/>
      <dgm:spPr/>
      <dgm:t>
        <a:bodyPr/>
        <a:lstStyle/>
        <a:p>
          <a:r>
            <a:rPr lang="en-US" dirty="0"/>
            <a:t>PSD = sovereign operations’ upstream work, PSO = PSOD’s downstream work</a:t>
          </a:r>
        </a:p>
      </dgm:t>
    </dgm:pt>
    <dgm:pt modelId="{CACA5D48-4E78-3C47-A3E5-1B2FD9DB8561}" type="parTrans" cxnId="{54B13DC7-3D90-6246-ABE5-56C625F9E5D4}">
      <dgm:prSet/>
      <dgm:spPr/>
      <dgm:t>
        <a:bodyPr/>
        <a:lstStyle/>
        <a:p>
          <a:endParaRPr lang="en-US"/>
        </a:p>
      </dgm:t>
    </dgm:pt>
    <dgm:pt modelId="{F7AD54C9-EF10-C241-8A88-6481810308B8}" type="sibTrans" cxnId="{54B13DC7-3D90-6246-ABE5-56C625F9E5D4}">
      <dgm:prSet/>
      <dgm:spPr/>
      <dgm:t>
        <a:bodyPr/>
        <a:lstStyle/>
        <a:p>
          <a:endParaRPr lang="en-US"/>
        </a:p>
      </dgm:t>
    </dgm:pt>
    <dgm:pt modelId="{44CE6AAC-C88B-7B49-8805-A9343AA04749}">
      <dgm:prSet phldrT="[Text]"/>
      <dgm:spPr/>
      <dgm:t>
        <a:bodyPr/>
        <a:lstStyle/>
        <a:p>
          <a:r>
            <a:rPr lang="en-US" dirty="0"/>
            <a:t>S2030</a:t>
          </a:r>
        </a:p>
      </dgm:t>
    </dgm:pt>
    <dgm:pt modelId="{8B2FC742-5522-D549-ABA6-4853EE9614B1}" type="parTrans" cxnId="{38851A9A-14C6-0644-9476-C6BB903CB8B4}">
      <dgm:prSet/>
      <dgm:spPr/>
      <dgm:t>
        <a:bodyPr/>
        <a:lstStyle/>
        <a:p>
          <a:endParaRPr lang="en-US"/>
        </a:p>
      </dgm:t>
    </dgm:pt>
    <dgm:pt modelId="{ECAC1270-B047-7E44-B874-3692AB3C0455}" type="sibTrans" cxnId="{38851A9A-14C6-0644-9476-C6BB903CB8B4}">
      <dgm:prSet/>
      <dgm:spPr/>
      <dgm:t>
        <a:bodyPr/>
        <a:lstStyle/>
        <a:p>
          <a:endParaRPr lang="en-US"/>
        </a:p>
      </dgm:t>
    </dgm:pt>
    <dgm:pt modelId="{3A4515A9-9C34-0947-9177-8548E75C6B9F}">
      <dgm:prSet phldrT="[Text]"/>
      <dgm:spPr/>
      <dgm:t>
        <a:bodyPr/>
        <a:lstStyle/>
        <a:p>
          <a:r>
            <a:rPr lang="en-US" dirty="0"/>
            <a:t>Focus on expanding PSO (target: PSO to comprise 1/3 of ADB operations by number of projects by 2024) and increasing long-term cofinancing (target: long-term cofinancing ratio of 2.5x by 2030)</a:t>
          </a:r>
        </a:p>
      </dgm:t>
    </dgm:pt>
    <dgm:pt modelId="{414CBAD4-06CB-504F-81D0-6F51B2ADB2AC}" type="parTrans" cxnId="{C60388FF-79AB-A446-BE47-F92E6D3F7A31}">
      <dgm:prSet/>
      <dgm:spPr/>
      <dgm:t>
        <a:bodyPr/>
        <a:lstStyle/>
        <a:p>
          <a:endParaRPr lang="en-US"/>
        </a:p>
      </dgm:t>
    </dgm:pt>
    <dgm:pt modelId="{16431A28-BC59-0041-BD02-39C65B358168}" type="sibTrans" cxnId="{C60388FF-79AB-A446-BE47-F92E6D3F7A31}">
      <dgm:prSet/>
      <dgm:spPr/>
      <dgm:t>
        <a:bodyPr/>
        <a:lstStyle/>
        <a:p>
          <a:endParaRPr lang="en-US"/>
        </a:p>
      </dgm:t>
    </dgm:pt>
    <dgm:pt modelId="{DB0EE655-8635-104F-866F-37DFC2344B27}">
      <dgm:prSet phldrT="[Text]"/>
      <dgm:spPr/>
      <dgm:t>
        <a:bodyPr/>
        <a:lstStyle/>
        <a:p>
          <a:r>
            <a:rPr lang="en-US" dirty="0"/>
            <a:t>7 Operational Priorities plus PSO as a cross-cutting additional focus</a:t>
          </a:r>
        </a:p>
      </dgm:t>
    </dgm:pt>
    <dgm:pt modelId="{8548F1BE-588B-6C47-84B2-0B9DD8E3590B}" type="parTrans" cxnId="{786857F5-AAFE-4047-A54C-CE51CECC1BB4}">
      <dgm:prSet/>
      <dgm:spPr/>
      <dgm:t>
        <a:bodyPr/>
        <a:lstStyle/>
        <a:p>
          <a:endParaRPr lang="en-US"/>
        </a:p>
      </dgm:t>
    </dgm:pt>
    <dgm:pt modelId="{E7E63679-D283-AB4F-8EA0-B4803596C442}" type="sibTrans" cxnId="{786857F5-AAFE-4047-A54C-CE51CECC1BB4}">
      <dgm:prSet/>
      <dgm:spPr/>
      <dgm:t>
        <a:bodyPr/>
        <a:lstStyle/>
        <a:p>
          <a:endParaRPr lang="en-US"/>
        </a:p>
      </dgm:t>
    </dgm:pt>
    <dgm:pt modelId="{3D9950E9-545B-6546-B804-3E722009E60C}">
      <dgm:prSet phldrT="[Text]"/>
      <dgm:spPr/>
      <dgm:t>
        <a:bodyPr/>
        <a:lstStyle/>
        <a:p>
          <a:r>
            <a:rPr lang="en-US" dirty="0"/>
            <a:t>The PSO Plan</a:t>
          </a:r>
        </a:p>
      </dgm:t>
    </dgm:pt>
    <dgm:pt modelId="{101292EA-3ABE-6A44-9F48-A1036250F9EB}" type="parTrans" cxnId="{6CE8FB48-4A43-884D-AF51-EE3910CE26AD}">
      <dgm:prSet/>
      <dgm:spPr/>
      <dgm:t>
        <a:bodyPr/>
        <a:lstStyle/>
        <a:p>
          <a:endParaRPr lang="en-US"/>
        </a:p>
      </dgm:t>
    </dgm:pt>
    <dgm:pt modelId="{4DFFACB0-8844-F147-9287-7C6FC6E6031B}" type="sibTrans" cxnId="{6CE8FB48-4A43-884D-AF51-EE3910CE26AD}">
      <dgm:prSet/>
      <dgm:spPr/>
      <dgm:t>
        <a:bodyPr/>
        <a:lstStyle/>
        <a:p>
          <a:endParaRPr lang="en-US"/>
        </a:p>
      </dgm:t>
    </dgm:pt>
    <dgm:pt modelId="{236B90A9-0239-074B-918F-A215D0C8AA1F}">
      <dgm:prSet phldrT="[Text]"/>
      <dgm:spPr/>
      <dgm:t>
        <a:bodyPr/>
        <a:lstStyle/>
        <a:p>
          <a:r>
            <a:rPr lang="en-US" dirty="0"/>
            <a:t>Evaluation Focus: Operational Plan for Private Sector Operations 2019-2024 (The PSO Plan) – a guiding framework and implementation plan for achieving S2030’s goals</a:t>
          </a:r>
        </a:p>
      </dgm:t>
    </dgm:pt>
    <dgm:pt modelId="{54E23151-B69E-6A45-8527-166914954342}" type="parTrans" cxnId="{61517DE6-BF87-2140-89BC-4546F89B3FEB}">
      <dgm:prSet/>
      <dgm:spPr/>
      <dgm:t>
        <a:bodyPr/>
        <a:lstStyle/>
        <a:p>
          <a:endParaRPr lang="en-US"/>
        </a:p>
      </dgm:t>
    </dgm:pt>
    <dgm:pt modelId="{BA90059B-A72A-F546-9A27-6AB89993153B}" type="sibTrans" cxnId="{61517DE6-BF87-2140-89BC-4546F89B3FEB}">
      <dgm:prSet/>
      <dgm:spPr/>
      <dgm:t>
        <a:bodyPr/>
        <a:lstStyle/>
        <a:p>
          <a:endParaRPr lang="en-US"/>
        </a:p>
      </dgm:t>
    </dgm:pt>
    <dgm:pt modelId="{779BC1FA-3E26-3442-ADC0-D6B913094BF2}">
      <dgm:prSet phldrT="[Text]"/>
      <dgm:spPr/>
      <dgm:t>
        <a:bodyPr/>
        <a:lstStyle/>
        <a:p>
          <a:r>
            <a:rPr lang="en-US" dirty="0"/>
            <a:t>Echoed S2030’s emphasis on development impact as a key objective while ensuring financial sustainability</a:t>
          </a:r>
        </a:p>
      </dgm:t>
    </dgm:pt>
    <dgm:pt modelId="{FDC3DBDD-404A-454B-87F9-A52ADD173CB5}" type="parTrans" cxnId="{44E8DE9E-4898-B74F-B97D-33A42D41F701}">
      <dgm:prSet/>
      <dgm:spPr/>
      <dgm:t>
        <a:bodyPr/>
        <a:lstStyle/>
        <a:p>
          <a:endParaRPr lang="en-US"/>
        </a:p>
      </dgm:t>
    </dgm:pt>
    <dgm:pt modelId="{A6AB4A57-4645-D949-B87B-E03D5CC9E228}" type="sibTrans" cxnId="{44E8DE9E-4898-B74F-B97D-33A42D41F701}">
      <dgm:prSet/>
      <dgm:spPr/>
      <dgm:t>
        <a:bodyPr/>
        <a:lstStyle/>
        <a:p>
          <a:endParaRPr lang="en-US"/>
        </a:p>
      </dgm:t>
    </dgm:pt>
    <dgm:pt modelId="{1611D7D4-0A4E-574E-B57E-FB992729CA3B}">
      <dgm:prSet phldrT="[Text]"/>
      <dgm:spPr/>
      <dgm:t>
        <a:bodyPr/>
        <a:lstStyle/>
        <a:p>
          <a:r>
            <a:rPr lang="en-US" dirty="0"/>
            <a:t>Includes targets for expanding PSO, long-term cofinancing, diversifying operations into challenging sectors, frontier markets  </a:t>
          </a:r>
        </a:p>
      </dgm:t>
    </dgm:pt>
    <dgm:pt modelId="{A4FDD61A-146C-CD45-9B8C-6AF0F53F7C64}" type="parTrans" cxnId="{6715CD19-9476-214A-8F02-79BF90B5E9D6}">
      <dgm:prSet/>
      <dgm:spPr/>
      <dgm:t>
        <a:bodyPr/>
        <a:lstStyle/>
        <a:p>
          <a:endParaRPr lang="en-US"/>
        </a:p>
      </dgm:t>
    </dgm:pt>
    <dgm:pt modelId="{49CF9D22-0EFA-3846-9FAE-A9F045001103}" type="sibTrans" cxnId="{6715CD19-9476-214A-8F02-79BF90B5E9D6}">
      <dgm:prSet/>
      <dgm:spPr/>
      <dgm:t>
        <a:bodyPr/>
        <a:lstStyle/>
        <a:p>
          <a:endParaRPr lang="en-US"/>
        </a:p>
      </dgm:t>
    </dgm:pt>
    <dgm:pt modelId="{7F035749-1270-714C-AED9-B8CCC3BDC269}" type="pres">
      <dgm:prSet presAssocID="{791FB00F-F4FF-A445-A9E6-84010774DD84}" presName="linearFlow" presStyleCnt="0">
        <dgm:presLayoutVars>
          <dgm:dir/>
          <dgm:animLvl val="lvl"/>
          <dgm:resizeHandles val="exact"/>
        </dgm:presLayoutVars>
      </dgm:prSet>
      <dgm:spPr/>
    </dgm:pt>
    <dgm:pt modelId="{4C2DCB6C-2985-D24C-988E-73237BE9AD84}" type="pres">
      <dgm:prSet presAssocID="{AD2AC64B-9C5B-714D-8FC7-AB197F9CF47E}" presName="composite" presStyleCnt="0"/>
      <dgm:spPr/>
    </dgm:pt>
    <dgm:pt modelId="{B30D4EAE-54F5-534E-94D9-03D7D6875986}" type="pres">
      <dgm:prSet presAssocID="{AD2AC64B-9C5B-714D-8FC7-AB197F9CF47E}" presName="parentText" presStyleLbl="alignNode1" presStyleIdx="0" presStyleCnt="3">
        <dgm:presLayoutVars>
          <dgm:chMax val="1"/>
          <dgm:bulletEnabled val="1"/>
        </dgm:presLayoutVars>
      </dgm:prSet>
      <dgm:spPr/>
    </dgm:pt>
    <dgm:pt modelId="{A24C7E2F-C10F-F34C-97E1-A7858364C124}" type="pres">
      <dgm:prSet presAssocID="{AD2AC64B-9C5B-714D-8FC7-AB197F9CF47E}" presName="descendantText" presStyleLbl="alignAcc1" presStyleIdx="0" presStyleCnt="3">
        <dgm:presLayoutVars>
          <dgm:bulletEnabled val="1"/>
        </dgm:presLayoutVars>
      </dgm:prSet>
      <dgm:spPr/>
    </dgm:pt>
    <dgm:pt modelId="{0777E689-00FF-8041-831C-E5F69DE926A8}" type="pres">
      <dgm:prSet presAssocID="{1F757290-FC2E-EA40-B4C8-EB029E789C62}" presName="sp" presStyleCnt="0"/>
      <dgm:spPr/>
    </dgm:pt>
    <dgm:pt modelId="{E6258D20-76CC-294E-B3DC-E75DD1FA7427}" type="pres">
      <dgm:prSet presAssocID="{44CE6AAC-C88B-7B49-8805-A9343AA04749}" presName="composite" presStyleCnt="0"/>
      <dgm:spPr/>
    </dgm:pt>
    <dgm:pt modelId="{BDF0F45F-B652-574F-BE83-1E5C24B14AFC}" type="pres">
      <dgm:prSet presAssocID="{44CE6AAC-C88B-7B49-8805-A9343AA04749}" presName="parentText" presStyleLbl="alignNode1" presStyleIdx="1" presStyleCnt="3">
        <dgm:presLayoutVars>
          <dgm:chMax val="1"/>
          <dgm:bulletEnabled val="1"/>
        </dgm:presLayoutVars>
      </dgm:prSet>
      <dgm:spPr/>
    </dgm:pt>
    <dgm:pt modelId="{C52F57EA-0DBE-AC4A-852F-A64C73FC932B}" type="pres">
      <dgm:prSet presAssocID="{44CE6AAC-C88B-7B49-8805-A9343AA04749}" presName="descendantText" presStyleLbl="alignAcc1" presStyleIdx="1" presStyleCnt="3">
        <dgm:presLayoutVars>
          <dgm:bulletEnabled val="1"/>
        </dgm:presLayoutVars>
      </dgm:prSet>
      <dgm:spPr/>
    </dgm:pt>
    <dgm:pt modelId="{FE5E0476-DF8E-0145-BEA8-D486DD9C7D10}" type="pres">
      <dgm:prSet presAssocID="{ECAC1270-B047-7E44-B874-3692AB3C0455}" presName="sp" presStyleCnt="0"/>
      <dgm:spPr/>
    </dgm:pt>
    <dgm:pt modelId="{C9A075A6-23A1-324B-A734-5B96904B6A24}" type="pres">
      <dgm:prSet presAssocID="{3D9950E9-545B-6546-B804-3E722009E60C}" presName="composite" presStyleCnt="0"/>
      <dgm:spPr/>
    </dgm:pt>
    <dgm:pt modelId="{316684BA-6008-0D48-9453-467E89132522}" type="pres">
      <dgm:prSet presAssocID="{3D9950E9-545B-6546-B804-3E722009E60C}" presName="parentText" presStyleLbl="alignNode1" presStyleIdx="2" presStyleCnt="3">
        <dgm:presLayoutVars>
          <dgm:chMax val="1"/>
          <dgm:bulletEnabled val="1"/>
        </dgm:presLayoutVars>
      </dgm:prSet>
      <dgm:spPr/>
    </dgm:pt>
    <dgm:pt modelId="{FECF8C2C-EF42-9F4E-8EED-FE19C6EB1E01}" type="pres">
      <dgm:prSet presAssocID="{3D9950E9-545B-6546-B804-3E722009E60C}" presName="descendantText" presStyleLbl="alignAcc1" presStyleIdx="2" presStyleCnt="3">
        <dgm:presLayoutVars>
          <dgm:bulletEnabled val="1"/>
        </dgm:presLayoutVars>
      </dgm:prSet>
      <dgm:spPr/>
    </dgm:pt>
  </dgm:ptLst>
  <dgm:cxnLst>
    <dgm:cxn modelId="{4164C10C-FECF-9F49-93D2-11903E715C5A}" type="presOf" srcId="{AD2AC64B-9C5B-714D-8FC7-AB197F9CF47E}" destId="{B30D4EAE-54F5-534E-94D9-03D7D6875986}" srcOrd="0" destOrd="0" presId="urn:microsoft.com/office/officeart/2005/8/layout/chevron2"/>
    <dgm:cxn modelId="{6715CD19-9476-214A-8F02-79BF90B5E9D6}" srcId="{3D9950E9-545B-6546-B804-3E722009E60C}" destId="{1611D7D4-0A4E-574E-B57E-FB992729CA3B}" srcOrd="2" destOrd="0" parTransId="{A4FDD61A-146C-CD45-9B8C-6AF0F53F7C64}" sibTransId="{49CF9D22-0EFA-3846-9FAE-A9F045001103}"/>
    <dgm:cxn modelId="{2685191B-D5A7-C944-AAD0-3D0DA1EFFC77}" type="presOf" srcId="{44CE6AAC-C88B-7B49-8805-A9343AA04749}" destId="{BDF0F45F-B652-574F-BE83-1E5C24B14AFC}" srcOrd="0" destOrd="0" presId="urn:microsoft.com/office/officeart/2005/8/layout/chevron2"/>
    <dgm:cxn modelId="{C081E322-7DE4-5A4C-B268-56B1D1214A5F}" type="presOf" srcId="{3A4515A9-9C34-0947-9177-8548E75C6B9F}" destId="{C52F57EA-0DBE-AC4A-852F-A64C73FC932B}" srcOrd="0" destOrd="0" presId="urn:microsoft.com/office/officeart/2005/8/layout/chevron2"/>
    <dgm:cxn modelId="{30775267-5C65-DA47-8CAB-857C6A76531D}" type="presOf" srcId="{3D9950E9-545B-6546-B804-3E722009E60C}" destId="{316684BA-6008-0D48-9453-467E89132522}" srcOrd="0" destOrd="0" presId="urn:microsoft.com/office/officeart/2005/8/layout/chevron2"/>
    <dgm:cxn modelId="{6CE8FB48-4A43-884D-AF51-EE3910CE26AD}" srcId="{791FB00F-F4FF-A445-A9E6-84010774DD84}" destId="{3D9950E9-545B-6546-B804-3E722009E60C}" srcOrd="2" destOrd="0" parTransId="{101292EA-3ABE-6A44-9F48-A1036250F9EB}" sibTransId="{4DFFACB0-8844-F147-9287-7C6FC6E6031B}"/>
    <dgm:cxn modelId="{CF1C7E4F-70CE-7E4C-A366-B288049F5262}" type="presOf" srcId="{DCD37F0A-995F-4D47-9BFC-BA96BFFCC1E3}" destId="{A24C7E2F-C10F-F34C-97E1-A7858364C124}" srcOrd="0" destOrd="0" presId="urn:microsoft.com/office/officeart/2005/8/layout/chevron2"/>
    <dgm:cxn modelId="{5D0CF671-B970-484C-AECF-FE84881A3C42}" type="presOf" srcId="{DB0EE655-8635-104F-866F-37DFC2344B27}" destId="{C52F57EA-0DBE-AC4A-852F-A64C73FC932B}" srcOrd="0" destOrd="1" presId="urn:microsoft.com/office/officeart/2005/8/layout/chevron2"/>
    <dgm:cxn modelId="{AA875373-BF79-4A49-A104-A381BB63DCF2}" type="presOf" srcId="{779BC1FA-3E26-3442-ADC0-D6B913094BF2}" destId="{FECF8C2C-EF42-9F4E-8EED-FE19C6EB1E01}" srcOrd="0" destOrd="1" presId="urn:microsoft.com/office/officeart/2005/8/layout/chevron2"/>
    <dgm:cxn modelId="{0EF04257-8938-BB4E-805A-E2B91164DAF3}" srcId="{791FB00F-F4FF-A445-A9E6-84010774DD84}" destId="{AD2AC64B-9C5B-714D-8FC7-AB197F9CF47E}" srcOrd="0" destOrd="0" parTransId="{4823D277-B443-5743-9783-57682E65FDD8}" sibTransId="{1F757290-FC2E-EA40-B4C8-EB029E789C62}"/>
    <dgm:cxn modelId="{38851A9A-14C6-0644-9476-C6BB903CB8B4}" srcId="{791FB00F-F4FF-A445-A9E6-84010774DD84}" destId="{44CE6AAC-C88B-7B49-8805-A9343AA04749}" srcOrd="1" destOrd="0" parTransId="{8B2FC742-5522-D549-ABA6-4853EE9614B1}" sibTransId="{ECAC1270-B047-7E44-B874-3692AB3C0455}"/>
    <dgm:cxn modelId="{BF030B9E-102C-CA45-8992-C05869F3296F}" type="presOf" srcId="{236B90A9-0239-074B-918F-A215D0C8AA1F}" destId="{FECF8C2C-EF42-9F4E-8EED-FE19C6EB1E01}" srcOrd="0" destOrd="0" presId="urn:microsoft.com/office/officeart/2005/8/layout/chevron2"/>
    <dgm:cxn modelId="{44E8DE9E-4898-B74F-B97D-33A42D41F701}" srcId="{3D9950E9-545B-6546-B804-3E722009E60C}" destId="{779BC1FA-3E26-3442-ADC0-D6B913094BF2}" srcOrd="1" destOrd="0" parTransId="{FDC3DBDD-404A-454B-87F9-A52ADD173CB5}" sibTransId="{A6AB4A57-4645-D949-B87B-E03D5CC9E228}"/>
    <dgm:cxn modelId="{E7855AA6-404D-CE4F-B719-3DE74E992C5C}" type="presOf" srcId="{1611D7D4-0A4E-574E-B57E-FB992729CA3B}" destId="{FECF8C2C-EF42-9F4E-8EED-FE19C6EB1E01}" srcOrd="0" destOrd="2" presId="urn:microsoft.com/office/officeart/2005/8/layout/chevron2"/>
    <dgm:cxn modelId="{54B13DC7-3D90-6246-ABE5-56C625F9E5D4}" srcId="{AD2AC64B-9C5B-714D-8FC7-AB197F9CF47E}" destId="{32ADAAF7-46FA-E94F-8E62-AF28504E6C1B}" srcOrd="1" destOrd="0" parTransId="{CACA5D48-4E78-3C47-A3E5-1B2FD9DB8561}" sibTransId="{F7AD54C9-EF10-C241-8A88-6481810308B8}"/>
    <dgm:cxn modelId="{E0706DD3-389E-4048-8850-9B8529941F17}" type="presOf" srcId="{32ADAAF7-46FA-E94F-8E62-AF28504E6C1B}" destId="{A24C7E2F-C10F-F34C-97E1-A7858364C124}" srcOrd="0" destOrd="1" presId="urn:microsoft.com/office/officeart/2005/8/layout/chevron2"/>
    <dgm:cxn modelId="{34317DDD-A932-2841-B816-EF1D6D96C93B}" srcId="{AD2AC64B-9C5B-714D-8FC7-AB197F9CF47E}" destId="{DCD37F0A-995F-4D47-9BFC-BA96BFFCC1E3}" srcOrd="0" destOrd="0" parTransId="{284F7196-8277-0148-B920-9D3ACE46CC2A}" sibTransId="{66FE3A16-CD19-7C4F-8435-2514890CAE1F}"/>
    <dgm:cxn modelId="{61517DE6-BF87-2140-89BC-4546F89B3FEB}" srcId="{3D9950E9-545B-6546-B804-3E722009E60C}" destId="{236B90A9-0239-074B-918F-A215D0C8AA1F}" srcOrd="0" destOrd="0" parTransId="{54E23151-B69E-6A45-8527-166914954342}" sibTransId="{BA90059B-A72A-F546-9A27-6AB89993153B}"/>
    <dgm:cxn modelId="{786857F5-AAFE-4047-A54C-CE51CECC1BB4}" srcId="{44CE6AAC-C88B-7B49-8805-A9343AA04749}" destId="{DB0EE655-8635-104F-866F-37DFC2344B27}" srcOrd="1" destOrd="0" parTransId="{8548F1BE-588B-6C47-84B2-0B9DD8E3590B}" sibTransId="{E7E63679-D283-AB4F-8EA0-B4803596C442}"/>
    <dgm:cxn modelId="{AAB835FB-D560-9C4B-B9A0-9308253B522B}" type="presOf" srcId="{791FB00F-F4FF-A445-A9E6-84010774DD84}" destId="{7F035749-1270-714C-AED9-B8CCC3BDC269}" srcOrd="0" destOrd="0" presId="urn:microsoft.com/office/officeart/2005/8/layout/chevron2"/>
    <dgm:cxn modelId="{C60388FF-79AB-A446-BE47-F92E6D3F7A31}" srcId="{44CE6AAC-C88B-7B49-8805-A9343AA04749}" destId="{3A4515A9-9C34-0947-9177-8548E75C6B9F}" srcOrd="0" destOrd="0" parTransId="{414CBAD4-06CB-504F-81D0-6F51B2ADB2AC}" sibTransId="{16431A28-BC59-0041-BD02-39C65B358168}"/>
    <dgm:cxn modelId="{55A68773-7CB6-4343-A980-7C6AD47EF5DE}" type="presParOf" srcId="{7F035749-1270-714C-AED9-B8CCC3BDC269}" destId="{4C2DCB6C-2985-D24C-988E-73237BE9AD84}" srcOrd="0" destOrd="0" presId="urn:microsoft.com/office/officeart/2005/8/layout/chevron2"/>
    <dgm:cxn modelId="{865D8225-C3B6-174D-83F9-A4E79CF42939}" type="presParOf" srcId="{4C2DCB6C-2985-D24C-988E-73237BE9AD84}" destId="{B30D4EAE-54F5-534E-94D9-03D7D6875986}" srcOrd="0" destOrd="0" presId="urn:microsoft.com/office/officeart/2005/8/layout/chevron2"/>
    <dgm:cxn modelId="{8C2F8181-7ABE-2840-A572-F9D6C3DA8CA7}" type="presParOf" srcId="{4C2DCB6C-2985-D24C-988E-73237BE9AD84}" destId="{A24C7E2F-C10F-F34C-97E1-A7858364C124}" srcOrd="1" destOrd="0" presId="urn:microsoft.com/office/officeart/2005/8/layout/chevron2"/>
    <dgm:cxn modelId="{2C15F73E-F76C-E84D-8D1E-612309968AFE}" type="presParOf" srcId="{7F035749-1270-714C-AED9-B8CCC3BDC269}" destId="{0777E689-00FF-8041-831C-E5F69DE926A8}" srcOrd="1" destOrd="0" presId="urn:microsoft.com/office/officeart/2005/8/layout/chevron2"/>
    <dgm:cxn modelId="{1DDC9983-8AB7-9947-A174-0EB662126040}" type="presParOf" srcId="{7F035749-1270-714C-AED9-B8CCC3BDC269}" destId="{E6258D20-76CC-294E-B3DC-E75DD1FA7427}" srcOrd="2" destOrd="0" presId="urn:microsoft.com/office/officeart/2005/8/layout/chevron2"/>
    <dgm:cxn modelId="{62119BF2-5AE0-7443-9756-044ACF7D0F97}" type="presParOf" srcId="{E6258D20-76CC-294E-B3DC-E75DD1FA7427}" destId="{BDF0F45F-B652-574F-BE83-1E5C24B14AFC}" srcOrd="0" destOrd="0" presId="urn:microsoft.com/office/officeart/2005/8/layout/chevron2"/>
    <dgm:cxn modelId="{1074AF92-0D4B-4C47-A3CD-E657C511EDC4}" type="presParOf" srcId="{E6258D20-76CC-294E-B3DC-E75DD1FA7427}" destId="{C52F57EA-0DBE-AC4A-852F-A64C73FC932B}" srcOrd="1" destOrd="0" presId="urn:microsoft.com/office/officeart/2005/8/layout/chevron2"/>
    <dgm:cxn modelId="{E056CD56-558F-154D-980F-93C2F677DAC4}" type="presParOf" srcId="{7F035749-1270-714C-AED9-B8CCC3BDC269}" destId="{FE5E0476-DF8E-0145-BEA8-D486DD9C7D10}" srcOrd="3" destOrd="0" presId="urn:microsoft.com/office/officeart/2005/8/layout/chevron2"/>
    <dgm:cxn modelId="{372E6B5A-4DDB-AD43-A6D5-203485879DD5}" type="presParOf" srcId="{7F035749-1270-714C-AED9-B8CCC3BDC269}" destId="{C9A075A6-23A1-324B-A734-5B96904B6A24}" srcOrd="4" destOrd="0" presId="urn:microsoft.com/office/officeart/2005/8/layout/chevron2"/>
    <dgm:cxn modelId="{B5299303-2ECA-C342-8F44-26E3EA0C60FA}" type="presParOf" srcId="{C9A075A6-23A1-324B-A734-5B96904B6A24}" destId="{316684BA-6008-0D48-9453-467E89132522}" srcOrd="0" destOrd="0" presId="urn:microsoft.com/office/officeart/2005/8/layout/chevron2"/>
    <dgm:cxn modelId="{C6E729B9-1974-8D40-B851-06205FD69701}" type="presParOf" srcId="{C9A075A6-23A1-324B-A734-5B96904B6A24}" destId="{FECF8C2C-EF42-9F4E-8EED-FE19C6EB1E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D4EAE-54F5-534E-94D9-03D7D6875986}">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S2020</a:t>
          </a:r>
        </a:p>
      </dsp:txBody>
      <dsp:txXfrm rot="-5400000">
        <a:off x="0" y="554579"/>
        <a:ext cx="1105044" cy="473590"/>
      </dsp:txXfrm>
    </dsp:sp>
    <dsp:sp modelId="{A24C7E2F-C10F-F34C-97E1-A7858364C124}">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Private Sector Development (PSD) and Private Sector Operations (PSO) together as one of five drivers of change. Target: PSD and PSO to account for 50% of ADB’s annual operations. </a:t>
          </a:r>
        </a:p>
        <a:p>
          <a:pPr marL="114300" lvl="1" indent="-114300" algn="l" defTabSz="622300">
            <a:lnSpc>
              <a:spcPct val="90000"/>
            </a:lnSpc>
            <a:spcBef>
              <a:spcPct val="0"/>
            </a:spcBef>
            <a:spcAft>
              <a:spcPct val="15000"/>
            </a:spcAft>
            <a:buChar char="•"/>
          </a:pPr>
          <a:r>
            <a:rPr lang="en-US" sz="1400" kern="1200" dirty="0"/>
            <a:t>PSD = sovereign operations’ upstream work, PSO = PSOD’s downstream work</a:t>
          </a:r>
        </a:p>
      </dsp:txBody>
      <dsp:txXfrm rot="-5400000">
        <a:off x="1105044" y="52149"/>
        <a:ext cx="9360464" cy="925930"/>
      </dsp:txXfrm>
    </dsp:sp>
    <dsp:sp modelId="{BDF0F45F-B652-574F-BE83-1E5C24B14AFC}">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S2030</a:t>
          </a:r>
        </a:p>
      </dsp:txBody>
      <dsp:txXfrm rot="-5400000">
        <a:off x="0" y="1938873"/>
        <a:ext cx="1105044" cy="473590"/>
      </dsp:txXfrm>
    </dsp:sp>
    <dsp:sp modelId="{C52F57EA-0DBE-AC4A-852F-A64C73FC932B}">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Focus on expanding PSO (target: PSO to comprise 1/3 of ADB operations by number of projects by 2024) and increasing long-term cofinancing (target: long-term cofinancing ratio of 2.5x by 2030)</a:t>
          </a:r>
        </a:p>
        <a:p>
          <a:pPr marL="114300" lvl="1" indent="-114300" algn="l" defTabSz="622300">
            <a:lnSpc>
              <a:spcPct val="90000"/>
            </a:lnSpc>
            <a:spcBef>
              <a:spcPct val="0"/>
            </a:spcBef>
            <a:spcAft>
              <a:spcPct val="15000"/>
            </a:spcAft>
            <a:buChar char="•"/>
          </a:pPr>
          <a:r>
            <a:rPr lang="en-US" sz="1400" kern="1200" dirty="0"/>
            <a:t>7 Operational Priorities plus PSO as a cross-cutting additional focus</a:t>
          </a:r>
        </a:p>
      </dsp:txBody>
      <dsp:txXfrm rot="-5400000">
        <a:off x="1105044" y="1436443"/>
        <a:ext cx="9360464" cy="925930"/>
      </dsp:txXfrm>
    </dsp:sp>
    <dsp:sp modelId="{316684BA-6008-0D48-9453-467E89132522}">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 PSO Plan</a:t>
          </a:r>
        </a:p>
      </dsp:txBody>
      <dsp:txXfrm rot="-5400000">
        <a:off x="0" y="3323167"/>
        <a:ext cx="1105044" cy="473590"/>
      </dsp:txXfrm>
    </dsp:sp>
    <dsp:sp modelId="{FECF8C2C-EF42-9F4E-8EED-FE19C6EB1E01}">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Evaluation Focus: Operational Plan for Private Sector Operations 2019-2024 (The PSO Plan) – a guiding framework and implementation plan for achieving S2030’s goals</a:t>
          </a:r>
        </a:p>
        <a:p>
          <a:pPr marL="114300" lvl="1" indent="-114300" algn="l" defTabSz="622300">
            <a:lnSpc>
              <a:spcPct val="90000"/>
            </a:lnSpc>
            <a:spcBef>
              <a:spcPct val="0"/>
            </a:spcBef>
            <a:spcAft>
              <a:spcPct val="15000"/>
            </a:spcAft>
            <a:buChar char="•"/>
          </a:pPr>
          <a:r>
            <a:rPr lang="en-US" sz="1400" kern="1200" dirty="0"/>
            <a:t>Echoed S2030’s emphasis on development impact as a key objective while ensuring financial sustainability</a:t>
          </a:r>
        </a:p>
        <a:p>
          <a:pPr marL="114300" lvl="1" indent="-114300" algn="l" defTabSz="622300">
            <a:lnSpc>
              <a:spcPct val="90000"/>
            </a:lnSpc>
            <a:spcBef>
              <a:spcPct val="0"/>
            </a:spcBef>
            <a:spcAft>
              <a:spcPct val="15000"/>
            </a:spcAft>
            <a:buChar char="•"/>
          </a:pPr>
          <a:r>
            <a:rPr lang="en-US" sz="1400" kern="1200" dirty="0"/>
            <a:t>Includes targets for expanding PSO, long-term cofinancing, diversifying operations into challenging sectors, frontier markets  </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AEDF-D226-DB45-A9AF-7A46CACB6088}" type="datetimeFigureOut">
              <a:rPr lang="en-US" smtClean="0"/>
              <a:t>03/03/2025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1E08F-A202-FD4D-ABCF-A06849CB2099}" type="slidenum">
              <a:rPr lang="en-US" smtClean="0"/>
              <a:t>‹#›</a:t>
            </a:fld>
            <a:endParaRPr lang="en-US"/>
          </a:p>
        </p:txBody>
      </p:sp>
    </p:spTree>
    <p:extLst>
      <p:ext uri="{BB962C8B-B14F-4D97-AF65-F5344CB8AC3E}">
        <p14:creationId xmlns:p14="http://schemas.microsoft.com/office/powerpoint/2010/main" val="41834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B271E08F-A202-FD4D-ABCF-A06849CB2099}" type="slidenum">
              <a:rPr lang="en-US" smtClean="0"/>
              <a:t>1</a:t>
            </a:fld>
            <a:endParaRPr lang="en-US"/>
          </a:p>
        </p:txBody>
      </p:sp>
    </p:spTree>
    <p:extLst>
      <p:ext uri="{BB962C8B-B14F-4D97-AF65-F5344CB8AC3E}">
        <p14:creationId xmlns:p14="http://schemas.microsoft.com/office/powerpoint/2010/main" val="357353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1E08F-A202-FD4D-ABCF-A06849CB2099}" type="slidenum">
              <a:rPr lang="en-US" smtClean="0"/>
              <a:t>2</a:t>
            </a:fld>
            <a:endParaRPr lang="en-US"/>
          </a:p>
        </p:txBody>
      </p:sp>
    </p:spTree>
    <p:extLst>
      <p:ext uri="{BB962C8B-B14F-4D97-AF65-F5344CB8AC3E}">
        <p14:creationId xmlns:p14="http://schemas.microsoft.com/office/powerpoint/2010/main" val="355560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1E08F-A202-FD4D-ABCF-A06849CB2099}" type="slidenum">
              <a:rPr lang="en-US" smtClean="0"/>
              <a:t>4</a:t>
            </a:fld>
            <a:endParaRPr lang="en-US"/>
          </a:p>
        </p:txBody>
      </p:sp>
    </p:spTree>
    <p:extLst>
      <p:ext uri="{BB962C8B-B14F-4D97-AF65-F5344CB8AC3E}">
        <p14:creationId xmlns:p14="http://schemas.microsoft.com/office/powerpoint/2010/main" val="302988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1E08F-A202-FD4D-ABCF-A06849CB2099}" type="slidenum">
              <a:rPr lang="en-US" smtClean="0"/>
              <a:t>6</a:t>
            </a:fld>
            <a:endParaRPr lang="en-US"/>
          </a:p>
        </p:txBody>
      </p:sp>
    </p:spTree>
    <p:extLst>
      <p:ext uri="{BB962C8B-B14F-4D97-AF65-F5344CB8AC3E}">
        <p14:creationId xmlns:p14="http://schemas.microsoft.com/office/powerpoint/2010/main" val="395504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1E08F-A202-FD4D-ABCF-A06849CB2099}" type="slidenum">
              <a:rPr lang="en-US" smtClean="0"/>
              <a:t>7</a:t>
            </a:fld>
            <a:endParaRPr lang="en-US"/>
          </a:p>
        </p:txBody>
      </p:sp>
    </p:spTree>
    <p:extLst>
      <p:ext uri="{BB962C8B-B14F-4D97-AF65-F5344CB8AC3E}">
        <p14:creationId xmlns:p14="http://schemas.microsoft.com/office/powerpoint/2010/main" val="137472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B271E08F-A202-FD4D-ABCF-A06849CB2099}" type="slidenum">
              <a:rPr lang="en-US" smtClean="0"/>
              <a:t>8</a:t>
            </a:fld>
            <a:endParaRPr lang="en-US"/>
          </a:p>
        </p:txBody>
      </p:sp>
    </p:spTree>
    <p:extLst>
      <p:ext uri="{BB962C8B-B14F-4D97-AF65-F5344CB8AC3E}">
        <p14:creationId xmlns:p14="http://schemas.microsoft.com/office/powerpoint/2010/main" val="154722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A738D-4D38-5512-D67F-0E9190CF6D35}"/>
              </a:ext>
            </a:extLst>
          </p:cNvPr>
          <p:cNvSpPr/>
          <p:nvPr userDrawn="1"/>
        </p:nvSpPr>
        <p:spPr>
          <a:xfrm>
            <a:off x="0" y="-70338"/>
            <a:ext cx="12339376" cy="703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with low confidence">
            <a:extLst>
              <a:ext uri="{FF2B5EF4-FFF2-40B4-BE49-F238E27FC236}">
                <a16:creationId xmlns:a16="http://schemas.microsoft.com/office/drawing/2014/main" id="{A9A7C584-326D-107F-3BA2-26BF177B9911}"/>
              </a:ext>
            </a:extLst>
          </p:cNvPr>
          <p:cNvPicPr>
            <a:picLocks noChangeAspect="1"/>
          </p:cNvPicPr>
          <p:nvPr userDrawn="1"/>
        </p:nvPicPr>
        <p:blipFill>
          <a:blip r:embed="rId2"/>
          <a:stretch>
            <a:fillRect/>
          </a:stretch>
        </p:blipFill>
        <p:spPr>
          <a:xfrm>
            <a:off x="-1" y="-70338"/>
            <a:ext cx="12504615" cy="7033846"/>
          </a:xfrm>
          <a:prstGeom prst="rect">
            <a:avLst/>
          </a:prstGeom>
        </p:spPr>
      </p:pic>
      <p:sp>
        <p:nvSpPr>
          <p:cNvPr id="2" name="Title 1">
            <a:extLst>
              <a:ext uri="{FF2B5EF4-FFF2-40B4-BE49-F238E27FC236}">
                <a16:creationId xmlns:a16="http://schemas.microsoft.com/office/drawing/2014/main" id="{DE17B268-36E3-13A7-AE2E-DA5E039A44A6}"/>
              </a:ext>
            </a:extLst>
          </p:cNvPr>
          <p:cNvSpPr>
            <a:spLocks noGrp="1"/>
          </p:cNvSpPr>
          <p:nvPr>
            <p:ph type="ctrTitle" hasCustomPrompt="1"/>
          </p:nvPr>
        </p:nvSpPr>
        <p:spPr>
          <a:xfrm>
            <a:off x="1524000" y="1488123"/>
            <a:ext cx="9144000" cy="2387600"/>
          </a:xfrm>
        </p:spPr>
        <p:txBody>
          <a:bodyPr anchor="b"/>
          <a:lstStyle>
            <a:lvl1pPr algn="ctr">
              <a:lnSpc>
                <a:spcPct val="100000"/>
              </a:lnSpc>
              <a:defRPr sz="6000">
                <a:solidFill>
                  <a:srgbClr val="231F20"/>
                </a:solidFill>
              </a:defRPr>
            </a:lvl1pPr>
          </a:lstStyle>
          <a:p>
            <a:r>
              <a:rPr lang="en-US" dirty="0"/>
              <a:t>Click to edit</a:t>
            </a:r>
            <a:br>
              <a:rPr lang="en-US" dirty="0"/>
            </a:br>
            <a:r>
              <a:rPr lang="en-US" dirty="0"/>
              <a:t>Master title</a:t>
            </a:r>
            <a:br>
              <a:rPr lang="en-US" dirty="0"/>
            </a:br>
            <a:r>
              <a:rPr lang="en-US" dirty="0"/>
              <a:t>style</a:t>
            </a:r>
          </a:p>
        </p:txBody>
      </p:sp>
      <p:sp>
        <p:nvSpPr>
          <p:cNvPr id="3" name="Subtitle 2">
            <a:extLst>
              <a:ext uri="{FF2B5EF4-FFF2-40B4-BE49-F238E27FC236}">
                <a16:creationId xmlns:a16="http://schemas.microsoft.com/office/drawing/2014/main" id="{1067325E-9212-A2C6-BCF9-A40AA2CFE193}"/>
              </a:ext>
            </a:extLst>
          </p:cNvPr>
          <p:cNvSpPr>
            <a:spLocks noGrp="1"/>
          </p:cNvSpPr>
          <p:nvPr>
            <p:ph type="subTitle" idx="1"/>
          </p:nvPr>
        </p:nvSpPr>
        <p:spPr>
          <a:xfrm>
            <a:off x="1524000" y="4668838"/>
            <a:ext cx="9144000" cy="1655762"/>
          </a:xfrm>
        </p:spPr>
        <p:txBody>
          <a:bodyPr/>
          <a:lstStyle>
            <a:lvl1pPr marL="0" indent="0" algn="ctr">
              <a:lnSpc>
                <a:spcPct val="100000"/>
              </a:lnSpc>
              <a:buNone/>
              <a:defRPr sz="2400">
                <a:solidFill>
                  <a:srgbClr val="231F2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a:p>
            <a:r>
              <a:rPr lang="en-US" dirty="0"/>
              <a:t>Master subtitle style</a:t>
            </a:r>
          </a:p>
        </p:txBody>
      </p:sp>
      <p:sp>
        <p:nvSpPr>
          <p:cNvPr id="4" name="Date Placeholder 3">
            <a:extLst>
              <a:ext uri="{FF2B5EF4-FFF2-40B4-BE49-F238E27FC236}">
                <a16:creationId xmlns:a16="http://schemas.microsoft.com/office/drawing/2014/main" id="{F321D714-7174-05A4-9BD8-DC688F7DF1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65E44C-BB68-47BF-60E2-4914457D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B62D6-9026-06FA-2A85-999BC5B9502F}"/>
              </a:ext>
            </a:extLst>
          </p:cNvPr>
          <p:cNvSpPr>
            <a:spLocks noGrp="1"/>
          </p:cNvSpPr>
          <p:nvPr>
            <p:ph type="sldNum" sz="quarter" idx="12"/>
          </p:nvPr>
        </p:nvSpPr>
        <p:spPr/>
        <p:txBody>
          <a:bodyPr/>
          <a:lstStyle/>
          <a:p>
            <a:fld id="{9E43061A-C540-3E46-8F2D-E5EDA43B6524}" type="slidenum">
              <a:rPr lang="en-US" smtClean="0"/>
              <a:t>‹#›</a:t>
            </a:fld>
            <a:endParaRPr lang="en-US" dirty="0"/>
          </a:p>
        </p:txBody>
      </p:sp>
      <p:grpSp>
        <p:nvGrpSpPr>
          <p:cNvPr id="8" name="Group 7">
            <a:extLst>
              <a:ext uri="{FF2B5EF4-FFF2-40B4-BE49-F238E27FC236}">
                <a16:creationId xmlns:a16="http://schemas.microsoft.com/office/drawing/2014/main" id="{F8F4CFE1-CCED-C882-F8FA-D688C816144C}"/>
              </a:ext>
            </a:extLst>
          </p:cNvPr>
          <p:cNvGrpSpPr/>
          <p:nvPr userDrawn="1"/>
        </p:nvGrpSpPr>
        <p:grpSpPr>
          <a:xfrm>
            <a:off x="10312066" y="6209952"/>
            <a:ext cx="1694899" cy="492719"/>
            <a:chOff x="10312066" y="6209952"/>
            <a:chExt cx="1694899" cy="492719"/>
          </a:xfrm>
        </p:grpSpPr>
        <p:pic>
          <p:nvPicPr>
            <p:cNvPr id="9" name="Picture 8">
              <a:extLst>
                <a:ext uri="{FF2B5EF4-FFF2-40B4-BE49-F238E27FC236}">
                  <a16:creationId xmlns:a16="http://schemas.microsoft.com/office/drawing/2014/main" id="{C7714004-07B3-5E6F-1D40-6AA746833CA2}"/>
                </a:ext>
              </a:extLst>
            </p:cNvPr>
            <p:cNvPicPr>
              <a:picLocks noChangeAspect="1"/>
            </p:cNvPicPr>
            <p:nvPr userDrawn="1"/>
          </p:nvPicPr>
          <p:blipFill>
            <a:blip r:embed="rId3"/>
            <a:stretch>
              <a:fillRect/>
            </a:stretch>
          </p:blipFill>
          <p:spPr>
            <a:xfrm>
              <a:off x="10312066" y="6209952"/>
              <a:ext cx="1694899" cy="492719"/>
            </a:xfrm>
            <a:prstGeom prst="rect">
              <a:avLst/>
            </a:prstGeom>
            <a:ln>
              <a:noFill/>
            </a:ln>
          </p:spPr>
        </p:pic>
        <p:pic>
          <p:nvPicPr>
            <p:cNvPr id="10" name="Picture 9">
              <a:extLst>
                <a:ext uri="{FF2B5EF4-FFF2-40B4-BE49-F238E27FC236}">
                  <a16:creationId xmlns:a16="http://schemas.microsoft.com/office/drawing/2014/main" id="{0ECBF44B-5012-BAB5-47A5-CA5DC1A746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14321" y="6210027"/>
              <a:ext cx="492644" cy="492644"/>
            </a:xfrm>
            <a:prstGeom prst="rect">
              <a:avLst/>
            </a:prstGeom>
          </p:spPr>
        </p:pic>
      </p:grpSp>
    </p:spTree>
    <p:extLst>
      <p:ext uri="{BB962C8B-B14F-4D97-AF65-F5344CB8AC3E}">
        <p14:creationId xmlns:p14="http://schemas.microsoft.com/office/powerpoint/2010/main" val="111622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7007-5660-CFF8-E7CD-19BDD0E13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5335F-7A25-73FD-87A4-31C90E612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A719F-1C62-0D07-BC99-06611AB9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6729E-871F-27C9-8690-E9AF291BC0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61281E-F7A0-7124-D399-DFD35D400D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195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5A6A-3615-4798-16BC-19FE57FD9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9E8831-5FD1-D2AC-5C0E-FE30DE695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AB000-ABF2-41BD-5371-3B1787C63D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6DCAB1-5DBA-5091-DFFB-EDD896284B4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565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26360-3AFB-52B9-6B6F-7807A099A5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2C128A-F93E-8376-61BB-BA32F8F8E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F062-7836-2912-FA32-21215658B5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AB5155-A143-3E7A-9DD9-48F8DCCB5C3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14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105156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657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52578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230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52578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555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17D-EAC0-D1FA-93FF-1E17DE05A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DE54D-A1DF-7474-E23E-7C4F24933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809F1B-509D-B56D-A2F1-05774E08A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EA18EC-9A8B-4CAB-F33E-B1ED6CEB724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6D1981-6A08-4B9B-B501-13F74161686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979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81CC-6AD8-342A-3293-A54C452AE3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DF399E-C9D2-617E-5EF5-7AEE3B717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C187C8-41E0-E79F-4C43-542801968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CBC91-6584-839B-2020-A703BC09C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D7278-1433-4D25-4696-569C8C576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D7A98-08D3-A68E-33A1-1F1FC5B73A5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B10ABA1-AC84-0A59-D833-DF6E1E4E499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54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06E3-35E5-9676-6435-E4AF04346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2455F-6771-C7FD-EFF4-A95B8672BF0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BC1DF53-4F4C-49E6-7136-C19864C5589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21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D37A5-AF92-9E91-58F3-0389F43B9D4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F12E1FD-E16C-E245-2314-3EAEDC7E330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73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9DDC-21DB-EAFC-7A02-ADE8B6738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F7C72-11E4-6C5E-CCC9-370F90D0C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1A7CA-1E50-6A0F-4085-EC5B68DDB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8BD5B-8B80-8CC3-DC33-8F5E7E597E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737192-4B2B-49E6-E722-DE33DC912C8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178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61552-519A-BE46-9064-109406681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AE43C7B-9F9A-6EC2-3F73-84F768712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32D3C8-7A81-799C-5B3B-08191B67F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CBB1EB7-257C-DFE4-61B5-E16E9212E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C554DD-8CEF-AB7C-5984-44F84BE6F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061A-C540-3E46-8F2D-E5EDA43B6524}" type="slidenum">
              <a:rPr lang="en-US" smtClean="0"/>
              <a:t>‹#›</a:t>
            </a:fld>
            <a:endParaRPr lang="en-US"/>
          </a:p>
        </p:txBody>
      </p:sp>
      <p:pic>
        <p:nvPicPr>
          <p:cNvPr id="7" name="Picture 6">
            <a:extLst>
              <a:ext uri="{FF2B5EF4-FFF2-40B4-BE49-F238E27FC236}">
                <a16:creationId xmlns:a16="http://schemas.microsoft.com/office/drawing/2014/main" id="{F4CB9D3D-0E79-46F3-F5A5-4510AFEBAFF5}"/>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2710" t="87280"/>
          <a:stretch/>
        </p:blipFill>
        <p:spPr>
          <a:xfrm>
            <a:off x="0" y="5992965"/>
            <a:ext cx="12192000" cy="872322"/>
          </a:xfrm>
          <a:prstGeom prst="rect">
            <a:avLst/>
          </a:prstGeom>
        </p:spPr>
      </p:pic>
      <p:grpSp>
        <p:nvGrpSpPr>
          <p:cNvPr id="10" name="Group 9">
            <a:extLst>
              <a:ext uri="{FF2B5EF4-FFF2-40B4-BE49-F238E27FC236}">
                <a16:creationId xmlns:a16="http://schemas.microsoft.com/office/drawing/2014/main" id="{54A89022-3DDF-7C2C-974F-1D8249AC28F3}"/>
              </a:ext>
            </a:extLst>
          </p:cNvPr>
          <p:cNvGrpSpPr/>
          <p:nvPr userDrawn="1"/>
        </p:nvGrpSpPr>
        <p:grpSpPr>
          <a:xfrm>
            <a:off x="10312066" y="6209952"/>
            <a:ext cx="1694899" cy="492719"/>
            <a:chOff x="10312066" y="6209952"/>
            <a:chExt cx="1694899" cy="492719"/>
          </a:xfrm>
        </p:grpSpPr>
        <p:pic>
          <p:nvPicPr>
            <p:cNvPr id="11" name="Picture 10">
              <a:extLst>
                <a:ext uri="{FF2B5EF4-FFF2-40B4-BE49-F238E27FC236}">
                  <a16:creationId xmlns:a16="http://schemas.microsoft.com/office/drawing/2014/main" id="{05874844-C3FC-433B-CFE6-C6E30DE97E50}"/>
                </a:ext>
              </a:extLst>
            </p:cNvPr>
            <p:cNvPicPr>
              <a:picLocks noChangeAspect="1"/>
            </p:cNvPicPr>
            <p:nvPr userDrawn="1"/>
          </p:nvPicPr>
          <p:blipFill>
            <a:blip r:embed="rId15"/>
            <a:stretch>
              <a:fillRect/>
            </a:stretch>
          </p:blipFill>
          <p:spPr>
            <a:xfrm>
              <a:off x="10312066" y="6209952"/>
              <a:ext cx="1694899" cy="492719"/>
            </a:xfrm>
            <a:prstGeom prst="rect">
              <a:avLst/>
            </a:prstGeom>
            <a:ln>
              <a:noFill/>
            </a:ln>
          </p:spPr>
        </p:pic>
        <p:pic>
          <p:nvPicPr>
            <p:cNvPr id="12" name="Picture 11">
              <a:extLst>
                <a:ext uri="{FF2B5EF4-FFF2-40B4-BE49-F238E27FC236}">
                  <a16:creationId xmlns:a16="http://schemas.microsoft.com/office/drawing/2014/main" id="{E71084B9-D83A-D9B5-3646-9279E5BE29E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514321" y="6210027"/>
              <a:ext cx="492644" cy="492644"/>
            </a:xfrm>
            <a:prstGeom prst="rect">
              <a:avLst/>
            </a:prstGeom>
          </p:spPr>
        </p:pic>
      </p:grpSp>
      <p:sp>
        <p:nvSpPr>
          <p:cNvPr id="13" name="Slide Number Placeholder 5">
            <a:extLst>
              <a:ext uri="{FF2B5EF4-FFF2-40B4-BE49-F238E27FC236}">
                <a16:creationId xmlns:a16="http://schemas.microsoft.com/office/drawing/2014/main" id="{D3833255-1490-A8FA-6882-7F4184C82BC6}"/>
              </a:ext>
            </a:extLst>
          </p:cNvPr>
          <p:cNvSpPr txBox="1">
            <a:spLocks/>
          </p:cNvSpPr>
          <p:nvPr userDrawn="1"/>
        </p:nvSpPr>
        <p:spPr>
          <a:xfrm>
            <a:off x="187960" y="6488430"/>
            <a:ext cx="1191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43061A-C540-3E46-8F2D-E5EDA43B6524}" type="slidenum">
              <a:rPr lang="en-US" sz="1000" b="0" i="0" smtClean="0">
                <a:solidFill>
                  <a:schemeClr val="bg2">
                    <a:lumMod val="75000"/>
                  </a:schemeClr>
                </a:solidFill>
                <a:latin typeface="Arial" panose="020B0604020202020204" pitchFamily="34" charset="0"/>
                <a:cs typeface="Arial" panose="020B0604020202020204" pitchFamily="34" charset="0"/>
              </a:rPr>
              <a:pPr/>
              <a:t>‹#›</a:t>
            </a:fld>
            <a:endParaRPr lang="en-US" sz="1000" b="0" i="0" dirty="0">
              <a:solidFill>
                <a:schemeClr val="bg2">
                  <a:lumMod val="7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FA6D3F-86FF-5F91-7EB3-353936BDBB99}"/>
              </a:ext>
            </a:extLst>
          </p:cNvPr>
          <p:cNvSpPr txBox="1"/>
          <p:nvPr>
            <p:extLst>
              <p:ext uri="{1162E1C5-73C7-4A58-AE30-91384D911F3F}">
                <p184:classification xmlns:p184="http://schemas.microsoft.com/office/powerpoint/2018/4/main" val="ftr"/>
              </p:ext>
            </p:extLst>
          </p:nvPr>
        </p:nvSpPr>
        <p:spPr>
          <a:xfrm>
            <a:off x="3379788" y="6672580"/>
            <a:ext cx="54546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pic>
        <p:nvPicPr>
          <p:cNvPr id="9" name="Picture 8">
            <a:extLst>
              <a:ext uri="{FF2B5EF4-FFF2-40B4-BE49-F238E27FC236}">
                <a16:creationId xmlns:a16="http://schemas.microsoft.com/office/drawing/2014/main" id="{2E63A529-84AD-17F9-7128-F47CBCD8C04A}"/>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b="19940"/>
          <a:stretch/>
        </p:blipFill>
        <p:spPr>
          <a:xfrm>
            <a:off x="588431" y="6093864"/>
            <a:ext cx="712049" cy="620977"/>
          </a:xfrm>
          <a:prstGeom prst="rect">
            <a:avLst/>
          </a:prstGeom>
        </p:spPr>
      </p:pic>
    </p:spTree>
    <p:extLst>
      <p:ext uri="{BB962C8B-B14F-4D97-AF65-F5344CB8AC3E}">
        <p14:creationId xmlns:p14="http://schemas.microsoft.com/office/powerpoint/2010/main" val="2743115199"/>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0" r:id="rId3"/>
    <p:sldLayoutId id="2147483662"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0" i="0" kern="1200">
          <a:solidFill>
            <a:srgbClr val="231F20"/>
          </a:solidFill>
          <a:latin typeface="Ideal Sans Medium" pitchFamily="2" charset="0"/>
          <a:ea typeface="+mj-ea"/>
          <a:cs typeface="Ideal Sans Mediu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adbevaluation" TargetMode="External"/><Relationship Id="rId13" Type="http://schemas.openxmlformats.org/officeDocument/2006/relationships/hyperlink" Target="https://apc01.safelinks.protection.outlook.com/?url=https%3A%2F%2Fadb.us2.list-manage.com%2Ftrack%2Fclick%3Fu%3D5be3ed7e1c0dd5fbd05375bec%26id%3Decfaee11cc%26e%3Dac58312d33&amp;data=05%7C01%7Cgmorzal%40adb.org%7C20cd6d53898945911bc608da8c841d47%7C9495d6bb41c24c58848f92e52cf3d640%7C0%7C0%7C637976796302790716%7CUnknown%7CTWFpbGZsb3d8eyJWIjoiMC4wLjAwMDAiLCJQIjoiV2luMzIiLCJBTiI6Ik1haWwiLCJXVCI6Mn0%3D%7C3000%7C%7C%7C&amp;sdata=c7%2FDJR2uY9%2BbvpeoJHQYxqi%2F3bfjkMtCQjmgb1cQ1M0%3D&amp;reserved=0"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hyperlink" Target="https://www.facebook.com/adbevaluation" TargetMode="External"/><Relationship Id="rId16" Type="http://schemas.openxmlformats.org/officeDocument/2006/relationships/hyperlink" Target="https://apc01.safelinks.protection.outlook.com/?url=https%3A%2F%2Fadb.us2.list-manage.com%2Ftrack%2Fclick%3Fu%3D5be3ed7e1c0dd5fbd05375bec%26id%3D570d2a7402%26e%3Dac58312d33&amp;data=05%7C01%7Cgmorzal%40adb.org%7C20cd6d53898945911bc608da8c841d47%7C9495d6bb41c24c58848f92e52cf3d640%7C0%7C0%7C637976796302634473%7CUnknown%7CTWFpbGZsb3d8eyJWIjoiMC4wLjAwMDAiLCJQIjoiV2luMzIiLCJBTiI6Ik1haWwiLCJXVCI6Mn0%3D%7C3000%7C%7C%7C&amp;sdata=KXze%2FmJlf5LBiJHS6i1%2F5bL6GtB%2BOlVSqAUwLfTDj1E%3D&amp;reserved=0" TargetMode="External"/><Relationship Id="rId1" Type="http://schemas.openxmlformats.org/officeDocument/2006/relationships/slideLayout" Target="../slideLayouts/slideLayout2.xml"/><Relationship Id="rId6" Type="http://schemas.openxmlformats.org/officeDocument/2006/relationships/hyperlink" Target="https://twitter.com/adbevaluation" TargetMode="External"/><Relationship Id="rId11" Type="http://schemas.openxmlformats.org/officeDocument/2006/relationships/hyperlink" Target="https://www.adb.org/site/evaluation/main" TargetMode="External"/><Relationship Id="rId5" Type="http://schemas.openxmlformats.org/officeDocument/2006/relationships/image" Target="../media/image9.png"/><Relationship Id="rId15" Type="http://schemas.openxmlformats.org/officeDocument/2006/relationships/image" Target="../media/image13.png"/><Relationship Id="rId10" Type="http://schemas.openxmlformats.org/officeDocument/2006/relationships/hyperlink" Target="https://apc01.safelinks.protection.outlook.com/?url=https%3A%2F%2Fadb.us2.list-manage.com%2Ftrack%2Fclick%3Fu%3D5be3ed7e1c0dd5fbd05375bec%26id%3D03bd77579a%26e%3Dac58312d33&amp;data=05%7C01%7Cgmorzal%40adb.org%7C20cd6d53898945911bc608da8c841d47%7C9495d6bb41c24c58848f92e52cf3d640%7C0%7C0%7C637976796302634473%7CUnknown%7CTWFpbGZsb3d8eyJWIjoiMC4wLjAwMDAiLCJQIjoiV2luMzIiLCJBTiI6Ik1haWwiLCJXVCI6Mn0%3D%7C3000%7C%7C%7C&amp;sdata=OL%2FWwmM1dsSNqFHJkYbzFRxWqJEQUSnI4t7%2FYH%2B3PSo%3D&amp;reserved=0" TargetMode="External"/><Relationship Id="rId4" Type="http://schemas.openxmlformats.org/officeDocument/2006/relationships/hyperlink" Target="https://www.linkedin.com/showcase/independent-evaluation-at-the-asian-development-bank-/" TargetMode="External"/><Relationship Id="rId9" Type="http://schemas.openxmlformats.org/officeDocument/2006/relationships/image" Target="../media/image11.png"/><Relationship Id="rId14" Type="http://schemas.openxmlformats.org/officeDocument/2006/relationships/hyperlink" Target="mailto:evaluation@ad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ED73C946-F320-3AAB-2A62-AD4AAEAB096F}"/>
              </a:ext>
            </a:extLst>
          </p:cNvPr>
          <p:cNvSpPr>
            <a:spLocks noGrp="1"/>
          </p:cNvSpPr>
          <p:nvPr>
            <p:ph type="ctrTitle"/>
          </p:nvPr>
        </p:nvSpPr>
        <p:spPr>
          <a:xfrm>
            <a:off x="957092" y="2044873"/>
            <a:ext cx="10578408" cy="1754326"/>
          </a:xfrm>
        </p:spPr>
        <p:txBody>
          <a:bodyPr wrap="square" anchor="t" anchorCtr="0">
            <a:spAutoFit/>
          </a:bodyPr>
          <a:lstStyle/>
          <a:p>
            <a:pPr algn="l"/>
            <a:r>
              <a:rPr lang="en-US" sz="3600" dirty="0">
                <a:latin typeface="Arial" panose="020B0604020202020204" pitchFamily="34" charset="0"/>
                <a:cs typeface="Arial" panose="020B0604020202020204" pitchFamily="34" charset="0"/>
              </a:rPr>
              <a:t>Evaluating ADB’s Private Sector Operations Strategic Approach and Results: Progress, Gaps, and Future Directions</a:t>
            </a:r>
          </a:p>
        </p:txBody>
      </p:sp>
      <p:sp>
        <p:nvSpPr>
          <p:cNvPr id="10" name="Subtitle 6">
            <a:extLst>
              <a:ext uri="{FF2B5EF4-FFF2-40B4-BE49-F238E27FC236}">
                <a16:creationId xmlns:a16="http://schemas.microsoft.com/office/drawing/2014/main" id="{48B403E9-0B1B-68AC-7ADB-9B448B118E0E}"/>
              </a:ext>
            </a:extLst>
          </p:cNvPr>
          <p:cNvSpPr>
            <a:spLocks noGrp="1"/>
          </p:cNvSpPr>
          <p:nvPr>
            <p:ph type="subTitle" idx="1"/>
          </p:nvPr>
        </p:nvSpPr>
        <p:spPr>
          <a:xfrm>
            <a:off x="957092" y="4266913"/>
            <a:ext cx="9144000" cy="1569660"/>
          </a:xfrm>
        </p:spPr>
        <p:txBody>
          <a:bodyPr>
            <a:spAutoFit/>
          </a:bodyPr>
          <a:lstStyle/>
          <a:p>
            <a:pPr algn="l">
              <a:spcBef>
                <a:spcPts val="0"/>
              </a:spcBef>
            </a:pPr>
            <a:r>
              <a:rPr lang="en-US" dirty="0"/>
              <a:t>ECG Spring Meeting</a:t>
            </a:r>
          </a:p>
          <a:p>
            <a:pPr algn="l">
              <a:spcBef>
                <a:spcPts val="0"/>
              </a:spcBef>
            </a:pPr>
            <a:endParaRPr lang="en-US" dirty="0"/>
          </a:p>
          <a:p>
            <a:pPr algn="l">
              <a:spcBef>
                <a:spcPts val="0"/>
              </a:spcBef>
            </a:pPr>
            <a:r>
              <a:rPr lang="en-US" dirty="0"/>
              <a:t>10 March 2025</a:t>
            </a:r>
          </a:p>
          <a:p>
            <a:pPr algn="l">
              <a:spcBef>
                <a:spcPts val="0"/>
              </a:spcBef>
            </a:pPr>
            <a:endParaRPr lang="en-US" dirty="0"/>
          </a:p>
        </p:txBody>
      </p:sp>
    </p:spTree>
    <p:extLst>
      <p:ext uri="{BB962C8B-B14F-4D97-AF65-F5344CB8AC3E}">
        <p14:creationId xmlns:p14="http://schemas.microsoft.com/office/powerpoint/2010/main" val="85609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8E07-6BD3-1076-A6C7-0BA5C6410FF4}"/>
              </a:ext>
            </a:extLst>
          </p:cNvPr>
          <p:cNvSpPr>
            <a:spLocks noGrp="1"/>
          </p:cNvSpPr>
          <p:nvPr>
            <p:ph type="title"/>
          </p:nvPr>
        </p:nvSpPr>
        <p:spPr/>
        <p:txBody>
          <a:bodyPr/>
          <a:lstStyle/>
          <a:p>
            <a:r>
              <a:rPr lang="en-US" dirty="0"/>
              <a:t>Strategic Approach</a:t>
            </a:r>
          </a:p>
        </p:txBody>
      </p:sp>
      <p:graphicFrame>
        <p:nvGraphicFramePr>
          <p:cNvPr id="4" name="Content Placeholder 3">
            <a:extLst>
              <a:ext uri="{FF2B5EF4-FFF2-40B4-BE49-F238E27FC236}">
                <a16:creationId xmlns:a16="http://schemas.microsoft.com/office/drawing/2014/main" id="{BD520601-C5FB-59A8-DA8A-922B2A90D0F4}"/>
              </a:ext>
            </a:extLst>
          </p:cNvPr>
          <p:cNvGraphicFramePr>
            <a:graphicFrameLocks noGrp="1"/>
          </p:cNvGraphicFramePr>
          <p:nvPr>
            <p:ph idx="1"/>
            <p:extLst>
              <p:ext uri="{D42A27DB-BD31-4B8C-83A1-F6EECF244321}">
                <p14:modId xmlns:p14="http://schemas.microsoft.com/office/powerpoint/2010/main" val="3062822603"/>
              </p:ext>
            </p:extLst>
          </p:nvPr>
        </p:nvGraphicFramePr>
        <p:xfrm>
          <a:off x="838200" y="15271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39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83BC-99CE-1077-6C52-33AA6BBABEB4}"/>
              </a:ext>
            </a:extLst>
          </p:cNvPr>
          <p:cNvSpPr>
            <a:spLocks noGrp="1"/>
          </p:cNvSpPr>
          <p:nvPr>
            <p:ph type="title"/>
          </p:nvPr>
        </p:nvSpPr>
        <p:spPr/>
        <p:txBody>
          <a:bodyPr>
            <a:normAutofit fontScale="90000"/>
          </a:bodyPr>
          <a:lstStyle/>
          <a:p>
            <a:r>
              <a:rPr lang="en-US" dirty="0"/>
              <a:t>Broad and Flexible but Weakly Prioritized Plan</a:t>
            </a:r>
          </a:p>
        </p:txBody>
      </p:sp>
      <p:sp>
        <p:nvSpPr>
          <p:cNvPr id="3" name="Content Placeholder 2">
            <a:extLst>
              <a:ext uri="{FF2B5EF4-FFF2-40B4-BE49-F238E27FC236}">
                <a16:creationId xmlns:a16="http://schemas.microsoft.com/office/drawing/2014/main" id="{2DD89F8A-59FD-2ADF-7EBE-74A95A9DCC76}"/>
              </a:ext>
            </a:extLst>
          </p:cNvPr>
          <p:cNvSpPr>
            <a:spLocks noGrp="1"/>
          </p:cNvSpPr>
          <p:nvPr>
            <p:ph idx="1"/>
          </p:nvPr>
        </p:nvSpPr>
        <p:spPr/>
        <p:txBody>
          <a:bodyPr>
            <a:normAutofit fontScale="92500"/>
          </a:bodyPr>
          <a:lstStyle/>
          <a:p>
            <a:r>
              <a:rPr lang="en-US" sz="2400" dirty="0"/>
              <a:t>Relevant, broad and flexible when it was launched, which allowed PSOD to respond to unexpected market changes</a:t>
            </a:r>
          </a:p>
          <a:p>
            <a:r>
              <a:rPr lang="en-US" sz="2400" dirty="0"/>
              <a:t>Lacks clearly articulated links between PSO inputs, outputs and expected development outcomes</a:t>
            </a:r>
          </a:p>
          <a:p>
            <a:r>
              <a:rPr lang="en-US" sz="2400" dirty="0"/>
              <a:t>Given region’s enormous gross domestic product and disparate evolving development needs across many DMCs, there is a need to be more purposeful and identify areas of operations with major development gaps</a:t>
            </a:r>
          </a:p>
          <a:p>
            <a:pPr lvl="1"/>
            <a:r>
              <a:rPr lang="en-US" sz="2200" dirty="0"/>
              <a:t>Inconsistent use of diagnostics in CPS  </a:t>
            </a:r>
          </a:p>
        </p:txBody>
      </p:sp>
    </p:spTree>
    <p:extLst>
      <p:ext uri="{BB962C8B-B14F-4D97-AF65-F5344CB8AC3E}">
        <p14:creationId xmlns:p14="http://schemas.microsoft.com/office/powerpoint/2010/main" val="379553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0E3559-85B2-9DC2-1424-6D7C9DD5B797}"/>
              </a:ext>
            </a:extLst>
          </p:cNvPr>
          <p:cNvSpPr>
            <a:spLocks noGrp="1"/>
          </p:cNvSpPr>
          <p:nvPr>
            <p:ph type="title"/>
          </p:nvPr>
        </p:nvSpPr>
        <p:spPr>
          <a:xfrm>
            <a:off x="704386" y="226850"/>
            <a:ext cx="10515600" cy="782955"/>
          </a:xfrm>
        </p:spPr>
        <p:txBody>
          <a:bodyPr vert="horz" lIns="91440" tIns="45720" rIns="91440" bIns="45720" rtlCol="0" anchor="ctr">
            <a:normAutofit/>
          </a:bodyPr>
          <a:lstStyle/>
          <a:p>
            <a:r>
              <a:rPr lang="en-US" kern="1200"/>
              <a:t>Modest Scaling </a:t>
            </a:r>
            <a:r>
              <a:rPr lang="en-US"/>
              <a:t>U</a:t>
            </a:r>
            <a:r>
              <a:rPr lang="en-US" kern="1200"/>
              <a:t>p, Declining volume</a:t>
            </a:r>
          </a:p>
        </p:txBody>
      </p:sp>
      <p:pic>
        <p:nvPicPr>
          <p:cNvPr id="26" name="Picture 25">
            <a:extLst>
              <a:ext uri="{FF2B5EF4-FFF2-40B4-BE49-F238E27FC236}">
                <a16:creationId xmlns:a16="http://schemas.microsoft.com/office/drawing/2014/main" id="{13D6E783-103D-23FE-4776-8EEBCF210ED7}"/>
              </a:ext>
            </a:extLst>
          </p:cNvPr>
          <p:cNvPicPr>
            <a:picLocks noChangeAspect="1"/>
          </p:cNvPicPr>
          <p:nvPr/>
        </p:nvPicPr>
        <p:blipFill>
          <a:blip r:embed="rId3"/>
          <a:stretch>
            <a:fillRect/>
          </a:stretch>
        </p:blipFill>
        <p:spPr>
          <a:xfrm>
            <a:off x="0" y="1218272"/>
            <a:ext cx="12192000" cy="4421456"/>
          </a:xfrm>
          <a:prstGeom prst="rect">
            <a:avLst/>
          </a:prstGeom>
        </p:spPr>
      </p:pic>
    </p:spTree>
    <p:extLst>
      <p:ext uri="{BB962C8B-B14F-4D97-AF65-F5344CB8AC3E}">
        <p14:creationId xmlns:p14="http://schemas.microsoft.com/office/powerpoint/2010/main" val="255973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E456-9067-4997-9FE4-44825F128960}"/>
              </a:ext>
            </a:extLst>
          </p:cNvPr>
          <p:cNvSpPr>
            <a:spLocks noGrp="1"/>
          </p:cNvSpPr>
          <p:nvPr>
            <p:ph type="title"/>
          </p:nvPr>
        </p:nvSpPr>
        <p:spPr>
          <a:xfrm>
            <a:off x="715536" y="449874"/>
            <a:ext cx="10515600" cy="782955"/>
          </a:xfrm>
        </p:spPr>
        <p:txBody>
          <a:bodyPr>
            <a:normAutofit fontScale="90000"/>
          </a:bodyPr>
          <a:lstStyle/>
          <a:p>
            <a:r>
              <a:rPr lang="en-US" dirty="0"/>
              <a:t>Increased Sector Diversification, Lagging FCAS/SIDS</a:t>
            </a:r>
          </a:p>
        </p:txBody>
      </p:sp>
      <p:pic>
        <p:nvPicPr>
          <p:cNvPr id="32" name="Picture 31">
            <a:extLst>
              <a:ext uri="{FF2B5EF4-FFF2-40B4-BE49-F238E27FC236}">
                <a16:creationId xmlns:a16="http://schemas.microsoft.com/office/drawing/2014/main" id="{43C5B7C3-4BB2-801E-3B0F-0BAB350F38B6}"/>
              </a:ext>
            </a:extLst>
          </p:cNvPr>
          <p:cNvPicPr>
            <a:picLocks noChangeAspect="1"/>
          </p:cNvPicPr>
          <p:nvPr/>
        </p:nvPicPr>
        <p:blipFill>
          <a:blip r:embed="rId2"/>
          <a:stretch>
            <a:fillRect/>
          </a:stretch>
        </p:blipFill>
        <p:spPr>
          <a:xfrm>
            <a:off x="111512" y="1542348"/>
            <a:ext cx="11831444" cy="3743330"/>
          </a:xfrm>
          <a:prstGeom prst="rect">
            <a:avLst/>
          </a:prstGeom>
        </p:spPr>
      </p:pic>
    </p:spTree>
    <p:extLst>
      <p:ext uri="{BB962C8B-B14F-4D97-AF65-F5344CB8AC3E}">
        <p14:creationId xmlns:p14="http://schemas.microsoft.com/office/powerpoint/2010/main" val="20613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A429-0116-D026-582A-50746BBC62F0}"/>
              </a:ext>
            </a:extLst>
          </p:cNvPr>
          <p:cNvSpPr>
            <a:spLocks noGrp="1"/>
          </p:cNvSpPr>
          <p:nvPr>
            <p:ph type="title"/>
          </p:nvPr>
        </p:nvSpPr>
        <p:spPr/>
        <p:txBody>
          <a:bodyPr>
            <a:normAutofit fontScale="90000"/>
          </a:bodyPr>
          <a:lstStyle/>
          <a:p>
            <a:r>
              <a:rPr lang="en-US" dirty="0"/>
              <a:t>On Track to Meet Long-Term Cofinancing Target </a:t>
            </a:r>
          </a:p>
        </p:txBody>
      </p:sp>
      <p:graphicFrame>
        <p:nvGraphicFramePr>
          <p:cNvPr id="4" name="Content Placeholder 3">
            <a:extLst>
              <a:ext uri="{FF2B5EF4-FFF2-40B4-BE49-F238E27FC236}">
                <a16:creationId xmlns:a16="http://schemas.microsoft.com/office/drawing/2014/main" id="{5BC7925C-4C72-7989-A3D5-A8F743DD5AE6}"/>
              </a:ext>
            </a:extLst>
          </p:cNvPr>
          <p:cNvGraphicFramePr>
            <a:graphicFrameLocks noGrp="1"/>
          </p:cNvGraphicFramePr>
          <p:nvPr>
            <p:ph idx="1"/>
            <p:extLst>
              <p:ext uri="{D42A27DB-BD31-4B8C-83A1-F6EECF244321}">
                <p14:modId xmlns:p14="http://schemas.microsoft.com/office/powerpoint/2010/main" val="1141342327"/>
              </p:ext>
            </p:extLst>
          </p:nvPr>
        </p:nvGraphicFramePr>
        <p:xfrm>
          <a:off x="838199" y="1527175"/>
          <a:ext cx="558666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2CB507D-5962-65C7-ECE0-77EE98DE4CB0}"/>
              </a:ext>
            </a:extLst>
          </p:cNvPr>
          <p:cNvSpPr txBox="1"/>
          <p:nvPr/>
        </p:nvSpPr>
        <p:spPr>
          <a:xfrm>
            <a:off x="6681216" y="1527175"/>
            <a:ext cx="503529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Close to the S2030 long-term cofinancing target of 2.5x by 2030</a:t>
            </a:r>
          </a:p>
          <a:p>
            <a:pPr marL="285750" indent="-285750">
              <a:buFont typeface="Arial" panose="020B0604020202020204" pitchFamily="34" charset="0"/>
              <a:buChar char="•"/>
            </a:pPr>
            <a:r>
              <a:rPr lang="en-US" dirty="0"/>
              <a:t>Absolute dollar cofinanced in 2023 represents modest 9% growth when compared with 2019</a:t>
            </a:r>
          </a:p>
          <a:p>
            <a:pPr marL="285750" indent="-285750">
              <a:buFont typeface="Arial" panose="020B0604020202020204" pitchFamily="34" charset="0"/>
              <a:buChar char="•"/>
            </a:pPr>
            <a:r>
              <a:rPr lang="en-US" dirty="0"/>
              <a:t>2023 cofinancing mainly achieved through parallel loans and parallel equity</a:t>
            </a:r>
          </a:p>
          <a:p>
            <a:pPr marL="285750" indent="-285750">
              <a:buFont typeface="Arial" panose="020B0604020202020204" pitchFamily="34" charset="0"/>
              <a:buChar char="•"/>
            </a:pPr>
            <a:r>
              <a:rPr lang="en-US" dirty="0"/>
              <a:t>Cofinancing includes funds from public and private sources, as well as direct and indirect mobilization</a:t>
            </a:r>
          </a:p>
          <a:p>
            <a:pPr marL="285750" indent="-285750">
              <a:buFont typeface="Arial" panose="020B0604020202020204" pitchFamily="34" charset="0"/>
              <a:buChar char="•"/>
            </a:pPr>
            <a:r>
              <a:rPr lang="en-US" dirty="0"/>
              <a:t>Opportunity to move towards a target based on private direct capital mobilization as per the MDB harmonized framework for calculating and reporting private investment mobilization  </a:t>
            </a:r>
          </a:p>
        </p:txBody>
      </p:sp>
    </p:spTree>
    <p:extLst>
      <p:ext uri="{BB962C8B-B14F-4D97-AF65-F5344CB8AC3E}">
        <p14:creationId xmlns:p14="http://schemas.microsoft.com/office/powerpoint/2010/main" val="71103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C556-C726-FF29-F84C-9EB97FD83AB6}"/>
              </a:ext>
            </a:extLst>
          </p:cNvPr>
          <p:cNvSpPr>
            <a:spLocks noGrp="1"/>
          </p:cNvSpPr>
          <p:nvPr>
            <p:ph type="title"/>
          </p:nvPr>
        </p:nvSpPr>
        <p:spPr/>
        <p:txBody>
          <a:bodyPr/>
          <a:lstStyle/>
          <a:p>
            <a:r>
              <a:rPr lang="en-US" dirty="0"/>
              <a:t>Scaling Up has been a Challenge</a:t>
            </a:r>
          </a:p>
        </p:txBody>
      </p:sp>
      <p:sp>
        <p:nvSpPr>
          <p:cNvPr id="3" name="Content Placeholder 2">
            <a:extLst>
              <a:ext uri="{FF2B5EF4-FFF2-40B4-BE49-F238E27FC236}">
                <a16:creationId xmlns:a16="http://schemas.microsoft.com/office/drawing/2014/main" id="{33575121-D3B9-6704-E68F-0E47D0C0FAFB}"/>
              </a:ext>
            </a:extLst>
          </p:cNvPr>
          <p:cNvSpPr>
            <a:spLocks noGrp="1"/>
          </p:cNvSpPr>
          <p:nvPr>
            <p:ph idx="1"/>
          </p:nvPr>
        </p:nvSpPr>
        <p:spPr/>
        <p:txBody>
          <a:bodyPr>
            <a:normAutofit lnSpcReduction="10000"/>
          </a:bodyPr>
          <a:lstStyle/>
          <a:p>
            <a:r>
              <a:rPr lang="en-US" sz="2400" dirty="0"/>
              <a:t>Business process reform initiatives have yet to improve staff productivity</a:t>
            </a:r>
          </a:p>
          <a:p>
            <a:pPr lvl="1"/>
            <a:r>
              <a:rPr lang="en-US" sz="2000" dirty="0"/>
              <a:t>NSO Change Project, Credit Screening Tools still under implementation</a:t>
            </a:r>
          </a:p>
          <a:p>
            <a:r>
              <a:rPr lang="en-US" sz="2400" dirty="0"/>
              <a:t>Staff resources misaligned with goal of scaling up PSO</a:t>
            </a:r>
          </a:p>
          <a:p>
            <a:pPr lvl="1"/>
            <a:r>
              <a:rPr lang="en-US" sz="2000" dirty="0"/>
              <a:t>Without significant improvement in origination international staff (IS) productivity (approximately 0.5 deals a year), 82-83 origination IS can only be expected to produce 41-42 projects a </a:t>
            </a:r>
            <a:r>
              <a:rPr lang="en-US" sz="2000"/>
              <a:t>year  </a:t>
            </a:r>
            <a:endParaRPr lang="en-US" sz="2000" dirty="0"/>
          </a:p>
          <a:p>
            <a:r>
              <a:rPr lang="en-US" sz="2400" dirty="0"/>
              <a:t>Lacks clear targets on scale, project origination and selection, financial return, project processing times and private capital mobilization </a:t>
            </a:r>
          </a:p>
        </p:txBody>
      </p:sp>
    </p:spTree>
    <p:extLst>
      <p:ext uri="{BB962C8B-B14F-4D97-AF65-F5344CB8AC3E}">
        <p14:creationId xmlns:p14="http://schemas.microsoft.com/office/powerpoint/2010/main" val="305387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C97C6-138C-3CE0-83A1-FFF4CAA1972E}"/>
              </a:ext>
            </a:extLst>
          </p:cNvPr>
          <p:cNvSpPr>
            <a:spLocks noGrp="1"/>
          </p:cNvSpPr>
          <p:nvPr>
            <p:ph type="title"/>
          </p:nvPr>
        </p:nvSpPr>
        <p:spPr/>
        <p:txBody>
          <a:bodyPr/>
          <a:lstStyle/>
          <a:p>
            <a:r>
              <a:rPr lang="en-US" dirty="0"/>
              <a:t>Recommendations</a:t>
            </a:r>
            <a:endParaRPr dirty="0"/>
          </a:p>
        </p:txBody>
      </p:sp>
      <p:sp>
        <p:nvSpPr>
          <p:cNvPr id="6" name="Content Placeholder 5">
            <a:extLst>
              <a:ext uri="{FF2B5EF4-FFF2-40B4-BE49-F238E27FC236}">
                <a16:creationId xmlns:a16="http://schemas.microsoft.com/office/drawing/2014/main" id="{23D46E9D-28B9-B79D-EEE9-A5043E4600F6}"/>
              </a:ext>
            </a:extLst>
          </p:cNvPr>
          <p:cNvSpPr>
            <a:spLocks noGrp="1"/>
          </p:cNvSpPr>
          <p:nvPr>
            <p:ph idx="1"/>
          </p:nvPr>
        </p:nvSpPr>
        <p:spPr>
          <a:xfrm>
            <a:off x="838200" y="1422400"/>
            <a:ext cx="10515600" cy="4351338"/>
          </a:xfrm>
        </p:spPr>
        <p:txBody>
          <a:bodyPr>
            <a:normAutofit fontScale="85000" lnSpcReduction="10000"/>
          </a:bodyPr>
          <a:lstStyle/>
          <a:p>
            <a:pPr marL="342900" indent="-342900">
              <a:lnSpc>
                <a:spcPct val="100000"/>
              </a:lnSpc>
              <a:spcBef>
                <a:spcPts val="0"/>
              </a:spcBef>
              <a:spcAft>
                <a:spcPts val="1200"/>
              </a:spcAft>
              <a:buFont typeface="+mj-lt"/>
              <a:buAutoNum type="arabicPeriod"/>
            </a:pPr>
            <a:r>
              <a:rPr lang="en-US" sz="1800" dirty="0"/>
              <a:t>Prepare a new Plan to factor in the evolving development landscape, the updated ADB corporate strategy, and the New Operating Model context. The Plan should (</a:t>
            </a:r>
            <a:r>
              <a:rPr lang="en-US" sz="1800" dirty="0" err="1"/>
              <a:t>i</a:t>
            </a:r>
            <a:r>
              <a:rPr lang="en-US" sz="1800" dirty="0"/>
              <a:t>) include a more selective and differentiated operational approach to meet individual client needs by geography and sector; (ii) include a clear theory of change and a results framework aligned with the Private Sector Development Action Plan and the Corporate Results Framework with well-defined indicators (baseline and target) for gender equity theme, climate mitigation and adaptation, and FCAS and SIDS; and (iii) identify resource requirements that will be reviewed and discussed through the bank-wide work program and budget framework.  </a:t>
            </a:r>
          </a:p>
          <a:p>
            <a:pPr marL="342900" indent="-342900">
              <a:lnSpc>
                <a:spcPct val="100000"/>
              </a:lnSpc>
              <a:spcBef>
                <a:spcPts val="0"/>
              </a:spcBef>
              <a:spcAft>
                <a:spcPts val="1200"/>
              </a:spcAft>
              <a:buFont typeface="+mj-lt"/>
              <a:buAutoNum type="arabicPeriod"/>
            </a:pPr>
            <a:r>
              <a:rPr lang="en-US" sz="1800" dirty="0"/>
              <a:t>Better operationalize the new Plan through a One ADB approach, linking and aligning it to targeted long-term PSD outcomes in DMCs. The approach should be anchored on Private Sector Development Plans, as part of the CPS, and informed by diagnostics to identify priority areas and constraints, which will be addressed through upstream operations’ policy, regulatory, and institutional support and midstream advisory.</a:t>
            </a:r>
          </a:p>
          <a:p>
            <a:pPr marL="342900" indent="-342900">
              <a:lnSpc>
                <a:spcPct val="100000"/>
              </a:lnSpc>
              <a:spcBef>
                <a:spcPts val="0"/>
              </a:spcBef>
              <a:spcAft>
                <a:spcPts val="1200"/>
              </a:spcAft>
              <a:buFont typeface="+mj-lt"/>
              <a:buAutoNum type="arabicPeriod"/>
            </a:pPr>
            <a:r>
              <a:rPr lang="en-US" sz="1800" dirty="0"/>
              <a:t>Implement measures to scale up NSO through better-aligned incentives and improved local project origination capacity. KPIs to align incentives should capture project volume in addition to the number of projects, project origination and selection, financial return measures, project screening and processing times, and mobilization volume based on MDB harmonized approaches. </a:t>
            </a:r>
          </a:p>
          <a:p>
            <a:pPr marL="342900" indent="-342900">
              <a:lnSpc>
                <a:spcPct val="100000"/>
              </a:lnSpc>
              <a:spcBef>
                <a:spcPts val="0"/>
              </a:spcBef>
              <a:spcAft>
                <a:spcPts val="1200"/>
              </a:spcAft>
              <a:buFont typeface="+mj-lt"/>
              <a:buAutoNum type="arabicPeriod"/>
            </a:pPr>
            <a:r>
              <a:rPr lang="en-US" sz="1800" dirty="0"/>
              <a:t>Ensure the implementation of business process reform initiatives to enhance project selectivity, design, and process efficiency, including the execution and mainstreaming of the ex-ante development impact framework, credit screening tools, and NSO Change information management systems by the end of 2025.</a:t>
            </a:r>
          </a:p>
        </p:txBody>
      </p:sp>
    </p:spTree>
    <p:extLst>
      <p:ext uri="{BB962C8B-B14F-4D97-AF65-F5344CB8AC3E}">
        <p14:creationId xmlns:p14="http://schemas.microsoft.com/office/powerpoint/2010/main" val="222372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BE83B-87E2-F796-6ABC-BE5B9473039B}"/>
              </a:ext>
            </a:extLst>
          </p:cNvPr>
          <p:cNvSpPr>
            <a:spLocks noGrp="1"/>
          </p:cNvSpPr>
          <p:nvPr>
            <p:ph type="title"/>
          </p:nvPr>
        </p:nvSpPr>
        <p:spPr>
          <a:xfrm>
            <a:off x="838200" y="920505"/>
            <a:ext cx="10515600" cy="757130"/>
          </a:xfrm>
        </p:spPr>
        <p:txBody>
          <a:bodyPr anchor="t" anchorCtr="0">
            <a:spAutoFit/>
          </a:bodyPr>
          <a:lstStyle/>
          <a:p>
            <a:r>
              <a:rPr lang="en-US" sz="4800" dirty="0">
                <a:latin typeface="Arial" panose="020B0604020202020204" pitchFamily="34" charset="0"/>
                <a:cs typeface="Arial" panose="020B0604020202020204" pitchFamily="34" charset="0"/>
              </a:rPr>
              <a:t>Thank you</a:t>
            </a:r>
          </a:p>
        </p:txBody>
      </p:sp>
      <p:sp>
        <p:nvSpPr>
          <p:cNvPr id="9" name="Subtitle 6">
            <a:extLst>
              <a:ext uri="{FF2B5EF4-FFF2-40B4-BE49-F238E27FC236}">
                <a16:creationId xmlns:a16="http://schemas.microsoft.com/office/drawing/2014/main" id="{0C5D3305-B91D-BA35-ACAA-3775C8B51E51}"/>
              </a:ext>
            </a:extLst>
          </p:cNvPr>
          <p:cNvSpPr txBox="1">
            <a:spLocks/>
          </p:cNvSpPr>
          <p:nvPr/>
        </p:nvSpPr>
        <p:spPr>
          <a:xfrm>
            <a:off x="909551" y="2601119"/>
            <a:ext cx="9144000" cy="461665"/>
          </a:xfrm>
          <a:prstGeom prst="rect">
            <a:avLst/>
          </a:prstGeom>
        </p:spPr>
        <p:txBody>
          <a:bodyPr vert="horz" lIns="91440" tIns="45720" rIns="91440" bIns="45720" rtlCol="0">
            <a:sp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Independent Evaluation at ADB</a:t>
            </a:r>
          </a:p>
        </p:txBody>
      </p:sp>
      <p:pic>
        <p:nvPicPr>
          <p:cNvPr id="1035" name="Picture 11" descr="Facebook">
            <a:hlinkClick r:id="rId2"/>
            <a:extLst>
              <a:ext uri="{FF2B5EF4-FFF2-40B4-BE49-F238E27FC236}">
                <a16:creationId xmlns:a16="http://schemas.microsoft.com/office/drawing/2014/main" id="{9055EACE-0CF8-A43C-DE18-A46CC34B5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1" y="3366335"/>
            <a:ext cx="1055151" cy="10551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inkedIn">
            <a:hlinkClick r:id="rId4"/>
            <a:extLst>
              <a:ext uri="{FF2B5EF4-FFF2-40B4-BE49-F238E27FC236}">
                <a16:creationId xmlns:a16="http://schemas.microsoft.com/office/drawing/2014/main" id="{06B9FD46-1AD6-A919-FC46-D48B836E4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4109" y="3386321"/>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6">
            <a:extLst>
              <a:ext uri="{FF2B5EF4-FFF2-40B4-BE49-F238E27FC236}">
                <a16:creationId xmlns:a16="http://schemas.microsoft.com/office/drawing/2014/main" id="{811327BB-0EDE-FFF4-52A9-6AF6B062A794}"/>
              </a:ext>
            </a:extLst>
          </p:cNvPr>
          <p:cNvSpPr txBox="1">
            <a:spLocks/>
          </p:cNvSpPr>
          <p:nvPr/>
        </p:nvSpPr>
        <p:spPr>
          <a:xfrm>
            <a:off x="2224109"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4"/>
              </a:rPr>
              <a:t>LinkedIn</a:t>
            </a:r>
            <a:endParaRPr lang="en-US" dirty="0"/>
          </a:p>
        </p:txBody>
      </p:sp>
      <p:pic>
        <p:nvPicPr>
          <p:cNvPr id="1039" name="Picture 15" descr="Twitter">
            <a:hlinkClick r:id="rId6"/>
            <a:extLst>
              <a:ext uri="{FF2B5EF4-FFF2-40B4-BE49-F238E27FC236}">
                <a16:creationId xmlns:a16="http://schemas.microsoft.com/office/drawing/2014/main" id="{09919BCB-6147-4663-F833-A47D75B18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8667" y="3366335"/>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6">
            <a:extLst>
              <a:ext uri="{FF2B5EF4-FFF2-40B4-BE49-F238E27FC236}">
                <a16:creationId xmlns:a16="http://schemas.microsoft.com/office/drawing/2014/main" id="{F27605FF-8E55-5CA0-7E24-D65B792A176F}"/>
              </a:ext>
            </a:extLst>
          </p:cNvPr>
          <p:cNvSpPr txBox="1">
            <a:spLocks/>
          </p:cNvSpPr>
          <p:nvPr/>
        </p:nvSpPr>
        <p:spPr>
          <a:xfrm>
            <a:off x="3538666"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6"/>
              </a:rPr>
              <a:t>Twitter</a:t>
            </a:r>
            <a:endParaRPr lang="en-US" dirty="0"/>
          </a:p>
        </p:txBody>
      </p:sp>
      <p:pic>
        <p:nvPicPr>
          <p:cNvPr id="1041" name="Picture 17" descr="YouTube">
            <a:hlinkClick r:id="rId8"/>
            <a:extLst>
              <a:ext uri="{FF2B5EF4-FFF2-40B4-BE49-F238E27FC236}">
                <a16:creationId xmlns:a16="http://schemas.microsoft.com/office/drawing/2014/main" id="{BC669490-428C-7438-2726-F80C9BA63E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3225" y="3366334"/>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6">
            <a:hlinkClick r:id="rId8"/>
            <a:extLst>
              <a:ext uri="{FF2B5EF4-FFF2-40B4-BE49-F238E27FC236}">
                <a16:creationId xmlns:a16="http://schemas.microsoft.com/office/drawing/2014/main" id="{8571946D-75B9-547B-E65B-D66D9C52BB8F}"/>
              </a:ext>
            </a:extLst>
          </p:cNvPr>
          <p:cNvSpPr txBox="1">
            <a:spLocks/>
          </p:cNvSpPr>
          <p:nvPr/>
        </p:nvSpPr>
        <p:spPr>
          <a:xfrm>
            <a:off x="4853223"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0"/>
              </a:rPr>
              <a:t>YouTube</a:t>
            </a:r>
            <a:endParaRPr lang="en-US" dirty="0"/>
          </a:p>
        </p:txBody>
      </p:sp>
      <p:pic>
        <p:nvPicPr>
          <p:cNvPr id="1043" name="Picture 19" descr="Website">
            <a:hlinkClick r:id="rId11"/>
            <a:extLst>
              <a:ext uri="{FF2B5EF4-FFF2-40B4-BE49-F238E27FC236}">
                <a16:creationId xmlns:a16="http://schemas.microsoft.com/office/drawing/2014/main" id="{6299E7B4-E921-40CE-8230-1D925E45FB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783" y="3386321"/>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6">
            <a:hlinkClick r:id="rId11"/>
            <a:extLst>
              <a:ext uri="{FF2B5EF4-FFF2-40B4-BE49-F238E27FC236}">
                <a16:creationId xmlns:a16="http://schemas.microsoft.com/office/drawing/2014/main" id="{2AF864F6-3D48-A114-90A2-3BDFD8CA7358}"/>
              </a:ext>
            </a:extLst>
          </p:cNvPr>
          <p:cNvSpPr txBox="1">
            <a:spLocks/>
          </p:cNvSpPr>
          <p:nvPr/>
        </p:nvSpPr>
        <p:spPr>
          <a:xfrm>
            <a:off x="6167780"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3"/>
              </a:rPr>
              <a:t>Website</a:t>
            </a:r>
            <a:endParaRPr lang="en-US" dirty="0"/>
          </a:p>
        </p:txBody>
      </p:sp>
      <p:pic>
        <p:nvPicPr>
          <p:cNvPr id="1045" name="Picture 21" descr="Email">
            <a:hlinkClick r:id="rId14"/>
            <a:extLst>
              <a:ext uri="{FF2B5EF4-FFF2-40B4-BE49-F238E27FC236}">
                <a16:creationId xmlns:a16="http://schemas.microsoft.com/office/drawing/2014/main" id="{4E1613A4-A77F-ADC1-D48E-AC5B1D1A24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2341" y="3366333"/>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6">
            <a:extLst>
              <a:ext uri="{FF2B5EF4-FFF2-40B4-BE49-F238E27FC236}">
                <a16:creationId xmlns:a16="http://schemas.microsoft.com/office/drawing/2014/main" id="{E05F6366-27A8-9105-E377-B954197A06D3}"/>
              </a:ext>
            </a:extLst>
          </p:cNvPr>
          <p:cNvSpPr txBox="1">
            <a:spLocks/>
          </p:cNvSpPr>
          <p:nvPr/>
        </p:nvSpPr>
        <p:spPr>
          <a:xfrm>
            <a:off x="7482337"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4"/>
              </a:rPr>
              <a:t>Email</a:t>
            </a:r>
            <a:endParaRPr lang="en-US" dirty="0"/>
          </a:p>
        </p:txBody>
      </p:sp>
      <p:sp>
        <p:nvSpPr>
          <p:cNvPr id="3" name="Subtitle 6">
            <a:hlinkClick r:id="rId2"/>
            <a:extLst>
              <a:ext uri="{FF2B5EF4-FFF2-40B4-BE49-F238E27FC236}">
                <a16:creationId xmlns:a16="http://schemas.microsoft.com/office/drawing/2014/main" id="{1CBF35C1-04ED-4C31-26B5-175AD3B324D2}"/>
              </a:ext>
            </a:extLst>
          </p:cNvPr>
          <p:cNvSpPr txBox="1">
            <a:spLocks/>
          </p:cNvSpPr>
          <p:nvPr/>
        </p:nvSpPr>
        <p:spPr>
          <a:xfrm>
            <a:off x="909550" y="4453494"/>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6"/>
              </a:rPr>
              <a:t>Facebook</a:t>
            </a:r>
            <a:endParaRPr lang="en-US" dirty="0"/>
          </a:p>
        </p:txBody>
      </p:sp>
    </p:spTree>
    <p:extLst>
      <p:ext uri="{BB962C8B-B14F-4D97-AF65-F5344CB8AC3E}">
        <p14:creationId xmlns:p14="http://schemas.microsoft.com/office/powerpoint/2010/main" val="26386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37303EDE7E294B8A28AFCAFDC734F4" ma:contentTypeVersion="51" ma:contentTypeDescription="Create a new document." ma:contentTypeScope="" ma:versionID="86b06bc9cf592c7c034f8027f3603622">
  <xsd:schema xmlns:xsd="http://www.w3.org/2001/XMLSchema" xmlns:xs="http://www.w3.org/2001/XMLSchema" xmlns:p="http://schemas.microsoft.com/office/2006/metadata/properties" xmlns:ns2="c1fdd505-2570-46c2-bd04-3e0f2d874cf5" xmlns:ns3="88c5ecda-26b0-435f-998c-37f219b7f23a" xmlns:ns4="2d9db032-c3b9-4a30-bfce-c3fda014af17" targetNamespace="http://schemas.microsoft.com/office/2006/metadata/properties" ma:root="true" ma:fieldsID="dc22e21a0d7fd729ee60d1252d410d8d" ns2:_="" ns3:_="" ns4:_="">
    <xsd:import namespace="c1fdd505-2570-46c2-bd04-3e0f2d874cf5"/>
    <xsd:import namespace="88c5ecda-26b0-435f-998c-37f219b7f23a"/>
    <xsd:import namespace="2d9db032-c3b9-4a30-bfce-c3fda014af17"/>
    <xsd:element name="properties">
      <xsd:complexType>
        <xsd:sequence>
          <xsd:element name="documentManagement">
            <xsd:complexType>
              <xsd:all>
                <xsd:element ref="ns2:j78542b1fffc4a1c84659474212e3133"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Update_x0020_ADB_x0020_Document_x0020_Type" minOccurs="0"/>
                <xsd:element ref="ns3:Update_x0020_ADB_x0020_Country_x0020_Document_x0020_Type" minOccurs="0"/>
                <xsd:element ref="ns3:Update_x0020_ADB_x0020_Project_x0020_Document_x0020_Type"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element ref="ns3:DateofIssue" minOccurs="0"/>
                <xsd:element ref="ns3:Category2" minOccurs="0"/>
                <xsd:element ref="ns3:MediaLengthInSeconds" minOccurs="0"/>
                <xsd:element ref="ns3:lcf76f155ced4ddcb4097134ff3c332f" minOccurs="0"/>
                <xsd:element ref="ns3:MediaServiceObjectDetectorVersions" minOccurs="0"/>
                <xsd:element ref="ns3:Thumbnail" minOccurs="0"/>
                <xsd:element ref="ns3:MediaServiceSearchProperties" minOccurs="0"/>
                <xsd:element ref="ns3:Location" minOccurs="0"/>
                <xsd:element ref="ns3:b94fdeaa-8f69-4298-8edb-65bbe4eab37eCountryOrRegion" minOccurs="0"/>
                <xsd:element ref="ns3:b94fdeaa-8f69-4298-8edb-65bbe4eab37eState" minOccurs="0"/>
                <xsd:element ref="ns3:b94fdeaa-8f69-4298-8edb-65bbe4eab37eCity" minOccurs="0"/>
                <xsd:element ref="ns3:b94fdeaa-8f69-4298-8edb-65bbe4eab37ePostalCode" minOccurs="0"/>
                <xsd:element ref="ns3:b94fdeaa-8f69-4298-8edb-65bbe4eab37eStreet" minOccurs="0"/>
                <xsd:element ref="ns3:b94fdeaa-8f69-4298-8edb-65bbe4eab37eGeoLoc" minOccurs="0"/>
                <xsd:element ref="ns3:b94fdeaa-8f69-4298-8edb-65bbe4eab37eDispName" minOccurs="0"/>
                <xsd:element ref="ns3:Remarks" minOccurs="0"/>
                <xsd:element ref="ns3:forpublishing_x003f_" minOccurs="0"/>
                <xsd:element ref="ns3:Status" minOccurs="0"/>
                <xsd:element ref="ns3: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default=""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c5ecda-26b0-435f-998c-37f219b7f2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Update_x0020_ADB_x0020_Document_x0020_Type" ma:index="16" nillable="true" ma:displayName="Update ADB Document Type" ma:internalName="Update_x0020_ADB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Update_x0020_ADB_x0020_Country_x0020_Document_x0020_Type" ma:index="17" nillable="true" ma:displayName="Update ADB Country Document Type" ma:internalName="Update_x0020_ADB_x0020_Country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Update_x0020_ADB_x0020_Project_x0020_Document_x0020_Type" ma:index="18" nillable="true" ma:displayName="Update ADB Project Document Type" ma:internalName="Update_x0020_ADB_x0020_Project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DateofIssue" ma:index="27" nillable="true" ma:displayName="Date of Issue" ma:description="Date when the file or document was shared within ADB or IED" ma:format="DateTime" ma:internalName="DateofIssue">
      <xsd:simpleType>
        <xsd:restriction base="dms:DateTime"/>
      </xsd:simpleType>
    </xsd:element>
    <xsd:element name="Category2" ma:index="28" nillable="true" ma:displayName="Category" ma:description="Which Working Group, IED or external to ADB that was circulated" ma:format="Dropdown" ma:internalName="Category2">
      <xsd:simpleType>
        <xsd:restriction base="dms:Choice">
          <xsd:enumeration value="WG1"/>
          <xsd:enumeration value="WG2"/>
          <xsd:enumeration value="WG3"/>
          <xsd:enumeration value="WG4"/>
          <xsd:enumeration value="IED"/>
          <xsd:enumeration value="ADBE"/>
          <xsd:enumeration value="EXT"/>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Thumbnail" ma:index="33" nillable="true" ma:displayName="Thumbnail" ma:format="Thumbnail" ma:internalName="Thumbnail">
      <xsd:simpleType>
        <xsd:restriction base="dms:Unknown"/>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Location" ma:index="35" nillable="true" ma:displayName="Location" ma:format="Dropdown" ma:internalName="Location">
      <xsd:simpleType>
        <xsd:restriction base="dms:Unknown"/>
      </xsd:simpleType>
    </xsd:element>
    <xsd:element name="b94fdeaa-8f69-4298-8edb-65bbe4eab37eCountryOrRegion" ma:index="36" nillable="true" ma:displayName="Location: Country/Region" ma:internalName="CountryOrRegion" ma:readOnly="true">
      <xsd:simpleType>
        <xsd:restriction base="dms:Text"/>
      </xsd:simpleType>
    </xsd:element>
    <xsd:element name="b94fdeaa-8f69-4298-8edb-65bbe4eab37eState" ma:index="37" nillable="true" ma:displayName="Location: State" ma:internalName="State" ma:readOnly="true">
      <xsd:simpleType>
        <xsd:restriction base="dms:Text"/>
      </xsd:simpleType>
    </xsd:element>
    <xsd:element name="b94fdeaa-8f69-4298-8edb-65bbe4eab37eCity" ma:index="38" nillable="true" ma:displayName="Location: City" ma:internalName="City" ma:readOnly="true">
      <xsd:simpleType>
        <xsd:restriction base="dms:Text"/>
      </xsd:simpleType>
    </xsd:element>
    <xsd:element name="b94fdeaa-8f69-4298-8edb-65bbe4eab37ePostalCode" ma:index="39" nillable="true" ma:displayName="Location: Postal Code" ma:internalName="PostalCode" ma:readOnly="true">
      <xsd:simpleType>
        <xsd:restriction base="dms:Text"/>
      </xsd:simpleType>
    </xsd:element>
    <xsd:element name="b94fdeaa-8f69-4298-8edb-65bbe4eab37eStreet" ma:index="40" nillable="true" ma:displayName="Location: Street" ma:internalName="Street" ma:readOnly="true">
      <xsd:simpleType>
        <xsd:restriction base="dms:Text"/>
      </xsd:simpleType>
    </xsd:element>
    <xsd:element name="b94fdeaa-8f69-4298-8edb-65bbe4eab37eGeoLoc" ma:index="41" nillable="true" ma:displayName="Location: Coordinates" ma:internalName="GeoLoc" ma:readOnly="true">
      <xsd:simpleType>
        <xsd:restriction base="dms:Unknown"/>
      </xsd:simpleType>
    </xsd:element>
    <xsd:element name="b94fdeaa-8f69-4298-8edb-65bbe4eab37eDispName" ma:index="42" nillable="true" ma:displayName="Location: Name" ma:internalName="DispName" ma:readOnly="true">
      <xsd:simpleType>
        <xsd:restriction base="dms:Text"/>
      </xsd:simpleType>
    </xsd:element>
    <xsd:element name="Remarks" ma:index="43" nillable="true" ma:displayName="Remarks" ma:format="Dropdown" ma:internalName="Remarks">
      <xsd:simpleType>
        <xsd:restriction base="dms:Text">
          <xsd:maxLength value="255"/>
        </xsd:restriction>
      </xsd:simpleType>
    </xsd:element>
    <xsd:element name="forpublishing_x003f_" ma:index="44" nillable="true" ma:displayName="for publishing?" ma:default="1" ma:format="Dropdown" ma:internalName="forpublishing_x003f_">
      <xsd:simpleType>
        <xsd:restriction base="dms:Boolean"/>
      </xsd:simpleType>
    </xsd:element>
    <xsd:element name="Status" ma:index="45" nillable="true" ma:displayName="Status" ma:format="Dropdown" ma:internalName="Status">
      <xsd:simpleType>
        <xsd:restriction base="dms:Note">
          <xsd:maxLength value="255"/>
        </xsd:restriction>
      </xsd:simpleType>
    </xsd:element>
    <xsd:element name="SC" ma:index="46" nillable="true" ma:displayName="SC" ma:format="Dropdown" ma:internalName="S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9db032-c3b9-4a30-bfce-c3fda014af17"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ofIssue xmlns="88c5ecda-26b0-435f-998c-37f219b7f23a" xsi:nil="true"/>
    <j78542b1fffc4a1c84659474212e3133 xmlns="c1fdd505-2570-46c2-bd04-3e0f2d874cf5">
      <Terms xmlns="http://schemas.microsoft.com/office/infopath/2007/PartnerControls"/>
    </j78542b1fffc4a1c84659474212e3133>
    <Update_x0020_ADB_x0020_Document_x0020_Type xmlns="88c5ecda-26b0-435f-998c-37f219b7f23a">
      <Url xsi:nil="true"/>
      <Description xsi:nil="true"/>
    </Update_x0020_ADB_x0020_Document_x0020_Type>
    <Category2 xmlns="88c5ecda-26b0-435f-998c-37f219b7f23a" xsi:nil="true"/>
    <Location xmlns="88c5ecda-26b0-435f-998c-37f219b7f23a" xsi:nil="true"/>
    <Update_x0020_ADB_x0020_Country_x0020_Document_x0020_Type xmlns="88c5ecda-26b0-435f-998c-37f219b7f23a">
      <Url xsi:nil="true"/>
      <Description xsi:nil="true"/>
    </Update_x0020_ADB_x0020_Country_x0020_Document_x0020_Type>
    <Update_x0020_ADB_x0020_Project_x0020_Document_x0020_Type xmlns="88c5ecda-26b0-435f-998c-37f219b7f23a">
      <Url xsi:nil="true"/>
      <Description xsi:nil="true"/>
    </Update_x0020_ADB_x0020_Project_x0020_Document_x0020_Type>
    <lcf76f155ced4ddcb4097134ff3c332f xmlns="88c5ecda-26b0-435f-998c-37f219b7f23a">
      <Terms xmlns="http://schemas.microsoft.com/office/infopath/2007/PartnerControls"/>
    </lcf76f155ced4ddcb4097134ff3c332f>
    <Thumbnail xmlns="88c5ecda-26b0-435f-998c-37f219b7f23a" xsi:nil="true"/>
    <SC xmlns="88c5ecda-26b0-435f-998c-37f219b7f23a" xsi:nil="true"/>
    <Status xmlns="88c5ecda-26b0-435f-998c-37f219b7f23a" xsi:nil="true"/>
    <Remarks xmlns="88c5ecda-26b0-435f-998c-37f219b7f23a" xsi:nil="true"/>
    <forpublishing_x003f_ xmlns="88c5ecda-26b0-435f-998c-37f219b7f23a">true</forpublishing_x003f_>
  </documentManagement>
</p:properties>
</file>

<file path=customXml/itemProps1.xml><?xml version="1.0" encoding="utf-8"?>
<ds:datastoreItem xmlns:ds="http://schemas.openxmlformats.org/officeDocument/2006/customXml" ds:itemID="{38293BDB-8C93-4CC4-9C3E-184A6A684A33}">
  <ds:schemaRefs>
    <ds:schemaRef ds:uri="http://schemas.microsoft.com/sharepoint/v3/contenttype/forms"/>
  </ds:schemaRefs>
</ds:datastoreItem>
</file>

<file path=customXml/itemProps2.xml><?xml version="1.0" encoding="utf-8"?>
<ds:datastoreItem xmlns:ds="http://schemas.openxmlformats.org/officeDocument/2006/customXml" ds:itemID="{A207094A-45AA-4F51-A02A-2CE9E98FD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dd505-2570-46c2-bd04-3e0f2d874cf5"/>
    <ds:schemaRef ds:uri="88c5ecda-26b0-435f-998c-37f219b7f23a"/>
    <ds:schemaRef ds:uri="2d9db032-c3b9-4a30-bfce-c3fda014af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2F1173-2647-48DE-AD6F-352454B5FEE0}">
  <ds:schemaRefs>
    <ds:schemaRef ds:uri="http://schemas.microsoft.com/office/infopath/2007/PartnerControls"/>
    <ds:schemaRef ds:uri="http://schemas.microsoft.com/office/2006/metadata/properties"/>
    <ds:schemaRef ds:uri="c1fdd505-2570-46c2-bd04-3e0f2d874cf5"/>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2d9db032-c3b9-4a30-bfce-c3fda014af17"/>
    <ds:schemaRef ds:uri="88c5ecda-26b0-435f-998c-37f219b7f23a"/>
  </ds:schemaRefs>
</ds:datastoreItem>
</file>

<file path=docProps/app.xml><?xml version="1.0" encoding="utf-8"?>
<Properties xmlns="http://schemas.openxmlformats.org/officeDocument/2006/extended-properties" xmlns:vt="http://schemas.openxmlformats.org/officeDocument/2006/docPropsVTypes">
  <TotalTime>22897</TotalTime>
  <Words>760</Words>
  <Application>Microsoft Office PowerPoint</Application>
  <PresentationFormat>Widescreen</PresentationFormat>
  <Paragraphs>54</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Ideal Sans Medium</vt:lpstr>
      <vt:lpstr>Office Theme</vt:lpstr>
      <vt:lpstr>Evaluating ADB’s Private Sector Operations Strategic Approach and Results: Progress, Gaps, and Future Directions</vt:lpstr>
      <vt:lpstr>Strategic Approach</vt:lpstr>
      <vt:lpstr>Broad and Flexible but Weakly Prioritized Plan</vt:lpstr>
      <vt:lpstr>Modest Scaling Up, Declining volume</vt:lpstr>
      <vt:lpstr>Increased Sector Diversification, Lagging FCAS/SIDS</vt:lpstr>
      <vt:lpstr>On Track to Meet Long-Term Cofinancing Target </vt:lpstr>
      <vt:lpstr>Scaling Up has been a Challenge</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Navasca</dc:creator>
  <cp:lastModifiedBy>Mark Leander Mendoza</cp:lastModifiedBy>
  <cp:revision>91</cp:revision>
  <dcterms:created xsi:type="dcterms:W3CDTF">2022-12-01T11:39:16Z</dcterms:created>
  <dcterms:modified xsi:type="dcterms:W3CDTF">2025-03-04T03:19:26Z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2024-04-24T13:00:59Z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0290e8f7-9b5c-4c05-a78b-9900e320559b</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0x0101007537303EDE7E294B8A28AFCAFDC734F4</vt:lpwstr>
  </property>
  <property fmtid="{D5CDD505-2E9C-101B-9397-08002B2CF9AE}" pid="12" name="h00e4aaaf4624e24a7df7f06faa038c6">
    <vt:lpwstr>English|16ac8743-31bb-43f8-9a73-533a041667d6</vt:lpwstr>
  </property>
  <property fmtid="{D5CDD505-2E9C-101B-9397-08002B2CF9AE}" pid="13" name="TaxCatchAll">
    <vt:lpwstr>1;#English|16ac8743-31bb-43f8-9a73-533a041667d6</vt:lpwstr>
  </property>
  <property fmtid="{D5CDD505-2E9C-101B-9397-08002B2CF9AE}" pid="14" name="MediaServiceImageTags">
    <vt:lpwstr/>
  </property>
  <property fmtid="{D5CDD505-2E9C-101B-9397-08002B2CF9AE}" pid="15" name="ADBProjectDocumentType">
    <vt:lpwstr/>
  </property>
  <property fmtid="{D5CDD505-2E9C-101B-9397-08002B2CF9AE}" pid="16" name="ADBSector">
    <vt:lpwstr/>
  </property>
  <property fmtid="{D5CDD505-2E9C-101B-9397-08002B2CF9AE}" pid="17" name="ADBContentGroup">
    <vt:lpwstr/>
  </property>
  <property fmtid="{D5CDD505-2E9C-101B-9397-08002B2CF9AE}" pid="18" name="de77c5b4d20d4bdeb0b6d09350193e53">
    <vt:lpwstr/>
  </property>
  <property fmtid="{D5CDD505-2E9C-101B-9397-08002B2CF9AE}" pid="19" name="d01a0ce1b141461dbfb235a3ab729a2c">
    <vt:lpwstr/>
  </property>
  <property fmtid="{D5CDD505-2E9C-101B-9397-08002B2CF9AE}" pid="20" name="ADBDocumentSecurity">
    <vt:lpwstr/>
  </property>
  <property fmtid="{D5CDD505-2E9C-101B-9397-08002B2CF9AE}" pid="21" name="ADBDocumentLanguage">
    <vt:lpwstr>1;#English|16ac8743-31bb-43f8-9a73-533a041667d6</vt:lpwstr>
  </property>
  <property fmtid="{D5CDD505-2E9C-101B-9397-08002B2CF9AE}" pid="22" name="ADBDocumentType">
    <vt:lpwstr/>
  </property>
  <property fmtid="{D5CDD505-2E9C-101B-9397-08002B2CF9AE}" pid="23" name="hca2169e3b0945318411f30479ba40c8">
    <vt:lpwstr/>
  </property>
  <property fmtid="{D5CDD505-2E9C-101B-9397-08002B2CF9AE}" pid="24" name="ADBDepartmentOwner">
    <vt:lpwstr/>
  </property>
  <property fmtid="{D5CDD505-2E9C-101B-9397-08002B2CF9AE}" pid="25" name="p030e467f78f45b4ae8f7e2c17ea4d82">
    <vt:lpwstr/>
  </property>
  <property fmtid="{D5CDD505-2E9C-101B-9397-08002B2CF9AE}" pid="26" name="a37ff23a602146d4934a49238d370ca5">
    <vt:lpwstr/>
  </property>
  <property fmtid="{D5CDD505-2E9C-101B-9397-08002B2CF9AE}" pid="27" name="k985dbdc596c44d7acaf8184f33920f0">
    <vt:lpwstr/>
  </property>
  <property fmtid="{D5CDD505-2E9C-101B-9397-08002B2CF9AE}" pid="28" name="ADBCountry">
    <vt:lpwstr/>
  </property>
  <property fmtid="{D5CDD505-2E9C-101B-9397-08002B2CF9AE}" pid="29" name="d61536b25a8a4fedb48bb564279be82a">
    <vt:lpwstr/>
  </property>
  <property fmtid="{D5CDD505-2E9C-101B-9397-08002B2CF9AE}" pid="30" name="ADBCountryDocumentType">
    <vt:lpwstr/>
  </property>
  <property fmtid="{D5CDD505-2E9C-101B-9397-08002B2CF9AE}" pid="31" name="ADBProject">
    <vt:lpwstr/>
  </property>
  <property fmtid="{D5CDD505-2E9C-101B-9397-08002B2CF9AE}" pid="32" name="a0d1b14b197747dfafc19f70ff45d4f6">
    <vt:lpwstr/>
  </property>
</Properties>
</file>