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7"/>
  </p:sldMasterIdLst>
  <p:notesMasterIdLst>
    <p:notesMasterId r:id="rId26"/>
  </p:notesMasterIdLst>
  <p:sldIdLst>
    <p:sldId id="256" r:id="rId8"/>
    <p:sldId id="297" r:id="rId9"/>
    <p:sldId id="257" r:id="rId10"/>
    <p:sldId id="272" r:id="rId11"/>
    <p:sldId id="285" r:id="rId12"/>
    <p:sldId id="296" r:id="rId13"/>
    <p:sldId id="276" r:id="rId14"/>
    <p:sldId id="293" r:id="rId15"/>
    <p:sldId id="278" r:id="rId16"/>
    <p:sldId id="290" r:id="rId17"/>
    <p:sldId id="292" r:id="rId18"/>
    <p:sldId id="270" r:id="rId19"/>
    <p:sldId id="266" r:id="rId20"/>
    <p:sldId id="273" r:id="rId21"/>
    <p:sldId id="274" r:id="rId22"/>
    <p:sldId id="288" r:id="rId23"/>
    <p:sldId id="277"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5ECD0C-D7E2-B423-E89F-4DD160F1CF67}" name="Figueroa Garcia-Huidobro, Claudia Carolin" initials="CF" userId="S::CLAUDIAFIG@iadb.org::a779b976-d32c-4d6f-a7b4-970d082bacca" providerId="AD"/>
  <p188:author id="{42E3DF53-108C-99D1-7930-66D9689B750A}" name="Vaessen, Jozef Leonardus" initials="VJ" userId="S::jozefv@iadb.org::0a1753ec-bd74-4f7e-8fb9-ed1d702849be" providerId="AD"/>
  <p188:author id="{AC2B216A-B9C8-57D1-0C9E-11FFE430EDCC}" name="Motta, Marialisa" initials="MM" userId="S::marialisam@iadb.org::a0517e45-b270-4735-9ffd-779447e15c11" providerId="AD"/>
  <p188:author id="{B64939C4-87C0-0612-02D3-CD9697AD4D62}" name="Motta, Marialisa" initials="MM" userId="S::MARIALISAM@iadb.org::a0517e45-b270-4735-9ffd-779447e15c1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957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3BC3B-9124-AACE-3F5E-86043D0C9024}" v="7" dt="2025-03-10T21:00:23.501"/>
    <p1510:client id="{8A590566-5B71-3656-BB9F-4EB955892235}" v="1510" dt="2025-03-10T21:23:46.264"/>
    <p1510:client id="{CF459647-F107-4191-B9D5-3DC235CC7AA7}" v="90" dt="2025-03-10T21:14:28.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gueroa Garcia-Huidobro, Claudia Carolin" userId="a779b976-d32c-4d6f-a7b4-970d082bacca" providerId="ADAL" clId="{CF459647-F107-4191-B9D5-3DC235CC7AA7}"/>
    <pc:docChg chg="custSel delSld modSld">
      <pc:chgData name="Figueroa Garcia-Huidobro, Claudia Carolin" userId="a779b976-d32c-4d6f-a7b4-970d082bacca" providerId="ADAL" clId="{CF459647-F107-4191-B9D5-3DC235CC7AA7}" dt="2025-03-10T21:55:06.006" v="435" actId="20577"/>
      <pc:docMkLst>
        <pc:docMk/>
      </pc:docMkLst>
      <pc:sldChg chg="modSp mod">
        <pc:chgData name="Figueroa Garcia-Huidobro, Claudia Carolin" userId="a779b976-d32c-4d6f-a7b4-970d082bacca" providerId="ADAL" clId="{CF459647-F107-4191-B9D5-3DC235CC7AA7}" dt="2025-03-10T19:57:58.461" v="131" actId="14734"/>
        <pc:sldMkLst>
          <pc:docMk/>
          <pc:sldMk cId="289141691" sldId="272"/>
        </pc:sldMkLst>
        <pc:spChg chg="mod">
          <ac:chgData name="Figueroa Garcia-Huidobro, Claudia Carolin" userId="a779b976-d32c-4d6f-a7b4-970d082bacca" providerId="ADAL" clId="{CF459647-F107-4191-B9D5-3DC235CC7AA7}" dt="2025-03-10T19:53:37.829" v="4" actId="27636"/>
          <ac:spMkLst>
            <pc:docMk/>
            <pc:sldMk cId="289141691" sldId="272"/>
            <ac:spMk id="2" creationId="{7ED882FA-0CC9-2690-47C6-E8EFAE5CFB6D}"/>
          </ac:spMkLst>
        </pc:spChg>
        <pc:graphicFrameChg chg="mod modGraphic">
          <ac:chgData name="Figueroa Garcia-Huidobro, Claudia Carolin" userId="a779b976-d32c-4d6f-a7b4-970d082bacca" providerId="ADAL" clId="{CF459647-F107-4191-B9D5-3DC235CC7AA7}" dt="2025-03-10T19:57:58.461" v="131" actId="14734"/>
          <ac:graphicFrameMkLst>
            <pc:docMk/>
            <pc:sldMk cId="289141691" sldId="272"/>
            <ac:graphicFrameMk id="7" creationId="{0ED348F2-3D6D-F0D5-4541-4CB6FA80DFBE}"/>
          </ac:graphicFrameMkLst>
        </pc:graphicFrameChg>
      </pc:sldChg>
      <pc:sldChg chg="del">
        <pc:chgData name="Figueroa Garcia-Huidobro, Claudia Carolin" userId="a779b976-d32c-4d6f-a7b4-970d082bacca" providerId="ADAL" clId="{CF459647-F107-4191-B9D5-3DC235CC7AA7}" dt="2025-03-10T20:08:17.984" v="326" actId="47"/>
        <pc:sldMkLst>
          <pc:docMk/>
          <pc:sldMk cId="1420885330" sldId="279"/>
        </pc:sldMkLst>
      </pc:sldChg>
      <pc:sldChg chg="del">
        <pc:chgData name="Figueroa Garcia-Huidobro, Claudia Carolin" userId="a779b976-d32c-4d6f-a7b4-970d082bacca" providerId="ADAL" clId="{CF459647-F107-4191-B9D5-3DC235CC7AA7}" dt="2025-03-10T19:51:59.013" v="1" actId="47"/>
        <pc:sldMkLst>
          <pc:docMk/>
          <pc:sldMk cId="623521274" sldId="281"/>
        </pc:sldMkLst>
      </pc:sldChg>
      <pc:sldChg chg="del">
        <pc:chgData name="Figueroa Garcia-Huidobro, Claudia Carolin" userId="a779b976-d32c-4d6f-a7b4-970d082bacca" providerId="ADAL" clId="{CF459647-F107-4191-B9D5-3DC235CC7AA7}" dt="2025-03-10T19:51:55.362" v="0" actId="47"/>
        <pc:sldMkLst>
          <pc:docMk/>
          <pc:sldMk cId="2614251401" sldId="283"/>
        </pc:sldMkLst>
      </pc:sldChg>
      <pc:sldChg chg="modSp mod">
        <pc:chgData name="Figueroa Garcia-Huidobro, Claudia Carolin" userId="a779b976-d32c-4d6f-a7b4-970d082bacca" providerId="ADAL" clId="{CF459647-F107-4191-B9D5-3DC235CC7AA7}" dt="2025-03-10T20:06:55.188" v="325" actId="20577"/>
        <pc:sldMkLst>
          <pc:docMk/>
          <pc:sldMk cId="866464215" sldId="285"/>
        </pc:sldMkLst>
        <pc:spChg chg="mod">
          <ac:chgData name="Figueroa Garcia-Huidobro, Claudia Carolin" userId="a779b976-d32c-4d6f-a7b4-970d082bacca" providerId="ADAL" clId="{CF459647-F107-4191-B9D5-3DC235CC7AA7}" dt="2025-03-10T20:06:55.188" v="325" actId="20577"/>
          <ac:spMkLst>
            <pc:docMk/>
            <pc:sldMk cId="866464215" sldId="285"/>
            <ac:spMk id="2" creationId="{C6761A29-4413-226A-7F5B-0FD47E559AEF}"/>
          </ac:spMkLst>
        </pc:spChg>
        <pc:spChg chg="mod">
          <ac:chgData name="Figueroa Garcia-Huidobro, Claudia Carolin" userId="a779b976-d32c-4d6f-a7b4-970d082bacca" providerId="ADAL" clId="{CF459647-F107-4191-B9D5-3DC235CC7AA7}" dt="2025-03-10T20:06:46.244" v="324" actId="20577"/>
          <ac:spMkLst>
            <pc:docMk/>
            <pc:sldMk cId="866464215" sldId="285"/>
            <ac:spMk id="3" creationId="{6D8E51B3-8CC6-D912-C73E-2D5E04032F01}"/>
          </ac:spMkLst>
        </pc:spChg>
      </pc:sldChg>
      <pc:sldChg chg="del">
        <pc:chgData name="Figueroa Garcia-Huidobro, Claudia Carolin" userId="a779b976-d32c-4d6f-a7b4-970d082bacca" providerId="ADAL" clId="{CF459647-F107-4191-B9D5-3DC235CC7AA7}" dt="2025-03-10T20:08:23.750" v="327" actId="47"/>
        <pc:sldMkLst>
          <pc:docMk/>
          <pc:sldMk cId="3151861403" sldId="291"/>
        </pc:sldMkLst>
      </pc:sldChg>
      <pc:sldChg chg="modSp mod">
        <pc:chgData name="Figueroa Garcia-Huidobro, Claudia Carolin" userId="a779b976-d32c-4d6f-a7b4-970d082bacca" providerId="ADAL" clId="{CF459647-F107-4191-B9D5-3DC235CC7AA7}" dt="2025-03-10T21:55:06.006" v="435" actId="20577"/>
        <pc:sldMkLst>
          <pc:docMk/>
          <pc:sldMk cId="4021977924" sldId="292"/>
        </pc:sldMkLst>
        <pc:spChg chg="mod">
          <ac:chgData name="Figueroa Garcia-Huidobro, Claudia Carolin" userId="a779b976-d32c-4d6f-a7b4-970d082bacca" providerId="ADAL" clId="{CF459647-F107-4191-B9D5-3DC235CC7AA7}" dt="2025-03-10T21:55:06.006" v="435" actId="20577"/>
          <ac:spMkLst>
            <pc:docMk/>
            <pc:sldMk cId="4021977924" sldId="292"/>
            <ac:spMk id="7" creationId="{1A6A31EC-7DE0-1D8C-09F9-E2FE9B3022FC}"/>
          </ac:spMkLst>
        </pc:spChg>
      </pc:sldChg>
      <pc:sldChg chg="modSp mod">
        <pc:chgData name="Figueroa Garcia-Huidobro, Claudia Carolin" userId="a779b976-d32c-4d6f-a7b4-970d082bacca" providerId="ADAL" clId="{CF459647-F107-4191-B9D5-3DC235CC7AA7}" dt="2025-03-10T19:52:22.210" v="2" actId="20577"/>
        <pc:sldMkLst>
          <pc:docMk/>
          <pc:sldMk cId="1183984938" sldId="297"/>
        </pc:sldMkLst>
        <pc:spChg chg="mod">
          <ac:chgData name="Figueroa Garcia-Huidobro, Claudia Carolin" userId="a779b976-d32c-4d6f-a7b4-970d082bacca" providerId="ADAL" clId="{CF459647-F107-4191-B9D5-3DC235CC7AA7}" dt="2025-03-10T19:52:22.210" v="2" actId="20577"/>
          <ac:spMkLst>
            <pc:docMk/>
            <pc:sldMk cId="1183984938" sldId="297"/>
            <ac:spMk id="3" creationId="{14B91B3F-17C7-2548-BD69-E1641B54A669}"/>
          </ac:spMkLst>
        </pc:spChg>
      </pc:sldChg>
    </pc:docChg>
  </pc:docChgLst>
  <pc:docChgLst>
    <pc:chgData name="Vaessen, Jozef Leonardus" userId="S::jozefv@iadb.org::0a1753ec-bd74-4f7e-8fb9-ed1d702849be" providerId="AD" clId="Web-{85E3BC3B-9124-AACE-3F5E-86043D0C9024}"/>
    <pc:docChg chg="modSld">
      <pc:chgData name="Vaessen, Jozef Leonardus" userId="S::jozefv@iadb.org::0a1753ec-bd74-4f7e-8fb9-ed1d702849be" providerId="AD" clId="Web-{85E3BC3B-9124-AACE-3F5E-86043D0C9024}" dt="2025-03-10T21:00:23.126" v="2" actId="20577"/>
      <pc:docMkLst>
        <pc:docMk/>
      </pc:docMkLst>
      <pc:sldChg chg="modSp">
        <pc:chgData name="Vaessen, Jozef Leonardus" userId="S::jozefv@iadb.org::0a1753ec-bd74-4f7e-8fb9-ed1d702849be" providerId="AD" clId="Web-{85E3BC3B-9124-AACE-3F5E-86043D0C9024}" dt="2025-03-10T21:00:23.126" v="2" actId="20577"/>
        <pc:sldMkLst>
          <pc:docMk/>
          <pc:sldMk cId="1699006589" sldId="296"/>
        </pc:sldMkLst>
        <pc:spChg chg="mod">
          <ac:chgData name="Vaessen, Jozef Leonardus" userId="S::jozefv@iadb.org::0a1753ec-bd74-4f7e-8fb9-ed1d702849be" providerId="AD" clId="Web-{85E3BC3B-9124-AACE-3F5E-86043D0C9024}" dt="2025-03-10T21:00:23.126" v="2" actId="20577"/>
          <ac:spMkLst>
            <pc:docMk/>
            <pc:sldMk cId="1699006589" sldId="296"/>
            <ac:spMk id="27" creationId="{EB7B4724-B840-56E3-EA1A-E6CD528DBC92}"/>
          </ac:spMkLst>
        </pc:spChg>
      </pc:sldChg>
    </pc:docChg>
  </pc:docChgLst>
  <pc:docChgLst>
    <pc:chgData name="Vaessen, Jozef Leonardus" userId="S::jozefv@iadb.org::0a1753ec-bd74-4f7e-8fb9-ed1d702849be" providerId="AD" clId="Web-{8A590566-5B71-3656-BB9F-4EB955892235}"/>
    <pc:docChg chg="modSld">
      <pc:chgData name="Vaessen, Jozef Leonardus" userId="S::jozefv@iadb.org::0a1753ec-bd74-4f7e-8fb9-ed1d702849be" providerId="AD" clId="Web-{8A590566-5B71-3656-BB9F-4EB955892235}" dt="2025-03-10T21:23:46.264" v="737" actId="20577"/>
      <pc:docMkLst>
        <pc:docMk/>
      </pc:docMkLst>
      <pc:sldChg chg="modSp">
        <pc:chgData name="Vaessen, Jozef Leonardus" userId="S::jozefv@iadb.org::0a1753ec-bd74-4f7e-8fb9-ed1d702849be" providerId="AD" clId="Web-{8A590566-5B71-3656-BB9F-4EB955892235}" dt="2025-03-10T21:23:46.264" v="737" actId="20577"/>
        <pc:sldMkLst>
          <pc:docMk/>
          <pc:sldMk cId="4021977924" sldId="292"/>
        </pc:sldMkLst>
        <pc:spChg chg="mod">
          <ac:chgData name="Vaessen, Jozef Leonardus" userId="S::jozefv@iadb.org::0a1753ec-bd74-4f7e-8fb9-ed1d702849be" providerId="AD" clId="Web-{8A590566-5B71-3656-BB9F-4EB955892235}" dt="2025-03-10T21:23:46.264" v="737" actId="20577"/>
          <ac:spMkLst>
            <pc:docMk/>
            <pc:sldMk cId="4021977924" sldId="292"/>
            <ac:spMk id="7" creationId="{1A6A31EC-7DE0-1D8C-09F9-E2FE9B3022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0939-7E71-9947-914C-4189AF3FB2C3}" type="datetimeFigureOut">
              <a:rPr lang="es-ES_tradnl" smtClean="0"/>
              <a:t>10/03/2025</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34493-0AF5-9145-B33C-1A199E44428D}" type="slidenum">
              <a:rPr lang="es-ES_tradnl" smtClean="0"/>
              <a:t>‹#›</a:t>
            </a:fld>
            <a:endParaRPr lang="es-ES_tradnl"/>
          </a:p>
        </p:txBody>
      </p:sp>
    </p:spTree>
    <p:extLst>
      <p:ext uri="{BB962C8B-B14F-4D97-AF65-F5344CB8AC3E}">
        <p14:creationId xmlns:p14="http://schemas.microsoft.com/office/powerpoint/2010/main" val="100534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4934493-0AF5-9145-B33C-1A199E44428D}" type="slidenum">
              <a:rPr lang="es-ES_tradnl" smtClean="0"/>
              <a:t>1</a:t>
            </a:fld>
            <a:endParaRPr lang="es-ES_tradnl"/>
          </a:p>
        </p:txBody>
      </p:sp>
    </p:spTree>
    <p:extLst>
      <p:ext uri="{BB962C8B-B14F-4D97-AF65-F5344CB8AC3E}">
        <p14:creationId xmlns:p14="http://schemas.microsoft.com/office/powerpoint/2010/main" val="366219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34493-0AF5-9145-B33C-1A199E44428D}" type="slidenum">
              <a:rPr lang="es-ES_tradnl" smtClean="0"/>
              <a:t>4</a:t>
            </a:fld>
            <a:endParaRPr lang="es-ES_tradnl"/>
          </a:p>
        </p:txBody>
      </p:sp>
    </p:spTree>
    <p:extLst>
      <p:ext uri="{BB962C8B-B14F-4D97-AF65-F5344CB8AC3E}">
        <p14:creationId xmlns:p14="http://schemas.microsoft.com/office/powerpoint/2010/main" val="323522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34493-0AF5-9145-B33C-1A199E44428D}" type="slidenum">
              <a:rPr lang="es-ES_tradnl" smtClean="0"/>
              <a:t>11</a:t>
            </a:fld>
            <a:endParaRPr lang="es-ES_tradnl"/>
          </a:p>
        </p:txBody>
      </p:sp>
    </p:spTree>
    <p:extLst>
      <p:ext uri="{BB962C8B-B14F-4D97-AF65-F5344CB8AC3E}">
        <p14:creationId xmlns:p14="http://schemas.microsoft.com/office/powerpoint/2010/main" val="100312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4934493-0AF5-9145-B33C-1A199E44428D}" type="slidenum">
              <a:rPr lang="es-ES_tradnl" smtClean="0"/>
              <a:t>12</a:t>
            </a:fld>
            <a:endParaRPr lang="es-ES_tradnl"/>
          </a:p>
        </p:txBody>
      </p:sp>
    </p:spTree>
    <p:extLst>
      <p:ext uri="{BB962C8B-B14F-4D97-AF65-F5344CB8AC3E}">
        <p14:creationId xmlns:p14="http://schemas.microsoft.com/office/powerpoint/2010/main" val="260920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4934493-0AF5-9145-B33C-1A199E44428D}" type="slidenum">
              <a:rPr lang="es-ES_tradnl" smtClean="0"/>
              <a:t>15</a:t>
            </a:fld>
            <a:endParaRPr lang="es-ES_tradnl"/>
          </a:p>
        </p:txBody>
      </p:sp>
    </p:spTree>
    <p:extLst>
      <p:ext uri="{BB962C8B-B14F-4D97-AF65-F5344CB8AC3E}">
        <p14:creationId xmlns:p14="http://schemas.microsoft.com/office/powerpoint/2010/main" val="348082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84749-1C5A-698F-46EE-7C8DAD135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57536-F41F-B587-CBEE-F77D3CA5A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DD936F-300C-836A-617E-9F4E77D4BE17}"/>
              </a:ext>
            </a:extLst>
          </p:cNvPr>
          <p:cNvSpPr>
            <a:spLocks noGrp="1"/>
          </p:cNvSpPr>
          <p:nvPr>
            <p:ph type="body" idx="1"/>
          </p:nvPr>
        </p:nvSpPr>
        <p:spPr/>
        <p:txBody>
          <a:bodyPr/>
          <a:lstStyle/>
          <a:p>
            <a:endParaRPr lang="es-ES_tradnl"/>
          </a:p>
        </p:txBody>
      </p:sp>
      <p:sp>
        <p:nvSpPr>
          <p:cNvPr id="4" name="Slide Number Placeholder 3">
            <a:extLst>
              <a:ext uri="{FF2B5EF4-FFF2-40B4-BE49-F238E27FC236}">
                <a16:creationId xmlns:a16="http://schemas.microsoft.com/office/drawing/2014/main" id="{1149C1BB-9E9C-CF70-78AF-BECB8F9ADCD6}"/>
              </a:ext>
            </a:extLst>
          </p:cNvPr>
          <p:cNvSpPr>
            <a:spLocks noGrp="1"/>
          </p:cNvSpPr>
          <p:nvPr>
            <p:ph type="sldNum" sz="quarter" idx="5"/>
          </p:nvPr>
        </p:nvSpPr>
        <p:spPr/>
        <p:txBody>
          <a:bodyPr/>
          <a:lstStyle/>
          <a:p>
            <a:fld id="{E4934493-0AF5-9145-B33C-1A199E44428D}" type="slidenum">
              <a:rPr lang="es-ES_tradnl" smtClean="0"/>
              <a:t>16</a:t>
            </a:fld>
            <a:endParaRPr lang="es-ES_tradnl"/>
          </a:p>
        </p:txBody>
      </p:sp>
    </p:spTree>
    <p:extLst>
      <p:ext uri="{BB962C8B-B14F-4D97-AF65-F5344CB8AC3E}">
        <p14:creationId xmlns:p14="http://schemas.microsoft.com/office/powerpoint/2010/main" val="4097766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3688F90-BB2F-FAC0-85A5-64E29E944495}"/>
              </a:ext>
            </a:extLst>
          </p:cNvPr>
          <p:cNvSpPr>
            <a:spLocks noGrp="1"/>
          </p:cNvSpPr>
          <p:nvPr>
            <p:ph type="pic" sz="quarter" idx="13"/>
          </p:nvPr>
        </p:nvSpPr>
        <p:spPr>
          <a:xfrm>
            <a:off x="6096000" y="209227"/>
            <a:ext cx="5839269" cy="6431798"/>
          </a:xfrm>
          <a:prstGeom prst="rect">
            <a:avLst/>
          </a:prstGeom>
          <a:solidFill>
            <a:srgbClr val="295778"/>
          </a:solidFill>
        </p:spPr>
        <p:txBody>
          <a:bodyPr/>
          <a:lstStyle>
            <a:lvl1pPr marL="0" indent="0">
              <a:buNone/>
              <a:defRPr/>
            </a:lvl1pPr>
          </a:lstStyle>
          <a:p>
            <a:endParaRPr lang="es-ES_tradnl"/>
          </a:p>
        </p:txBody>
      </p:sp>
      <p:sp>
        <p:nvSpPr>
          <p:cNvPr id="2" name="Title 1">
            <a:extLst>
              <a:ext uri="{FF2B5EF4-FFF2-40B4-BE49-F238E27FC236}">
                <a16:creationId xmlns:a16="http://schemas.microsoft.com/office/drawing/2014/main" id="{4F06E338-D5AF-ECAC-7E86-730B1CD2AD2C}"/>
              </a:ext>
            </a:extLst>
          </p:cNvPr>
          <p:cNvSpPr>
            <a:spLocks noGrp="1"/>
          </p:cNvSpPr>
          <p:nvPr>
            <p:ph type="ctrTitle"/>
          </p:nvPr>
        </p:nvSpPr>
        <p:spPr>
          <a:xfrm>
            <a:off x="446868" y="1542081"/>
            <a:ext cx="5024034" cy="2595966"/>
          </a:xfrm>
          <a:prstGeom prst="rect">
            <a:avLst/>
          </a:prstGeom>
        </p:spPr>
        <p:txBody>
          <a:bodyPr lIns="0" tIns="0" rIns="0" bIns="0" anchor="t">
            <a:normAutofit/>
          </a:bodyPr>
          <a:lstStyle>
            <a:lvl1pPr algn="l">
              <a:defRPr sz="33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E2100EB1-BD19-FAAA-18CE-0552EC9BE739}"/>
              </a:ext>
            </a:extLst>
          </p:cNvPr>
          <p:cNvSpPr>
            <a:spLocks noGrp="1"/>
          </p:cNvSpPr>
          <p:nvPr>
            <p:ph type="subTitle" idx="1" hasCustomPrompt="1"/>
          </p:nvPr>
        </p:nvSpPr>
        <p:spPr>
          <a:xfrm>
            <a:off x="446868" y="4355024"/>
            <a:ext cx="5024034" cy="728420"/>
          </a:xfrm>
          <a:prstGeom prst="rect">
            <a:avLst/>
          </a:prstGeom>
        </p:spPr>
        <p:txBody>
          <a:bodyPr lIns="0" tIns="0" rIns="0" bIns="0"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January 22, 2024</a:t>
            </a:r>
            <a:endParaRPr lang="es-ES_tradnl"/>
          </a:p>
        </p:txBody>
      </p:sp>
      <p:sp>
        <p:nvSpPr>
          <p:cNvPr id="16" name="Date Placeholder 15">
            <a:extLst>
              <a:ext uri="{FF2B5EF4-FFF2-40B4-BE49-F238E27FC236}">
                <a16:creationId xmlns:a16="http://schemas.microsoft.com/office/drawing/2014/main" id="{9907FBC9-0FEB-5C26-8794-DA427E4CCA10}"/>
              </a:ext>
            </a:extLst>
          </p:cNvPr>
          <p:cNvSpPr>
            <a:spLocks noGrp="1"/>
          </p:cNvSpPr>
          <p:nvPr>
            <p:ph type="dt" sz="half" idx="14"/>
          </p:nvPr>
        </p:nvSpPr>
        <p:spPr>
          <a:xfrm rot="16200000">
            <a:off x="10598998" y="4723066"/>
            <a:ext cx="2743200" cy="365125"/>
          </a:xfrm>
          <a:prstGeom prst="rect">
            <a:avLst/>
          </a:prstGeom>
        </p:spPr>
        <p:txBody>
          <a:bodyPr/>
          <a:lstStyle/>
          <a:p>
            <a:fld id="{DC17D20F-433E-0B4A-A98B-62A11BAD0A5E}" type="datetime1">
              <a:rPr lang="en-US" smtClean="0"/>
              <a:t>3/10/2025</a:t>
            </a:fld>
            <a:endParaRPr lang="es-ES_tradnl"/>
          </a:p>
        </p:txBody>
      </p:sp>
      <p:sp>
        <p:nvSpPr>
          <p:cNvPr id="18" name="Slide Number Placeholder 17">
            <a:extLst>
              <a:ext uri="{FF2B5EF4-FFF2-40B4-BE49-F238E27FC236}">
                <a16:creationId xmlns:a16="http://schemas.microsoft.com/office/drawing/2014/main" id="{D5501A1A-9834-E0FA-BA79-EC3F24850EAD}"/>
              </a:ext>
            </a:extLst>
          </p:cNvPr>
          <p:cNvSpPr>
            <a:spLocks noGrp="1"/>
          </p:cNvSpPr>
          <p:nvPr>
            <p:ph type="sldNum" sz="quarter" idx="16"/>
          </p:nvPr>
        </p:nvSpPr>
        <p:spPr>
          <a:xfrm>
            <a:off x="11788035" y="6385052"/>
            <a:ext cx="368808" cy="365125"/>
          </a:xfrm>
          <a:prstGeom prst="rect">
            <a:avLst/>
          </a:prstGeom>
        </p:spPr>
        <p:txBody>
          <a:bodyPr/>
          <a:lstStyle/>
          <a:p>
            <a:fld id="{42B5209B-614C-6642-88EA-38522E799009}" type="slidenum">
              <a:rPr lang="es-ES_tradnl" smtClean="0"/>
              <a:pPr/>
              <a:t>‹#›</a:t>
            </a:fld>
            <a:endParaRPr lang="es-ES_tradnl"/>
          </a:p>
        </p:txBody>
      </p:sp>
      <p:pic>
        <p:nvPicPr>
          <p:cNvPr id="5" name="Picture 4">
            <a:extLst>
              <a:ext uri="{FF2B5EF4-FFF2-40B4-BE49-F238E27FC236}">
                <a16:creationId xmlns:a16="http://schemas.microsoft.com/office/drawing/2014/main" id="{9E2C2EEA-2253-3586-1F67-BEFE9AC92A27}"/>
              </a:ext>
            </a:extLst>
          </p:cNvPr>
          <p:cNvPicPr>
            <a:picLocks noChangeAspect="1"/>
          </p:cNvPicPr>
          <p:nvPr userDrawn="1"/>
        </p:nvPicPr>
        <p:blipFill>
          <a:blip r:embed="rId2"/>
          <a:stretch>
            <a:fillRect/>
          </a:stretch>
        </p:blipFill>
        <p:spPr>
          <a:xfrm>
            <a:off x="0" y="207220"/>
            <a:ext cx="2648435" cy="1078992"/>
          </a:xfrm>
          <a:prstGeom prst="rect">
            <a:avLst/>
          </a:prstGeom>
        </p:spPr>
      </p:pic>
      <p:pic>
        <p:nvPicPr>
          <p:cNvPr id="6" name="Picture 5">
            <a:extLst>
              <a:ext uri="{FF2B5EF4-FFF2-40B4-BE49-F238E27FC236}">
                <a16:creationId xmlns:a16="http://schemas.microsoft.com/office/drawing/2014/main" id="{7F5B056F-49EB-BD7D-9C5E-8E5D639BD896}"/>
              </a:ext>
            </a:extLst>
          </p:cNvPr>
          <p:cNvPicPr>
            <a:picLocks noChangeAspect="1"/>
          </p:cNvPicPr>
          <p:nvPr userDrawn="1"/>
        </p:nvPicPr>
        <p:blipFill rotWithShape="1">
          <a:blip r:embed="rId3"/>
          <a:srcRect r="80101" b="3500"/>
          <a:stretch/>
        </p:blipFill>
        <p:spPr>
          <a:xfrm>
            <a:off x="352372" y="5526001"/>
            <a:ext cx="1040330" cy="424634"/>
          </a:xfrm>
          <a:prstGeom prst="rect">
            <a:avLst/>
          </a:prstGeom>
        </p:spPr>
      </p:pic>
    </p:spTree>
    <p:extLst>
      <p:ext uri="{BB962C8B-B14F-4D97-AF65-F5344CB8AC3E}">
        <p14:creationId xmlns:p14="http://schemas.microsoft.com/office/powerpoint/2010/main" val="167740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938B-B7F5-3B8E-CD32-77999F295E51}"/>
              </a:ext>
            </a:extLst>
          </p:cNvPr>
          <p:cNvSpPr>
            <a:spLocks noGrp="1"/>
          </p:cNvSpPr>
          <p:nvPr>
            <p:ph type="title"/>
          </p:nvPr>
        </p:nvSpPr>
        <p:spPr>
          <a:xfrm>
            <a:off x="318978" y="2618249"/>
            <a:ext cx="11196262" cy="1089874"/>
          </a:xfrm>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2AEDEDD8-19E2-1FA7-31E2-BB008D775C9F}"/>
              </a:ext>
            </a:extLst>
          </p:cNvPr>
          <p:cNvSpPr>
            <a:spLocks noGrp="1"/>
          </p:cNvSpPr>
          <p:nvPr>
            <p:ph idx="1"/>
          </p:nvPr>
        </p:nvSpPr>
        <p:spPr>
          <a:xfrm>
            <a:off x="318978" y="3857492"/>
            <a:ext cx="5486400" cy="2617736"/>
          </a:xfrm>
        </p:spPr>
        <p:txBody>
          <a:bodyPr>
            <a:norm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08859D61-5206-A94E-7570-E3D5666D20D4}"/>
              </a:ext>
            </a:extLst>
          </p:cNvPr>
          <p:cNvSpPr>
            <a:spLocks noGrp="1"/>
          </p:cNvSpPr>
          <p:nvPr>
            <p:ph type="dt" sz="half" idx="10"/>
          </p:nvPr>
        </p:nvSpPr>
        <p:spPr/>
        <p:txBody>
          <a:bodyPr/>
          <a:lstStyle/>
          <a:p>
            <a:fld id="{F4B8458C-105B-B34F-BC73-EB5679B6FF0D}" type="datetime1">
              <a:rPr lang="en-US" smtClean="0"/>
              <a:t>3/10/2025</a:t>
            </a:fld>
            <a:endParaRPr lang="es-ES_tradnl"/>
          </a:p>
        </p:txBody>
      </p:sp>
      <p:sp>
        <p:nvSpPr>
          <p:cNvPr id="6" name="Slide Number Placeholder 5">
            <a:extLst>
              <a:ext uri="{FF2B5EF4-FFF2-40B4-BE49-F238E27FC236}">
                <a16:creationId xmlns:a16="http://schemas.microsoft.com/office/drawing/2014/main" id="{C014C695-875F-EC4B-8B12-C22CFBBEA646}"/>
              </a:ext>
            </a:extLst>
          </p:cNvPr>
          <p:cNvSpPr>
            <a:spLocks noGrp="1"/>
          </p:cNvSpPr>
          <p:nvPr>
            <p:ph type="sldNum" sz="quarter" idx="12"/>
          </p:nvPr>
        </p:nvSpPr>
        <p:spPr/>
        <p:txBody>
          <a:bodyPr/>
          <a:lstStyle/>
          <a:p>
            <a:fld id="{42B5209B-614C-6642-88EA-38522E799009}" type="slidenum">
              <a:rPr lang="es-ES_tradnl" smtClean="0"/>
              <a:t>‹#›</a:t>
            </a:fld>
            <a:endParaRPr lang="es-ES_tradnl"/>
          </a:p>
        </p:txBody>
      </p:sp>
      <p:sp>
        <p:nvSpPr>
          <p:cNvPr id="7" name="Picture Placeholder 6">
            <a:extLst>
              <a:ext uri="{FF2B5EF4-FFF2-40B4-BE49-F238E27FC236}">
                <a16:creationId xmlns:a16="http://schemas.microsoft.com/office/drawing/2014/main" id="{89138EA6-695E-D660-4FCF-999B06B96EC8}"/>
              </a:ext>
            </a:extLst>
          </p:cNvPr>
          <p:cNvSpPr>
            <a:spLocks noGrp="1"/>
          </p:cNvSpPr>
          <p:nvPr>
            <p:ph type="pic" sz="quarter" idx="13"/>
          </p:nvPr>
        </p:nvSpPr>
        <p:spPr>
          <a:xfrm>
            <a:off x="-2" y="0"/>
            <a:ext cx="11738345" cy="2468880"/>
          </a:xfrm>
          <a:solidFill>
            <a:schemeClr val="accent1"/>
          </a:solidFill>
        </p:spPr>
        <p:txBody>
          <a:bodyPr/>
          <a:lstStyle/>
          <a:p>
            <a:endParaRPr lang="es-ES_tradnl"/>
          </a:p>
        </p:txBody>
      </p:sp>
      <p:sp>
        <p:nvSpPr>
          <p:cNvPr id="5" name="Content Placeholder 2">
            <a:extLst>
              <a:ext uri="{FF2B5EF4-FFF2-40B4-BE49-F238E27FC236}">
                <a16:creationId xmlns:a16="http://schemas.microsoft.com/office/drawing/2014/main" id="{6FD97410-FFAA-3B58-EEF7-A049A5E0FFEA}"/>
              </a:ext>
            </a:extLst>
          </p:cNvPr>
          <p:cNvSpPr>
            <a:spLocks noGrp="1"/>
          </p:cNvSpPr>
          <p:nvPr>
            <p:ph idx="14"/>
          </p:nvPr>
        </p:nvSpPr>
        <p:spPr>
          <a:xfrm>
            <a:off x="6044700" y="3857492"/>
            <a:ext cx="5486400" cy="2617736"/>
          </a:xfrm>
        </p:spPr>
        <p:txBody>
          <a:bodyPr>
            <a:norm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Tree>
    <p:extLst>
      <p:ext uri="{BB962C8B-B14F-4D97-AF65-F5344CB8AC3E}">
        <p14:creationId xmlns:p14="http://schemas.microsoft.com/office/powerpoint/2010/main" val="386880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938B-B7F5-3B8E-CD32-77999F295E51}"/>
              </a:ext>
            </a:extLst>
          </p:cNvPr>
          <p:cNvSpPr>
            <a:spLocks noGrp="1"/>
          </p:cNvSpPr>
          <p:nvPr>
            <p:ph type="title"/>
          </p:nvPr>
        </p:nvSpPr>
        <p:spPr>
          <a:xfrm>
            <a:off x="202769" y="967563"/>
            <a:ext cx="3218688" cy="4922874"/>
          </a:xfrm>
        </p:spPr>
        <p:txBody>
          <a:bodyPr/>
          <a:lstStyle>
            <a:lvl1pPr algn="r">
              <a:defRPr/>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2AEDEDD8-19E2-1FA7-31E2-BB008D775C9F}"/>
              </a:ext>
            </a:extLst>
          </p:cNvPr>
          <p:cNvSpPr>
            <a:spLocks noGrp="1"/>
          </p:cNvSpPr>
          <p:nvPr>
            <p:ph idx="1"/>
          </p:nvPr>
        </p:nvSpPr>
        <p:spPr>
          <a:xfrm>
            <a:off x="3987208" y="446567"/>
            <a:ext cx="7543800" cy="596486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08859D61-5206-A94E-7570-E3D5666D20D4}"/>
              </a:ext>
            </a:extLst>
          </p:cNvPr>
          <p:cNvSpPr>
            <a:spLocks noGrp="1"/>
          </p:cNvSpPr>
          <p:nvPr>
            <p:ph type="dt" sz="half" idx="10"/>
          </p:nvPr>
        </p:nvSpPr>
        <p:spPr/>
        <p:txBody>
          <a:bodyPr/>
          <a:lstStyle/>
          <a:p>
            <a:fld id="{F4B8458C-105B-B34F-BC73-EB5679B6FF0D}" type="datetime1">
              <a:rPr lang="en-US" smtClean="0"/>
              <a:t>3/10/2025</a:t>
            </a:fld>
            <a:endParaRPr lang="es-ES_tradnl"/>
          </a:p>
        </p:txBody>
      </p:sp>
      <p:sp>
        <p:nvSpPr>
          <p:cNvPr id="6" name="Slide Number Placeholder 5">
            <a:extLst>
              <a:ext uri="{FF2B5EF4-FFF2-40B4-BE49-F238E27FC236}">
                <a16:creationId xmlns:a16="http://schemas.microsoft.com/office/drawing/2014/main" id="{C014C695-875F-EC4B-8B12-C22CFBBEA646}"/>
              </a:ext>
            </a:extLst>
          </p:cNvPr>
          <p:cNvSpPr>
            <a:spLocks noGrp="1"/>
          </p:cNvSpPr>
          <p:nvPr>
            <p:ph type="sldNum" sz="quarter" idx="12"/>
          </p:nvPr>
        </p:nvSpPr>
        <p:spPr/>
        <p:txBody>
          <a:bodyPr/>
          <a:lstStyle/>
          <a:p>
            <a:fld id="{42B5209B-614C-6642-88EA-38522E799009}" type="slidenum">
              <a:rPr lang="es-ES_tradnl" smtClean="0"/>
              <a:t>‹#›</a:t>
            </a:fld>
            <a:endParaRPr lang="es-ES_tradnl"/>
          </a:p>
        </p:txBody>
      </p:sp>
      <p:cxnSp>
        <p:nvCxnSpPr>
          <p:cNvPr id="5" name="Straight Connector 4">
            <a:extLst>
              <a:ext uri="{FF2B5EF4-FFF2-40B4-BE49-F238E27FC236}">
                <a16:creationId xmlns:a16="http://schemas.microsoft.com/office/drawing/2014/main" id="{D71FC8AE-AE27-BCFF-2411-7F08D48DB9E0}"/>
              </a:ext>
            </a:extLst>
          </p:cNvPr>
          <p:cNvCxnSpPr>
            <a:cxnSpLocks/>
          </p:cNvCxnSpPr>
          <p:nvPr userDrawn="1"/>
        </p:nvCxnSpPr>
        <p:spPr>
          <a:xfrm>
            <a:off x="3739081" y="1644495"/>
            <a:ext cx="0" cy="356901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01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1713-B575-DB41-3970-D43CCA664E2E}"/>
              </a:ext>
            </a:extLst>
          </p:cNvPr>
          <p:cNvSpPr>
            <a:spLocks noGrp="1"/>
          </p:cNvSpPr>
          <p:nvPr>
            <p:ph type="title"/>
          </p:nvPr>
        </p:nvSpPr>
        <p:spPr>
          <a:xfrm>
            <a:off x="202769" y="136525"/>
            <a:ext cx="11312471" cy="1089874"/>
          </a:xfrm>
          <a:prstGeom prst="rect">
            <a:avLst/>
          </a:prstGeom>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C7827561-B3CC-B07E-EA2E-9B19DB0B0E0F}"/>
              </a:ext>
            </a:extLst>
          </p:cNvPr>
          <p:cNvSpPr>
            <a:spLocks noGrp="1"/>
          </p:cNvSpPr>
          <p:nvPr>
            <p:ph type="dt" sz="half" idx="10"/>
          </p:nvPr>
        </p:nvSpPr>
        <p:spPr>
          <a:xfrm rot="16200000">
            <a:off x="10598998" y="4723066"/>
            <a:ext cx="2743200" cy="365125"/>
          </a:xfrm>
          <a:prstGeom prst="rect">
            <a:avLst/>
          </a:prstGeom>
        </p:spPr>
        <p:txBody>
          <a:bodyPr/>
          <a:lstStyle/>
          <a:p>
            <a:fld id="{09877585-8F67-6643-A264-8B5783586F8D}" type="datetime1">
              <a:rPr lang="en-US" smtClean="0"/>
              <a:t>3/10/2025</a:t>
            </a:fld>
            <a:endParaRPr lang="es-ES_tradnl"/>
          </a:p>
        </p:txBody>
      </p:sp>
      <p:sp>
        <p:nvSpPr>
          <p:cNvPr id="4" name="Footer Placeholder 3">
            <a:extLst>
              <a:ext uri="{FF2B5EF4-FFF2-40B4-BE49-F238E27FC236}">
                <a16:creationId xmlns:a16="http://schemas.microsoft.com/office/drawing/2014/main" id="{3ED07202-A826-AE66-3225-4DDEDB53AF5F}"/>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Slide Number Placeholder 4">
            <a:extLst>
              <a:ext uri="{FF2B5EF4-FFF2-40B4-BE49-F238E27FC236}">
                <a16:creationId xmlns:a16="http://schemas.microsoft.com/office/drawing/2014/main" id="{BC9F9697-AC87-D9D1-2B14-52B15A37AB9A}"/>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310076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E05ED4-1E18-5A83-EBCD-90B14E28A99E}"/>
              </a:ext>
            </a:extLst>
          </p:cNvPr>
          <p:cNvSpPr>
            <a:spLocks noGrp="1"/>
          </p:cNvSpPr>
          <p:nvPr>
            <p:ph type="dt" sz="half" idx="10"/>
          </p:nvPr>
        </p:nvSpPr>
        <p:spPr>
          <a:xfrm rot="16200000">
            <a:off x="10598998" y="4723066"/>
            <a:ext cx="2743200" cy="365125"/>
          </a:xfrm>
          <a:prstGeom prst="rect">
            <a:avLst/>
          </a:prstGeom>
        </p:spPr>
        <p:txBody>
          <a:bodyPr/>
          <a:lstStyle/>
          <a:p>
            <a:fld id="{21EEA8C7-E328-884E-9BCB-EB3391A3C333}" type="datetime1">
              <a:rPr lang="en-US" smtClean="0"/>
              <a:t>3/10/2025</a:t>
            </a:fld>
            <a:endParaRPr lang="es-ES_tradnl"/>
          </a:p>
        </p:txBody>
      </p:sp>
      <p:sp>
        <p:nvSpPr>
          <p:cNvPr id="3" name="Footer Placeholder 2">
            <a:extLst>
              <a:ext uri="{FF2B5EF4-FFF2-40B4-BE49-F238E27FC236}">
                <a16:creationId xmlns:a16="http://schemas.microsoft.com/office/drawing/2014/main" id="{8CBB6B4F-12F2-21F7-FFA5-74C2C768A7A3}"/>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Slide Number Placeholder 3">
            <a:extLst>
              <a:ext uri="{FF2B5EF4-FFF2-40B4-BE49-F238E27FC236}">
                <a16:creationId xmlns:a16="http://schemas.microsoft.com/office/drawing/2014/main" id="{8125BEE0-2617-90CF-886B-796E146450AF}"/>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3368849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C3E6-C0A8-E90C-A2B3-D355011F2F1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C88794F2-3DB3-566E-7F5A-196FFF1EA1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C191E68B-9D17-9EAB-E7B6-F102F5082E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10E3C-8EF3-5991-9FF8-BC3E1416E637}"/>
              </a:ext>
            </a:extLst>
          </p:cNvPr>
          <p:cNvSpPr>
            <a:spLocks noGrp="1"/>
          </p:cNvSpPr>
          <p:nvPr>
            <p:ph type="dt" sz="half" idx="10"/>
          </p:nvPr>
        </p:nvSpPr>
        <p:spPr>
          <a:xfrm rot="16200000">
            <a:off x="10598998" y="4723066"/>
            <a:ext cx="2743200" cy="365125"/>
          </a:xfrm>
          <a:prstGeom prst="rect">
            <a:avLst/>
          </a:prstGeom>
        </p:spPr>
        <p:txBody>
          <a:bodyPr/>
          <a:lstStyle/>
          <a:p>
            <a:fld id="{6BB3DE02-A275-654E-B053-0615DBF51179}" type="datetime1">
              <a:rPr lang="en-US" smtClean="0"/>
              <a:t>3/10/2025</a:t>
            </a:fld>
            <a:endParaRPr lang="es-ES_tradnl"/>
          </a:p>
        </p:txBody>
      </p:sp>
      <p:sp>
        <p:nvSpPr>
          <p:cNvPr id="6" name="Footer Placeholder 5">
            <a:extLst>
              <a:ext uri="{FF2B5EF4-FFF2-40B4-BE49-F238E27FC236}">
                <a16:creationId xmlns:a16="http://schemas.microsoft.com/office/drawing/2014/main" id="{E2F521F4-7D52-5AA3-2D4C-89670423C65B}"/>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E32FB049-D823-FE70-0838-FC003E79EE83}"/>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4065607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B6AC-252C-D8E3-D1B1-DF629417BD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22F0308D-BF08-9EA6-7664-7C287EEF75E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C4A973D4-170A-39F7-DA2B-36803C55AD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35186-D3C3-B71B-53C2-C0E2D18674F0}"/>
              </a:ext>
            </a:extLst>
          </p:cNvPr>
          <p:cNvSpPr>
            <a:spLocks noGrp="1"/>
          </p:cNvSpPr>
          <p:nvPr>
            <p:ph type="dt" sz="half" idx="10"/>
          </p:nvPr>
        </p:nvSpPr>
        <p:spPr>
          <a:xfrm rot="16200000">
            <a:off x="10598998" y="4723066"/>
            <a:ext cx="2743200" cy="365125"/>
          </a:xfrm>
          <a:prstGeom prst="rect">
            <a:avLst/>
          </a:prstGeom>
        </p:spPr>
        <p:txBody>
          <a:bodyPr/>
          <a:lstStyle/>
          <a:p>
            <a:fld id="{2D53823D-94A3-4546-8813-D1D672E80EED}" type="datetime1">
              <a:rPr lang="en-US" smtClean="0"/>
              <a:t>3/10/2025</a:t>
            </a:fld>
            <a:endParaRPr lang="es-ES_tradnl"/>
          </a:p>
        </p:txBody>
      </p:sp>
      <p:sp>
        <p:nvSpPr>
          <p:cNvPr id="6" name="Footer Placeholder 5">
            <a:extLst>
              <a:ext uri="{FF2B5EF4-FFF2-40B4-BE49-F238E27FC236}">
                <a16:creationId xmlns:a16="http://schemas.microsoft.com/office/drawing/2014/main" id="{1FF796E8-2EA2-9110-E6A1-39B325C040CD}"/>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2CAEA71C-1BFA-8392-EF33-7D59F9922572}"/>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369417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A473-342F-D93A-7AC1-C71D71484A5E}"/>
              </a:ext>
            </a:extLst>
          </p:cNvPr>
          <p:cNvSpPr>
            <a:spLocks noGrp="1"/>
          </p:cNvSpPr>
          <p:nvPr>
            <p:ph type="title"/>
          </p:nvPr>
        </p:nvSpPr>
        <p:spPr>
          <a:xfrm>
            <a:off x="202769" y="136525"/>
            <a:ext cx="11312471" cy="1089874"/>
          </a:xfrm>
          <a:prstGeom prst="rect">
            <a:avLst/>
          </a:prstGeom>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020663D5-A41C-58ED-E5A6-8E0FE779A7F4}"/>
              </a:ext>
            </a:extLst>
          </p:cNvPr>
          <p:cNvSpPr>
            <a:spLocks noGrp="1"/>
          </p:cNvSpPr>
          <p:nvPr>
            <p:ph type="body" orient="vert" idx="1"/>
          </p:nvPr>
        </p:nvSpPr>
        <p:spPr>
          <a:xfrm>
            <a:off x="202770" y="1391672"/>
            <a:ext cx="11312470" cy="48076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2DA6C1E3-F32E-CEF3-C978-616BC08786CB}"/>
              </a:ext>
            </a:extLst>
          </p:cNvPr>
          <p:cNvSpPr>
            <a:spLocks noGrp="1"/>
          </p:cNvSpPr>
          <p:nvPr>
            <p:ph type="dt" sz="half" idx="10"/>
          </p:nvPr>
        </p:nvSpPr>
        <p:spPr>
          <a:xfrm rot="16200000">
            <a:off x="10598998" y="4723066"/>
            <a:ext cx="2743200" cy="365125"/>
          </a:xfrm>
          <a:prstGeom prst="rect">
            <a:avLst/>
          </a:prstGeom>
        </p:spPr>
        <p:txBody>
          <a:bodyPr/>
          <a:lstStyle/>
          <a:p>
            <a:fld id="{DAE19EDA-A396-4442-936A-F44CBBE3A929}" type="datetime1">
              <a:rPr lang="en-US" smtClean="0"/>
              <a:t>3/10/2025</a:t>
            </a:fld>
            <a:endParaRPr lang="es-ES_tradnl"/>
          </a:p>
        </p:txBody>
      </p:sp>
      <p:sp>
        <p:nvSpPr>
          <p:cNvPr id="5" name="Footer Placeholder 4">
            <a:extLst>
              <a:ext uri="{FF2B5EF4-FFF2-40B4-BE49-F238E27FC236}">
                <a16:creationId xmlns:a16="http://schemas.microsoft.com/office/drawing/2014/main" id="{992472D5-5E07-08B6-A4DC-E35B56F3011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Slide Number Placeholder 5">
            <a:extLst>
              <a:ext uri="{FF2B5EF4-FFF2-40B4-BE49-F238E27FC236}">
                <a16:creationId xmlns:a16="http://schemas.microsoft.com/office/drawing/2014/main" id="{F8868E23-690C-223B-A91F-6ABC34CDBAE3}"/>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314520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FC49A-7557-1CBD-94DA-53B44E36BB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247BACAE-F8F6-C6DB-49AD-1A942FE1DC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14D8B153-9A9B-8FAD-2EE2-6C6F64E9AF92}"/>
              </a:ext>
            </a:extLst>
          </p:cNvPr>
          <p:cNvSpPr>
            <a:spLocks noGrp="1"/>
          </p:cNvSpPr>
          <p:nvPr>
            <p:ph type="dt" sz="half" idx="10"/>
          </p:nvPr>
        </p:nvSpPr>
        <p:spPr>
          <a:xfrm rot="16200000">
            <a:off x="10598998" y="4723066"/>
            <a:ext cx="2743200" cy="365125"/>
          </a:xfrm>
          <a:prstGeom prst="rect">
            <a:avLst/>
          </a:prstGeom>
        </p:spPr>
        <p:txBody>
          <a:bodyPr/>
          <a:lstStyle/>
          <a:p>
            <a:fld id="{CBC21138-B824-6A43-8405-D97F609900C2}" type="datetime1">
              <a:rPr lang="en-US" smtClean="0"/>
              <a:t>3/10/2025</a:t>
            </a:fld>
            <a:endParaRPr lang="es-ES_tradnl"/>
          </a:p>
        </p:txBody>
      </p:sp>
      <p:sp>
        <p:nvSpPr>
          <p:cNvPr id="5" name="Footer Placeholder 4">
            <a:extLst>
              <a:ext uri="{FF2B5EF4-FFF2-40B4-BE49-F238E27FC236}">
                <a16:creationId xmlns:a16="http://schemas.microsoft.com/office/drawing/2014/main" id="{30BC7C74-C079-CBA1-8C34-1E5AB009B5FE}"/>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Slide Number Placeholder 5">
            <a:extLst>
              <a:ext uri="{FF2B5EF4-FFF2-40B4-BE49-F238E27FC236}">
                <a16:creationId xmlns:a16="http://schemas.microsoft.com/office/drawing/2014/main" id="{4D386F69-E37B-9E5C-2727-AA3ED461DBEE}"/>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95902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938B-B7F5-3B8E-CD32-77999F295E51}"/>
              </a:ext>
            </a:extLst>
          </p:cNvPr>
          <p:cNvSpPr>
            <a:spLocks noGrp="1"/>
          </p:cNvSpPr>
          <p:nvPr>
            <p:ph type="title"/>
          </p:nvPr>
        </p:nvSpPr>
        <p:spPr>
          <a:xfrm>
            <a:off x="202769" y="136525"/>
            <a:ext cx="11312471" cy="1089874"/>
          </a:xfrm>
          <a:prstGeom prst="rect">
            <a:avLst/>
          </a:prstGeom>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2AEDEDD8-19E2-1FA7-31E2-BB008D775C9F}"/>
              </a:ext>
            </a:extLst>
          </p:cNvPr>
          <p:cNvSpPr>
            <a:spLocks noGrp="1"/>
          </p:cNvSpPr>
          <p:nvPr>
            <p:ph idx="1"/>
          </p:nvPr>
        </p:nvSpPr>
        <p:spPr>
          <a:xfrm>
            <a:off x="202770" y="1391672"/>
            <a:ext cx="11312470" cy="4807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08859D61-5206-A94E-7570-E3D5666D20D4}"/>
              </a:ext>
            </a:extLst>
          </p:cNvPr>
          <p:cNvSpPr>
            <a:spLocks noGrp="1"/>
          </p:cNvSpPr>
          <p:nvPr>
            <p:ph type="dt" sz="half" idx="10"/>
          </p:nvPr>
        </p:nvSpPr>
        <p:spPr>
          <a:xfrm rot="16200000">
            <a:off x="10598998" y="4723066"/>
            <a:ext cx="2743200" cy="365125"/>
          </a:xfrm>
          <a:prstGeom prst="rect">
            <a:avLst/>
          </a:prstGeom>
        </p:spPr>
        <p:txBody>
          <a:bodyPr/>
          <a:lstStyle/>
          <a:p>
            <a:fld id="{F4B8458C-105B-B34F-BC73-EB5679B6FF0D}" type="datetime1">
              <a:rPr lang="en-US" smtClean="0"/>
              <a:t>3/10/2025</a:t>
            </a:fld>
            <a:endParaRPr lang="es-ES_tradnl"/>
          </a:p>
        </p:txBody>
      </p:sp>
      <p:sp>
        <p:nvSpPr>
          <p:cNvPr id="6" name="Slide Number Placeholder 5">
            <a:extLst>
              <a:ext uri="{FF2B5EF4-FFF2-40B4-BE49-F238E27FC236}">
                <a16:creationId xmlns:a16="http://schemas.microsoft.com/office/drawing/2014/main" id="{C014C695-875F-EC4B-8B12-C22CFBBEA646}"/>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102830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AF6F43-CB74-9E50-261E-801208A0FC0B}"/>
              </a:ext>
            </a:extLst>
          </p:cNvPr>
          <p:cNvSpPr/>
          <p:nvPr userDrawn="1"/>
        </p:nvSpPr>
        <p:spPr>
          <a:xfrm>
            <a:off x="3252157" y="0"/>
            <a:ext cx="8939841" cy="6858000"/>
          </a:xfrm>
          <a:prstGeom prst="rect">
            <a:avLst/>
          </a:prstGeom>
          <a:gradFill flip="none" rotWithShape="1">
            <a:gsLst>
              <a:gs pos="0">
                <a:schemeClr val="accent3"/>
              </a:gs>
              <a:gs pos="99000">
                <a:schemeClr val="accent6"/>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s-ES_tradnl"/>
          </a:p>
        </p:txBody>
      </p:sp>
      <p:sp>
        <p:nvSpPr>
          <p:cNvPr id="12" name="Title 1">
            <a:extLst>
              <a:ext uri="{FF2B5EF4-FFF2-40B4-BE49-F238E27FC236}">
                <a16:creationId xmlns:a16="http://schemas.microsoft.com/office/drawing/2014/main" id="{F81786BC-B63B-7418-F8B9-B0761693B6E0}"/>
              </a:ext>
            </a:extLst>
          </p:cNvPr>
          <p:cNvSpPr>
            <a:spLocks noGrp="1"/>
          </p:cNvSpPr>
          <p:nvPr>
            <p:ph type="title"/>
          </p:nvPr>
        </p:nvSpPr>
        <p:spPr>
          <a:xfrm>
            <a:off x="202770" y="336430"/>
            <a:ext cx="2902740" cy="6262778"/>
          </a:xfrm>
        </p:spPr>
        <p:txBody>
          <a:bodyPr anchor="ctr"/>
          <a:lstStyle>
            <a:lvl1pPr algn="r">
              <a:defRPr>
                <a:solidFill>
                  <a:srgbClr val="FFC000"/>
                </a:solidFill>
              </a:defRPr>
            </a:lvl1pPr>
          </a:lstStyle>
          <a:p>
            <a:r>
              <a:rPr lang="en-US"/>
              <a:t>Click to edit Master title style</a:t>
            </a:r>
            <a:endParaRPr lang="es-ES_tradnl"/>
          </a:p>
        </p:txBody>
      </p:sp>
      <p:sp>
        <p:nvSpPr>
          <p:cNvPr id="13" name="Content Placeholder 2">
            <a:extLst>
              <a:ext uri="{FF2B5EF4-FFF2-40B4-BE49-F238E27FC236}">
                <a16:creationId xmlns:a16="http://schemas.microsoft.com/office/drawing/2014/main" id="{B1B49EB1-97DE-E556-361D-0CE97AB067E8}"/>
              </a:ext>
            </a:extLst>
          </p:cNvPr>
          <p:cNvSpPr>
            <a:spLocks noGrp="1"/>
          </p:cNvSpPr>
          <p:nvPr>
            <p:ph idx="1"/>
          </p:nvPr>
        </p:nvSpPr>
        <p:spPr>
          <a:xfrm>
            <a:off x="3476445" y="336430"/>
            <a:ext cx="8100204" cy="6262778"/>
          </a:xfrm>
        </p:spPr>
        <p:txBody>
          <a:bodyPr anchor="ctr"/>
          <a:lstStyle>
            <a:lvl1pPr marL="290513" indent="-290513">
              <a:buClr>
                <a:srgbClr val="FFC000"/>
              </a:buClr>
              <a:buFont typeface="+mj-lt"/>
              <a:buAutoNum type="arabicPeriod"/>
              <a:tabLst/>
              <a:defRPr>
                <a:solidFill>
                  <a:schemeClr val="bg1"/>
                </a:solidFill>
              </a:defRPr>
            </a:lvl1pPr>
            <a:lvl2pPr marL="685800" indent="-228600">
              <a:buClr>
                <a:srgbClr val="FFC000"/>
              </a:buClr>
              <a:buFont typeface="Arial" panose="020B0604020202020204" pitchFamily="34" charset="0"/>
              <a:buChar char="•"/>
              <a:defRPr>
                <a:solidFill>
                  <a:schemeClr val="bg1"/>
                </a:solidFill>
              </a:defRPr>
            </a:lvl2pPr>
            <a:lvl3pPr marL="1143000" indent="-228600">
              <a:buClr>
                <a:srgbClr val="FFC000"/>
              </a:buClr>
              <a:buFont typeface="Courier New" panose="02070309020205020404" pitchFamily="49" charset="0"/>
              <a:buChar char="o"/>
              <a:defRPr>
                <a:solidFill>
                  <a:schemeClr val="bg1"/>
                </a:solidFill>
              </a:defRPr>
            </a:lvl3pPr>
            <a:lvl4pPr marL="1600200" indent="-228600">
              <a:buClr>
                <a:srgbClr val="FFC000"/>
              </a:buClr>
              <a:buFont typeface="Wingdings" pitchFamily="2" charset="2"/>
              <a:buChar char="§"/>
              <a:defRPr>
                <a:solidFill>
                  <a:schemeClr val="bg1"/>
                </a:solidFill>
              </a:defRPr>
            </a:lvl4pPr>
            <a:lvl5pPr>
              <a:buClr>
                <a:srgbClr val="FFC000"/>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14" name="Date Placeholder 3">
            <a:extLst>
              <a:ext uri="{FF2B5EF4-FFF2-40B4-BE49-F238E27FC236}">
                <a16:creationId xmlns:a16="http://schemas.microsoft.com/office/drawing/2014/main" id="{725662F5-A5D0-D969-DEFC-C792175232D3}"/>
              </a:ext>
            </a:extLst>
          </p:cNvPr>
          <p:cNvSpPr>
            <a:spLocks noGrp="1"/>
          </p:cNvSpPr>
          <p:nvPr>
            <p:ph type="dt" sz="half" idx="10"/>
          </p:nvPr>
        </p:nvSpPr>
        <p:spPr>
          <a:xfrm rot="16200000">
            <a:off x="10598998" y="4723066"/>
            <a:ext cx="2743200" cy="365125"/>
          </a:xfrm>
        </p:spPr>
        <p:txBody>
          <a:bodyPr/>
          <a:lstStyle/>
          <a:p>
            <a:fld id="{F4B8458C-105B-B34F-BC73-EB5679B6FF0D}" type="datetime1">
              <a:rPr lang="en-US" smtClean="0"/>
              <a:t>3/10/2025</a:t>
            </a:fld>
            <a:endParaRPr lang="es-ES_tradnl"/>
          </a:p>
        </p:txBody>
      </p:sp>
      <p:sp>
        <p:nvSpPr>
          <p:cNvPr id="15" name="Slide Number Placeholder 5">
            <a:extLst>
              <a:ext uri="{FF2B5EF4-FFF2-40B4-BE49-F238E27FC236}">
                <a16:creationId xmlns:a16="http://schemas.microsoft.com/office/drawing/2014/main" id="{9259CDB9-3B53-9BBD-13F2-C11F20632960}"/>
              </a:ext>
            </a:extLst>
          </p:cNvPr>
          <p:cNvSpPr>
            <a:spLocks noGrp="1"/>
          </p:cNvSpPr>
          <p:nvPr>
            <p:ph type="sldNum" sz="quarter" idx="12"/>
          </p:nvPr>
        </p:nvSpPr>
        <p:spPr>
          <a:xfrm>
            <a:off x="11788035" y="6385052"/>
            <a:ext cx="368808" cy="365125"/>
          </a:xfr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110815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4F7C7-875D-EF56-89F5-F166559EA406}"/>
              </a:ext>
            </a:extLst>
          </p:cNvPr>
          <p:cNvSpPr>
            <a:spLocks noGrp="1"/>
          </p:cNvSpPr>
          <p:nvPr>
            <p:ph type="dt" sz="half" idx="10"/>
          </p:nvPr>
        </p:nvSpPr>
        <p:spPr>
          <a:xfrm rot="16200000">
            <a:off x="10598998" y="4723066"/>
            <a:ext cx="2743200" cy="365125"/>
          </a:xfrm>
          <a:prstGeom prst="rect">
            <a:avLst/>
          </a:prstGeom>
        </p:spPr>
        <p:txBody>
          <a:bodyPr/>
          <a:lstStyle/>
          <a:p>
            <a:fld id="{64F90790-B04C-1F45-A442-7044290B4587}" type="datetime1">
              <a:rPr lang="en-US" smtClean="0"/>
              <a:t>3/10/2025</a:t>
            </a:fld>
            <a:endParaRPr lang="es-ES_tradnl"/>
          </a:p>
        </p:txBody>
      </p:sp>
      <p:sp>
        <p:nvSpPr>
          <p:cNvPr id="6" name="Slide Number Placeholder 5">
            <a:extLst>
              <a:ext uri="{FF2B5EF4-FFF2-40B4-BE49-F238E27FC236}">
                <a16:creationId xmlns:a16="http://schemas.microsoft.com/office/drawing/2014/main" id="{943D6199-B651-F210-6F08-BE7AB55090D0}"/>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
        <p:nvSpPr>
          <p:cNvPr id="7" name="Rectangle 6">
            <a:extLst>
              <a:ext uri="{FF2B5EF4-FFF2-40B4-BE49-F238E27FC236}">
                <a16:creationId xmlns:a16="http://schemas.microsoft.com/office/drawing/2014/main" id="{E2A9136B-1B89-1D87-7D58-285ABF857D44}"/>
              </a:ext>
            </a:extLst>
          </p:cNvPr>
          <p:cNvSpPr/>
          <p:nvPr userDrawn="1"/>
        </p:nvSpPr>
        <p:spPr>
          <a:xfrm>
            <a:off x="1466491" y="0"/>
            <a:ext cx="10725508" cy="6858000"/>
          </a:xfrm>
          <a:prstGeom prst="rect">
            <a:avLst/>
          </a:prstGeom>
          <a:gradFill flip="none" rotWithShape="1">
            <a:gsLst>
              <a:gs pos="0">
                <a:schemeClr val="accent3"/>
              </a:gs>
              <a:gs pos="99000">
                <a:schemeClr val="accent6"/>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75670F0C-A6A1-83CD-7E6C-F60D022F3876}"/>
              </a:ext>
            </a:extLst>
          </p:cNvPr>
          <p:cNvSpPr>
            <a:spLocks noGrp="1"/>
          </p:cNvSpPr>
          <p:nvPr>
            <p:ph type="title"/>
          </p:nvPr>
        </p:nvSpPr>
        <p:spPr>
          <a:xfrm>
            <a:off x="1639020" y="2002632"/>
            <a:ext cx="9998014" cy="2852737"/>
          </a:xfrm>
          <a:prstGeom prst="rect">
            <a:avLst/>
          </a:prstGeom>
        </p:spPr>
        <p:txBody>
          <a:bodyPr anchor="ctr">
            <a:normAutofit/>
          </a:bodyPr>
          <a:lstStyle>
            <a:lvl1pPr>
              <a:defRPr sz="3200">
                <a:solidFill>
                  <a:schemeClr val="bg1"/>
                </a:solidFill>
              </a:defRPr>
            </a:lvl1pPr>
          </a:lstStyle>
          <a:p>
            <a:r>
              <a:rPr lang="en-US"/>
              <a:t>Click to edit Master title style</a:t>
            </a:r>
            <a:endParaRPr lang="es-ES_tradnl"/>
          </a:p>
        </p:txBody>
      </p:sp>
      <p:sp>
        <p:nvSpPr>
          <p:cNvPr id="10" name="Content Placeholder 9">
            <a:extLst>
              <a:ext uri="{FF2B5EF4-FFF2-40B4-BE49-F238E27FC236}">
                <a16:creationId xmlns:a16="http://schemas.microsoft.com/office/drawing/2014/main" id="{D4FB6348-D245-3A06-8BBB-77CB60CCF4EA}"/>
              </a:ext>
            </a:extLst>
          </p:cNvPr>
          <p:cNvSpPr>
            <a:spLocks noGrp="1"/>
          </p:cNvSpPr>
          <p:nvPr>
            <p:ph sz="quarter" idx="13" hasCustomPrompt="1"/>
          </p:nvPr>
        </p:nvSpPr>
        <p:spPr>
          <a:xfrm>
            <a:off x="293688" y="2002632"/>
            <a:ext cx="1021802" cy="2852738"/>
          </a:xfrm>
          <a:prstGeom prst="rect">
            <a:avLst/>
          </a:prstGeom>
        </p:spPr>
        <p:txBody>
          <a:bodyPr anchor="ctr">
            <a:normAutofit/>
          </a:bodyPr>
          <a:lstStyle>
            <a:lvl1pPr marL="0" indent="0" algn="r">
              <a:buNone/>
              <a:defRPr sz="3200" b="1" i="0">
                <a:solidFill>
                  <a:srgbClr val="FFC000"/>
                </a:solidFill>
                <a:latin typeface="Montserrat Extra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s-ES_tradnl" b="1"/>
              <a:t>01.</a:t>
            </a:r>
            <a:endParaRPr lang="es-ES_tradnl"/>
          </a:p>
        </p:txBody>
      </p:sp>
    </p:spTree>
    <p:extLst>
      <p:ext uri="{BB962C8B-B14F-4D97-AF65-F5344CB8AC3E}">
        <p14:creationId xmlns:p14="http://schemas.microsoft.com/office/powerpoint/2010/main" val="77203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F964-54D4-62C7-6BC9-4540E6FD41BB}"/>
              </a:ext>
            </a:extLst>
          </p:cNvPr>
          <p:cNvSpPr>
            <a:spLocks noGrp="1"/>
          </p:cNvSpPr>
          <p:nvPr>
            <p:ph type="title"/>
          </p:nvPr>
        </p:nvSpPr>
        <p:spPr>
          <a:xfrm>
            <a:off x="202769" y="136525"/>
            <a:ext cx="11312471" cy="1089874"/>
          </a:xfrm>
          <a:prstGeom prst="rect">
            <a:avLst/>
          </a:prstGeom>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BACEB757-DC05-701E-B71B-DB8442445A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F47BF2B7-1650-49A0-DC4F-C5357D36122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C1853320-FD61-2553-A756-44DD59903B4A}"/>
              </a:ext>
            </a:extLst>
          </p:cNvPr>
          <p:cNvSpPr>
            <a:spLocks noGrp="1"/>
          </p:cNvSpPr>
          <p:nvPr>
            <p:ph type="dt" sz="half" idx="10"/>
          </p:nvPr>
        </p:nvSpPr>
        <p:spPr>
          <a:xfrm rot="16200000">
            <a:off x="10598998" y="4723066"/>
            <a:ext cx="2743200" cy="365125"/>
          </a:xfrm>
          <a:prstGeom prst="rect">
            <a:avLst/>
          </a:prstGeom>
        </p:spPr>
        <p:txBody>
          <a:bodyPr/>
          <a:lstStyle/>
          <a:p>
            <a:fld id="{49DFBCE6-5A27-F042-910A-9226163D6CBB}" type="datetime1">
              <a:rPr lang="en-US" smtClean="0"/>
              <a:t>3/10/2025</a:t>
            </a:fld>
            <a:endParaRPr lang="es-ES_tradnl"/>
          </a:p>
        </p:txBody>
      </p:sp>
      <p:sp>
        <p:nvSpPr>
          <p:cNvPr id="6" name="Footer Placeholder 5">
            <a:extLst>
              <a:ext uri="{FF2B5EF4-FFF2-40B4-BE49-F238E27FC236}">
                <a16:creationId xmlns:a16="http://schemas.microsoft.com/office/drawing/2014/main" id="{EFA642A5-4255-ABA6-1CA1-ABC9F09AD19D}"/>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085A931D-1DF1-020C-2A00-E2D3B54FEC39}"/>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171134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FB7947-0F5F-420F-6781-2384F8269B56}"/>
              </a:ext>
            </a:extLst>
          </p:cNvPr>
          <p:cNvSpPr>
            <a:spLocks noGrp="1"/>
          </p:cNvSpPr>
          <p:nvPr>
            <p:ph type="body" idx="1"/>
          </p:nvPr>
        </p:nvSpPr>
        <p:spPr>
          <a:xfrm>
            <a:off x="648402" y="139408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12F11-1772-A793-92CD-BFB82060F03A}"/>
              </a:ext>
            </a:extLst>
          </p:cNvPr>
          <p:cNvSpPr>
            <a:spLocks noGrp="1"/>
          </p:cNvSpPr>
          <p:nvPr>
            <p:ph sz="half" idx="2"/>
          </p:nvPr>
        </p:nvSpPr>
        <p:spPr>
          <a:xfrm>
            <a:off x="648402" y="2217996"/>
            <a:ext cx="5157787" cy="416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99A54977-93F5-BB9E-EB80-E56D9BDCA2BF}"/>
              </a:ext>
            </a:extLst>
          </p:cNvPr>
          <p:cNvSpPr>
            <a:spLocks noGrp="1"/>
          </p:cNvSpPr>
          <p:nvPr>
            <p:ph type="body" sz="quarter" idx="3"/>
          </p:nvPr>
        </p:nvSpPr>
        <p:spPr>
          <a:xfrm>
            <a:off x="5980814" y="139408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DC90A-A300-0818-8DEE-E1682C07EFA7}"/>
              </a:ext>
            </a:extLst>
          </p:cNvPr>
          <p:cNvSpPr>
            <a:spLocks noGrp="1"/>
          </p:cNvSpPr>
          <p:nvPr>
            <p:ph sz="quarter" idx="4"/>
          </p:nvPr>
        </p:nvSpPr>
        <p:spPr>
          <a:xfrm>
            <a:off x="5980814" y="2217996"/>
            <a:ext cx="5183188" cy="416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1A9E5A7B-A9B6-0C2F-4400-982D1BA985AD}"/>
              </a:ext>
            </a:extLst>
          </p:cNvPr>
          <p:cNvSpPr>
            <a:spLocks noGrp="1"/>
          </p:cNvSpPr>
          <p:nvPr>
            <p:ph type="dt" sz="half" idx="10"/>
          </p:nvPr>
        </p:nvSpPr>
        <p:spPr/>
        <p:txBody>
          <a:bodyPr/>
          <a:lstStyle/>
          <a:p>
            <a:fld id="{9E0908AA-26BA-DA4C-BF90-86FAB6AA7542}" type="datetime1">
              <a:rPr lang="en-US" smtClean="0"/>
              <a:t>3/10/2025</a:t>
            </a:fld>
            <a:endParaRPr lang="es-ES_tradnl"/>
          </a:p>
        </p:txBody>
      </p:sp>
      <p:sp>
        <p:nvSpPr>
          <p:cNvPr id="9" name="Slide Number Placeholder 8">
            <a:extLst>
              <a:ext uri="{FF2B5EF4-FFF2-40B4-BE49-F238E27FC236}">
                <a16:creationId xmlns:a16="http://schemas.microsoft.com/office/drawing/2014/main" id="{D2914672-AFC3-41D9-0EB0-6D276D991923}"/>
              </a:ext>
            </a:extLst>
          </p:cNvPr>
          <p:cNvSpPr>
            <a:spLocks noGrp="1"/>
          </p:cNvSpPr>
          <p:nvPr>
            <p:ph type="sldNum" sz="quarter" idx="12"/>
          </p:nvPr>
        </p:nvSpPr>
        <p:spPr/>
        <p:txBody>
          <a:bodyPr/>
          <a:lstStyle/>
          <a:p>
            <a:fld id="{42B5209B-614C-6642-88EA-38522E799009}" type="slidenum">
              <a:rPr lang="es-ES_tradnl" smtClean="0"/>
              <a:t>‹#›</a:t>
            </a:fld>
            <a:endParaRPr lang="es-ES_tradnl"/>
          </a:p>
        </p:txBody>
      </p:sp>
      <p:sp>
        <p:nvSpPr>
          <p:cNvPr id="10" name="Title 1">
            <a:extLst>
              <a:ext uri="{FF2B5EF4-FFF2-40B4-BE49-F238E27FC236}">
                <a16:creationId xmlns:a16="http://schemas.microsoft.com/office/drawing/2014/main" id="{A6CD84AF-6147-6234-5CFA-1A38C23925BC}"/>
              </a:ext>
            </a:extLst>
          </p:cNvPr>
          <p:cNvSpPr>
            <a:spLocks noGrp="1"/>
          </p:cNvSpPr>
          <p:nvPr>
            <p:ph type="title"/>
          </p:nvPr>
        </p:nvSpPr>
        <p:spPr>
          <a:xfrm>
            <a:off x="202769" y="136525"/>
            <a:ext cx="11312471" cy="1089874"/>
          </a:xfrm>
        </p:spPr>
        <p:txBody>
          <a:bodyPr/>
          <a:lstStyle/>
          <a:p>
            <a:r>
              <a:rPr lang="en-US"/>
              <a:t>Click to edit Master title style</a:t>
            </a:r>
            <a:endParaRPr lang="es-ES_tradnl"/>
          </a:p>
        </p:txBody>
      </p:sp>
    </p:spTree>
    <p:extLst>
      <p:ext uri="{BB962C8B-B14F-4D97-AF65-F5344CB8AC3E}">
        <p14:creationId xmlns:p14="http://schemas.microsoft.com/office/powerpoint/2010/main" val="51873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FB7947-0F5F-420F-6781-2384F8269B56}"/>
              </a:ext>
            </a:extLst>
          </p:cNvPr>
          <p:cNvSpPr>
            <a:spLocks noGrp="1"/>
          </p:cNvSpPr>
          <p:nvPr>
            <p:ph type="body" idx="1"/>
          </p:nvPr>
        </p:nvSpPr>
        <p:spPr>
          <a:xfrm>
            <a:off x="3443075" y="1394084"/>
            <a:ext cx="3968496" cy="823912"/>
          </a:xfrm>
        </p:spPr>
        <p:txBody>
          <a:bodyPr anchor="ctr">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12F11-1772-A793-92CD-BFB82060F03A}"/>
              </a:ext>
            </a:extLst>
          </p:cNvPr>
          <p:cNvSpPr>
            <a:spLocks noGrp="1"/>
          </p:cNvSpPr>
          <p:nvPr>
            <p:ph sz="half" idx="2"/>
          </p:nvPr>
        </p:nvSpPr>
        <p:spPr>
          <a:xfrm>
            <a:off x="3443075" y="2217996"/>
            <a:ext cx="3968496" cy="4167056"/>
          </a:xfrm>
        </p:spPr>
        <p:txBody>
          <a:bodyPr>
            <a:norm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1A9E5A7B-A9B6-0C2F-4400-982D1BA985AD}"/>
              </a:ext>
            </a:extLst>
          </p:cNvPr>
          <p:cNvSpPr>
            <a:spLocks noGrp="1"/>
          </p:cNvSpPr>
          <p:nvPr>
            <p:ph type="dt" sz="half" idx="10"/>
          </p:nvPr>
        </p:nvSpPr>
        <p:spPr/>
        <p:txBody>
          <a:bodyPr/>
          <a:lstStyle/>
          <a:p>
            <a:fld id="{9E0908AA-26BA-DA4C-BF90-86FAB6AA7542}" type="datetime1">
              <a:rPr lang="en-US" smtClean="0"/>
              <a:t>3/10/2025</a:t>
            </a:fld>
            <a:endParaRPr lang="es-ES_tradnl"/>
          </a:p>
        </p:txBody>
      </p:sp>
      <p:sp>
        <p:nvSpPr>
          <p:cNvPr id="9" name="Slide Number Placeholder 8">
            <a:extLst>
              <a:ext uri="{FF2B5EF4-FFF2-40B4-BE49-F238E27FC236}">
                <a16:creationId xmlns:a16="http://schemas.microsoft.com/office/drawing/2014/main" id="{D2914672-AFC3-41D9-0EB0-6D276D991923}"/>
              </a:ext>
            </a:extLst>
          </p:cNvPr>
          <p:cNvSpPr>
            <a:spLocks noGrp="1"/>
          </p:cNvSpPr>
          <p:nvPr>
            <p:ph type="sldNum" sz="quarter" idx="12"/>
          </p:nvPr>
        </p:nvSpPr>
        <p:spPr/>
        <p:txBody>
          <a:bodyPr/>
          <a:lstStyle/>
          <a:p>
            <a:fld id="{42B5209B-614C-6642-88EA-38522E799009}" type="slidenum">
              <a:rPr lang="es-ES_tradnl" smtClean="0"/>
              <a:t>‹#›</a:t>
            </a:fld>
            <a:endParaRPr lang="es-ES_tradnl"/>
          </a:p>
        </p:txBody>
      </p:sp>
      <p:sp>
        <p:nvSpPr>
          <p:cNvPr id="10" name="Title 1">
            <a:extLst>
              <a:ext uri="{FF2B5EF4-FFF2-40B4-BE49-F238E27FC236}">
                <a16:creationId xmlns:a16="http://schemas.microsoft.com/office/drawing/2014/main" id="{A6CD84AF-6147-6234-5CFA-1A38C23925BC}"/>
              </a:ext>
            </a:extLst>
          </p:cNvPr>
          <p:cNvSpPr>
            <a:spLocks noGrp="1"/>
          </p:cNvSpPr>
          <p:nvPr>
            <p:ph type="title"/>
          </p:nvPr>
        </p:nvSpPr>
        <p:spPr>
          <a:xfrm>
            <a:off x="202769" y="136525"/>
            <a:ext cx="11312471" cy="1089874"/>
          </a:xfrm>
        </p:spPr>
        <p:txBody>
          <a:bodyPr/>
          <a:lstStyle/>
          <a:p>
            <a:r>
              <a:rPr lang="en-US"/>
              <a:t>Click to edit Master title style</a:t>
            </a:r>
            <a:endParaRPr lang="es-ES_tradnl"/>
          </a:p>
        </p:txBody>
      </p:sp>
      <p:sp>
        <p:nvSpPr>
          <p:cNvPr id="2" name="Text Placeholder 2">
            <a:extLst>
              <a:ext uri="{FF2B5EF4-FFF2-40B4-BE49-F238E27FC236}">
                <a16:creationId xmlns:a16="http://schemas.microsoft.com/office/drawing/2014/main" id="{3016DE18-8C46-E6B4-50A9-030EF918E088}"/>
              </a:ext>
            </a:extLst>
          </p:cNvPr>
          <p:cNvSpPr>
            <a:spLocks noGrp="1"/>
          </p:cNvSpPr>
          <p:nvPr>
            <p:ph type="body" idx="13"/>
          </p:nvPr>
        </p:nvSpPr>
        <p:spPr>
          <a:xfrm>
            <a:off x="7546744" y="1394084"/>
            <a:ext cx="3968496" cy="823912"/>
          </a:xfrm>
        </p:spPr>
        <p:txBody>
          <a:bodyPr anchor="ctr">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797D6A0D-B3A5-B803-266A-91D30D4AEFF9}"/>
              </a:ext>
            </a:extLst>
          </p:cNvPr>
          <p:cNvSpPr>
            <a:spLocks noGrp="1"/>
          </p:cNvSpPr>
          <p:nvPr>
            <p:ph sz="half" idx="14"/>
          </p:nvPr>
        </p:nvSpPr>
        <p:spPr>
          <a:xfrm>
            <a:off x="7546744" y="2217996"/>
            <a:ext cx="3968496" cy="4167056"/>
          </a:xfrm>
        </p:spPr>
        <p:txBody>
          <a:bodyPr>
            <a:norm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11" name="Content Placeholder 3">
            <a:extLst>
              <a:ext uri="{FF2B5EF4-FFF2-40B4-BE49-F238E27FC236}">
                <a16:creationId xmlns:a16="http://schemas.microsoft.com/office/drawing/2014/main" id="{514DA87D-1232-EFCB-3356-A416DAC31657}"/>
              </a:ext>
            </a:extLst>
          </p:cNvPr>
          <p:cNvSpPr>
            <a:spLocks noGrp="1"/>
          </p:cNvSpPr>
          <p:nvPr>
            <p:ph sz="half" idx="15"/>
          </p:nvPr>
        </p:nvSpPr>
        <p:spPr>
          <a:xfrm>
            <a:off x="202769" y="1690577"/>
            <a:ext cx="2967511" cy="4694476"/>
          </a:xfrm>
        </p:spPr>
        <p:txBody>
          <a:bodyPr>
            <a:norm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Tree>
    <p:extLst>
      <p:ext uri="{BB962C8B-B14F-4D97-AF65-F5344CB8AC3E}">
        <p14:creationId xmlns:p14="http://schemas.microsoft.com/office/powerpoint/2010/main" val="29419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812F11-1772-A793-92CD-BFB82060F03A}"/>
              </a:ext>
            </a:extLst>
          </p:cNvPr>
          <p:cNvSpPr>
            <a:spLocks noGrp="1"/>
          </p:cNvSpPr>
          <p:nvPr>
            <p:ph sz="half" idx="2"/>
          </p:nvPr>
        </p:nvSpPr>
        <p:spPr>
          <a:xfrm>
            <a:off x="648402" y="3072809"/>
            <a:ext cx="5157787" cy="3312242"/>
          </a:xfrm>
        </p:spPr>
        <p:txBody>
          <a:bodyPr>
            <a:norm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Content Placeholder 5">
            <a:extLst>
              <a:ext uri="{FF2B5EF4-FFF2-40B4-BE49-F238E27FC236}">
                <a16:creationId xmlns:a16="http://schemas.microsoft.com/office/drawing/2014/main" id="{DA8DC90A-A300-0818-8DEE-E1682C07EFA7}"/>
              </a:ext>
            </a:extLst>
          </p:cNvPr>
          <p:cNvSpPr>
            <a:spLocks noGrp="1"/>
          </p:cNvSpPr>
          <p:nvPr>
            <p:ph sz="quarter" idx="4"/>
          </p:nvPr>
        </p:nvSpPr>
        <p:spPr>
          <a:xfrm>
            <a:off x="5980814" y="3072809"/>
            <a:ext cx="5183188" cy="3312242"/>
          </a:xfrm>
        </p:spPr>
        <p:txBody>
          <a:bodyPr>
            <a:norm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1A9E5A7B-A9B6-0C2F-4400-982D1BA985AD}"/>
              </a:ext>
            </a:extLst>
          </p:cNvPr>
          <p:cNvSpPr>
            <a:spLocks noGrp="1"/>
          </p:cNvSpPr>
          <p:nvPr>
            <p:ph type="dt" sz="half" idx="10"/>
          </p:nvPr>
        </p:nvSpPr>
        <p:spPr/>
        <p:txBody>
          <a:bodyPr/>
          <a:lstStyle/>
          <a:p>
            <a:fld id="{9E0908AA-26BA-DA4C-BF90-86FAB6AA7542}" type="datetime1">
              <a:rPr lang="en-US" smtClean="0"/>
              <a:t>3/10/2025</a:t>
            </a:fld>
            <a:endParaRPr lang="es-ES_tradnl"/>
          </a:p>
        </p:txBody>
      </p:sp>
      <p:sp>
        <p:nvSpPr>
          <p:cNvPr id="9" name="Slide Number Placeholder 8">
            <a:extLst>
              <a:ext uri="{FF2B5EF4-FFF2-40B4-BE49-F238E27FC236}">
                <a16:creationId xmlns:a16="http://schemas.microsoft.com/office/drawing/2014/main" id="{D2914672-AFC3-41D9-0EB0-6D276D991923}"/>
              </a:ext>
            </a:extLst>
          </p:cNvPr>
          <p:cNvSpPr>
            <a:spLocks noGrp="1"/>
          </p:cNvSpPr>
          <p:nvPr>
            <p:ph type="sldNum" sz="quarter" idx="12"/>
          </p:nvPr>
        </p:nvSpPr>
        <p:spPr/>
        <p:txBody>
          <a:bodyPr/>
          <a:lstStyle/>
          <a:p>
            <a:fld id="{42B5209B-614C-6642-88EA-38522E799009}" type="slidenum">
              <a:rPr lang="es-ES_tradnl" smtClean="0"/>
              <a:t>‹#›</a:t>
            </a:fld>
            <a:endParaRPr lang="es-ES_tradnl"/>
          </a:p>
        </p:txBody>
      </p:sp>
      <p:sp>
        <p:nvSpPr>
          <p:cNvPr id="10" name="Title 1">
            <a:extLst>
              <a:ext uri="{FF2B5EF4-FFF2-40B4-BE49-F238E27FC236}">
                <a16:creationId xmlns:a16="http://schemas.microsoft.com/office/drawing/2014/main" id="{A6CD84AF-6147-6234-5CFA-1A38C23925BC}"/>
              </a:ext>
            </a:extLst>
          </p:cNvPr>
          <p:cNvSpPr>
            <a:spLocks noGrp="1"/>
          </p:cNvSpPr>
          <p:nvPr>
            <p:ph type="title"/>
          </p:nvPr>
        </p:nvSpPr>
        <p:spPr>
          <a:xfrm>
            <a:off x="202769" y="136525"/>
            <a:ext cx="11312471" cy="1089874"/>
          </a:xfrm>
        </p:spPr>
        <p:txBody>
          <a:bodyPr/>
          <a:lstStyle/>
          <a:p>
            <a:r>
              <a:rPr lang="en-US"/>
              <a:t>Click to edit Master title style</a:t>
            </a:r>
            <a:endParaRPr lang="es-ES_tradnl"/>
          </a:p>
        </p:txBody>
      </p:sp>
      <p:sp>
        <p:nvSpPr>
          <p:cNvPr id="2" name="Content Placeholder 3">
            <a:extLst>
              <a:ext uri="{FF2B5EF4-FFF2-40B4-BE49-F238E27FC236}">
                <a16:creationId xmlns:a16="http://schemas.microsoft.com/office/drawing/2014/main" id="{2C771B3C-BCCF-913E-5B2F-1F046E2A5107}"/>
              </a:ext>
            </a:extLst>
          </p:cNvPr>
          <p:cNvSpPr>
            <a:spLocks noGrp="1"/>
          </p:cNvSpPr>
          <p:nvPr>
            <p:ph sz="half" idx="13"/>
          </p:nvPr>
        </p:nvSpPr>
        <p:spPr>
          <a:xfrm>
            <a:off x="648402" y="1499191"/>
            <a:ext cx="5157787" cy="1446028"/>
          </a:xfrm>
        </p:spPr>
        <p:txBody>
          <a:bodyPr>
            <a:no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8" name="Content Placeholder 5">
            <a:extLst>
              <a:ext uri="{FF2B5EF4-FFF2-40B4-BE49-F238E27FC236}">
                <a16:creationId xmlns:a16="http://schemas.microsoft.com/office/drawing/2014/main" id="{A38B08A4-D542-A887-CEAC-AB1EF02ABC12}"/>
              </a:ext>
            </a:extLst>
          </p:cNvPr>
          <p:cNvSpPr>
            <a:spLocks noGrp="1"/>
          </p:cNvSpPr>
          <p:nvPr>
            <p:ph sz="quarter" idx="14"/>
          </p:nvPr>
        </p:nvSpPr>
        <p:spPr>
          <a:xfrm>
            <a:off x="5980814" y="1499191"/>
            <a:ext cx="5183188" cy="1446028"/>
          </a:xfrm>
        </p:spPr>
        <p:txBody>
          <a:bodyPr>
            <a:no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Tree>
    <p:extLst>
      <p:ext uri="{BB962C8B-B14F-4D97-AF65-F5344CB8AC3E}">
        <p14:creationId xmlns:p14="http://schemas.microsoft.com/office/powerpoint/2010/main" val="198125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938B-B7F5-3B8E-CD32-77999F295E51}"/>
              </a:ext>
            </a:extLst>
          </p:cNvPr>
          <p:cNvSpPr>
            <a:spLocks noGrp="1"/>
          </p:cNvSpPr>
          <p:nvPr>
            <p:ph type="title"/>
          </p:nvPr>
        </p:nvSpPr>
        <p:spPr>
          <a:xfrm>
            <a:off x="4890976" y="136525"/>
            <a:ext cx="6624263" cy="1089874"/>
          </a:xfrm>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2AEDEDD8-19E2-1FA7-31E2-BB008D775C9F}"/>
              </a:ext>
            </a:extLst>
          </p:cNvPr>
          <p:cNvSpPr>
            <a:spLocks noGrp="1"/>
          </p:cNvSpPr>
          <p:nvPr>
            <p:ph idx="1"/>
          </p:nvPr>
        </p:nvSpPr>
        <p:spPr>
          <a:xfrm>
            <a:off x="4890977" y="1391672"/>
            <a:ext cx="6624262" cy="480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08859D61-5206-A94E-7570-E3D5666D20D4}"/>
              </a:ext>
            </a:extLst>
          </p:cNvPr>
          <p:cNvSpPr>
            <a:spLocks noGrp="1"/>
          </p:cNvSpPr>
          <p:nvPr>
            <p:ph type="dt" sz="half" idx="10"/>
          </p:nvPr>
        </p:nvSpPr>
        <p:spPr/>
        <p:txBody>
          <a:bodyPr/>
          <a:lstStyle/>
          <a:p>
            <a:fld id="{F4B8458C-105B-B34F-BC73-EB5679B6FF0D}" type="datetime1">
              <a:rPr lang="en-US" smtClean="0"/>
              <a:t>3/10/2025</a:t>
            </a:fld>
            <a:endParaRPr lang="es-ES_tradnl"/>
          </a:p>
        </p:txBody>
      </p:sp>
      <p:sp>
        <p:nvSpPr>
          <p:cNvPr id="6" name="Slide Number Placeholder 5">
            <a:extLst>
              <a:ext uri="{FF2B5EF4-FFF2-40B4-BE49-F238E27FC236}">
                <a16:creationId xmlns:a16="http://schemas.microsoft.com/office/drawing/2014/main" id="{C014C695-875F-EC4B-8B12-C22CFBBEA646}"/>
              </a:ext>
            </a:extLst>
          </p:cNvPr>
          <p:cNvSpPr>
            <a:spLocks noGrp="1"/>
          </p:cNvSpPr>
          <p:nvPr>
            <p:ph type="sldNum" sz="quarter" idx="12"/>
          </p:nvPr>
        </p:nvSpPr>
        <p:spPr/>
        <p:txBody>
          <a:bodyPr/>
          <a:lstStyle/>
          <a:p>
            <a:fld id="{42B5209B-614C-6642-88EA-38522E799009}" type="slidenum">
              <a:rPr lang="es-ES_tradnl" smtClean="0"/>
              <a:t>‹#›</a:t>
            </a:fld>
            <a:endParaRPr lang="es-ES_tradnl"/>
          </a:p>
        </p:txBody>
      </p:sp>
      <p:sp>
        <p:nvSpPr>
          <p:cNvPr id="7" name="Picture Placeholder 6">
            <a:extLst>
              <a:ext uri="{FF2B5EF4-FFF2-40B4-BE49-F238E27FC236}">
                <a16:creationId xmlns:a16="http://schemas.microsoft.com/office/drawing/2014/main" id="{89138EA6-695E-D660-4FCF-999B06B96EC8}"/>
              </a:ext>
            </a:extLst>
          </p:cNvPr>
          <p:cNvSpPr>
            <a:spLocks noGrp="1"/>
          </p:cNvSpPr>
          <p:nvPr>
            <p:ph type="pic" sz="quarter" idx="13"/>
          </p:nvPr>
        </p:nvSpPr>
        <p:spPr>
          <a:xfrm>
            <a:off x="-1" y="0"/>
            <a:ext cx="4572000" cy="6858000"/>
          </a:xfrm>
          <a:solidFill>
            <a:schemeClr val="accent1"/>
          </a:solidFill>
        </p:spPr>
        <p:txBody>
          <a:bodyPr/>
          <a:lstStyle/>
          <a:p>
            <a:endParaRPr lang="es-ES_tradnl"/>
          </a:p>
        </p:txBody>
      </p:sp>
    </p:spTree>
    <p:extLst>
      <p:ext uri="{BB962C8B-B14F-4D97-AF65-F5344CB8AC3E}">
        <p14:creationId xmlns:p14="http://schemas.microsoft.com/office/powerpoint/2010/main" val="250247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BE389-8A98-A941-7F14-3F2A6B5B5920}"/>
              </a:ext>
            </a:extLst>
          </p:cNvPr>
          <p:cNvSpPr/>
          <p:nvPr userDrawn="1"/>
        </p:nvSpPr>
        <p:spPr>
          <a:xfrm>
            <a:off x="11733608" y="0"/>
            <a:ext cx="473979" cy="6858000"/>
          </a:xfrm>
          <a:prstGeom prst="rect">
            <a:avLst/>
          </a:prstGeom>
          <a:solidFill>
            <a:schemeClr val="accent3">
              <a:alpha val="418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Title Placeholder 1">
            <a:extLst>
              <a:ext uri="{FF2B5EF4-FFF2-40B4-BE49-F238E27FC236}">
                <a16:creationId xmlns:a16="http://schemas.microsoft.com/office/drawing/2014/main" id="{E9BE5D96-47B4-0C98-B925-B236C26C5F12}"/>
              </a:ext>
            </a:extLst>
          </p:cNvPr>
          <p:cNvSpPr>
            <a:spLocks noGrp="1"/>
          </p:cNvSpPr>
          <p:nvPr>
            <p:ph type="title"/>
          </p:nvPr>
        </p:nvSpPr>
        <p:spPr>
          <a:xfrm>
            <a:off x="202769" y="136525"/>
            <a:ext cx="11312471" cy="1089874"/>
          </a:xfrm>
          <a:prstGeom prst="rect">
            <a:avLst/>
          </a:prstGeom>
        </p:spPr>
        <p:txBody>
          <a:bodyPr vert="horz" lIns="91440" tIns="45720" rIns="91440" bIns="45720" rtlCol="0" anchor="ctr">
            <a:normAutofit/>
          </a:bodyPr>
          <a:lstStyle/>
          <a:p>
            <a:r>
              <a:rPr lang="en-US" noProof="0"/>
              <a:t>Click to edit Master title style</a:t>
            </a:r>
          </a:p>
        </p:txBody>
      </p:sp>
      <p:sp>
        <p:nvSpPr>
          <p:cNvPr id="12" name="Text Placeholder 2">
            <a:extLst>
              <a:ext uri="{FF2B5EF4-FFF2-40B4-BE49-F238E27FC236}">
                <a16:creationId xmlns:a16="http://schemas.microsoft.com/office/drawing/2014/main" id="{89F5BC93-C993-CEF6-4A4F-B814DE5591D1}"/>
              </a:ext>
            </a:extLst>
          </p:cNvPr>
          <p:cNvSpPr>
            <a:spLocks noGrp="1"/>
          </p:cNvSpPr>
          <p:nvPr>
            <p:ph type="body" idx="1"/>
          </p:nvPr>
        </p:nvSpPr>
        <p:spPr>
          <a:xfrm>
            <a:off x="202770" y="1391672"/>
            <a:ext cx="11312470" cy="480765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Date Placeholder 3">
            <a:extLst>
              <a:ext uri="{FF2B5EF4-FFF2-40B4-BE49-F238E27FC236}">
                <a16:creationId xmlns:a16="http://schemas.microsoft.com/office/drawing/2014/main" id="{9F22A9F2-A19D-0156-D7A3-485A702D0128}"/>
              </a:ext>
            </a:extLst>
          </p:cNvPr>
          <p:cNvSpPr>
            <a:spLocks noGrp="1"/>
          </p:cNvSpPr>
          <p:nvPr>
            <p:ph type="dt" sz="half" idx="2"/>
          </p:nvPr>
        </p:nvSpPr>
        <p:spPr>
          <a:xfrm rot="16200000">
            <a:off x="10598998" y="4723066"/>
            <a:ext cx="2743200" cy="365125"/>
          </a:xfrm>
          <a:prstGeom prst="rect">
            <a:avLst/>
          </a:prstGeom>
        </p:spPr>
        <p:txBody>
          <a:bodyPr vert="horz" lIns="91440" tIns="45720" rIns="91440" bIns="45720" rtlCol="0" anchor="ctr"/>
          <a:lstStyle>
            <a:lvl1pPr algn="l">
              <a:defRPr sz="1000">
                <a:solidFill>
                  <a:schemeClr val="bg1">
                    <a:alpha val="31000"/>
                  </a:schemeClr>
                </a:solidFill>
                <a:latin typeface="Montserrat" pitchFamily="2" charset="77"/>
              </a:defRPr>
            </a:lvl1pPr>
          </a:lstStyle>
          <a:p>
            <a:fld id="{0AA8374B-CE97-F64E-B919-4EE17CE4747E}" type="datetime1">
              <a:rPr lang="en-US" smtClean="0"/>
              <a:pPr/>
              <a:t>3/10/2025</a:t>
            </a:fld>
            <a:endParaRPr lang="en-US"/>
          </a:p>
        </p:txBody>
      </p:sp>
      <p:sp>
        <p:nvSpPr>
          <p:cNvPr id="14" name="Slide Number Placeholder 5">
            <a:extLst>
              <a:ext uri="{FF2B5EF4-FFF2-40B4-BE49-F238E27FC236}">
                <a16:creationId xmlns:a16="http://schemas.microsoft.com/office/drawing/2014/main" id="{CA7F52E1-F384-14C5-545A-AB40FB6346B7}"/>
              </a:ext>
            </a:extLst>
          </p:cNvPr>
          <p:cNvSpPr>
            <a:spLocks noGrp="1"/>
          </p:cNvSpPr>
          <p:nvPr>
            <p:ph type="sldNum" sz="quarter" idx="4"/>
          </p:nvPr>
        </p:nvSpPr>
        <p:spPr>
          <a:xfrm>
            <a:off x="11788035" y="6385052"/>
            <a:ext cx="368808" cy="365125"/>
          </a:xfrm>
          <a:prstGeom prst="rect">
            <a:avLst/>
          </a:prstGeom>
          <a:noFill/>
        </p:spPr>
        <p:txBody>
          <a:bodyPr vert="horz" lIns="91440" tIns="45720" rIns="91440" bIns="45720" rtlCol="0" anchor="ctr"/>
          <a:lstStyle>
            <a:lvl1pPr algn="ctr">
              <a:defRPr sz="900" b="1" i="0">
                <a:solidFill>
                  <a:srgbClr val="FFC000"/>
                </a:solidFill>
                <a:latin typeface="Montserrat ExtraBold" pitchFamily="2" charset="77"/>
              </a:defRPr>
            </a:lvl1pPr>
          </a:lstStyle>
          <a:p>
            <a:fld id="{42B5209B-614C-6642-88EA-38522E799009}" type="slidenum">
              <a:rPr lang="en-US" smtClean="0"/>
              <a:pPr/>
              <a:t>‹#›</a:t>
            </a:fld>
            <a:endParaRPr lang="en-US"/>
          </a:p>
        </p:txBody>
      </p:sp>
      <p:sp>
        <p:nvSpPr>
          <p:cNvPr id="15" name="TextBox 14">
            <a:extLst>
              <a:ext uri="{FF2B5EF4-FFF2-40B4-BE49-F238E27FC236}">
                <a16:creationId xmlns:a16="http://schemas.microsoft.com/office/drawing/2014/main" id="{4CDE8A9D-F8FF-718E-CFAE-26171370B738}"/>
              </a:ext>
            </a:extLst>
          </p:cNvPr>
          <p:cNvSpPr txBox="1"/>
          <p:nvPr userDrawn="1"/>
        </p:nvSpPr>
        <p:spPr>
          <a:xfrm rot="16200000">
            <a:off x="10542662" y="1414751"/>
            <a:ext cx="2860077" cy="246221"/>
          </a:xfrm>
          <a:prstGeom prst="rect">
            <a:avLst/>
          </a:prstGeom>
          <a:noFill/>
        </p:spPr>
        <p:txBody>
          <a:bodyPr wrap="none" rtlCol="0">
            <a:spAutoFit/>
          </a:bodyPr>
          <a:lstStyle/>
          <a:p>
            <a:pPr algn="r"/>
            <a:r>
              <a:rPr lang="en-US" sz="1000" noProof="0">
                <a:solidFill>
                  <a:schemeClr val="bg1"/>
                </a:solidFill>
                <a:latin typeface="Montserrat" pitchFamily="2" charset="77"/>
              </a:rPr>
              <a:t>Office of Evaluation and Oversight  </a:t>
            </a:r>
            <a:r>
              <a:rPr lang="en-US" sz="1000" b="1" noProof="0">
                <a:solidFill>
                  <a:srgbClr val="FFC000"/>
                </a:solidFill>
                <a:latin typeface="Montserrat" pitchFamily="2" charset="77"/>
              </a:rPr>
              <a:t>|</a:t>
            </a:r>
            <a:r>
              <a:rPr lang="en-US" sz="1000" noProof="0">
                <a:solidFill>
                  <a:schemeClr val="bg1"/>
                </a:solidFill>
                <a:latin typeface="Montserrat" pitchFamily="2" charset="77"/>
              </a:rPr>
              <a:t>  OVE</a:t>
            </a:r>
          </a:p>
        </p:txBody>
      </p:sp>
    </p:spTree>
    <p:extLst>
      <p:ext uri="{BB962C8B-B14F-4D97-AF65-F5344CB8AC3E}">
        <p14:creationId xmlns:p14="http://schemas.microsoft.com/office/powerpoint/2010/main" val="4018633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61" r:id="rId6"/>
    <p:sldLayoutId id="2147483662" r:id="rId7"/>
    <p:sldLayoutId id="2147483663" r:id="rId8"/>
    <p:sldLayoutId id="2147483664" r:id="rId9"/>
    <p:sldLayoutId id="2147483665" r:id="rId10"/>
    <p:sldLayoutId id="2147483666" r:id="rId11"/>
    <p:sldLayoutId id="2147483654" r:id="rId12"/>
    <p:sldLayoutId id="2147483655" r:id="rId13"/>
    <p:sldLayoutId id="2147483656" r:id="rId14"/>
    <p:sldLayoutId id="2147483657" r:id="rId15"/>
    <p:sldLayoutId id="2147483658" r:id="rId16"/>
    <p:sldLayoutId id="2147483659" r:id="rId17"/>
  </p:sldLayoutIdLst>
  <p:hf hdr="0" ftr="0"/>
  <p:txStyles>
    <p:titleStyle>
      <a:lvl1pPr algn="l" defTabSz="914400" rtl="0" eaLnBrk="1" latinLnBrk="0" hangingPunct="1">
        <a:lnSpc>
          <a:spcPct val="90000"/>
        </a:lnSpc>
        <a:spcBef>
          <a:spcPct val="0"/>
        </a:spcBef>
        <a:buNone/>
        <a:defRPr sz="3200" b="1" kern="1200">
          <a:solidFill>
            <a:srgbClr val="295778"/>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Clr>
          <a:srgbClr val="FFC000"/>
        </a:buClr>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Clr>
          <a:srgbClr val="FFC000"/>
        </a:buClr>
        <a:buFont typeface="Courier New" panose="02070309020205020404" pitchFamily="49" charset="0"/>
        <a:buChar char="o"/>
        <a:defRPr sz="220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Clr>
          <a:srgbClr val="FFC000"/>
        </a:buClr>
        <a:buFont typeface="Wingdings" pitchFamily="2" charset="2"/>
        <a:buChar char="§"/>
        <a:defRPr sz="180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Clr>
          <a:srgbClr val="FFC000"/>
        </a:buClr>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Clr>
          <a:srgbClr val="FFC000"/>
        </a:buClr>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publications.iadb.org/en/evaluation-development-effectiveness-framewor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97B750-51D0-1E05-8040-3B7CED27B5BF}"/>
              </a:ext>
            </a:extLst>
          </p:cNvPr>
          <p:cNvSpPr>
            <a:spLocks noGrp="1"/>
          </p:cNvSpPr>
          <p:nvPr>
            <p:ph type="ctrTitle"/>
          </p:nvPr>
        </p:nvSpPr>
        <p:spPr/>
        <p:txBody>
          <a:bodyPr>
            <a:normAutofit/>
          </a:bodyPr>
          <a:lstStyle/>
          <a:p>
            <a:r>
              <a:rPr lang="en-US"/>
              <a:t>Development Effectiveness </a:t>
            </a:r>
            <a:br>
              <a:rPr lang="en-US"/>
            </a:br>
            <a:r>
              <a:rPr lang="en-US"/>
              <a:t>tools – </a:t>
            </a:r>
            <a:br>
              <a:rPr lang="en-US"/>
            </a:br>
            <a:r>
              <a:rPr lang="en-US"/>
              <a:t>comparative analysis</a:t>
            </a:r>
            <a:br>
              <a:rPr lang="en-US"/>
            </a:br>
            <a:br>
              <a:rPr lang="en-US"/>
            </a:br>
            <a:r>
              <a:rPr lang="en-US" sz="2200" b="0">
                <a:solidFill>
                  <a:schemeClr val="tx1"/>
                </a:solidFill>
              </a:rPr>
              <a:t>Claudia Figueroa</a:t>
            </a:r>
            <a:endParaRPr lang="en-US" b="0">
              <a:solidFill>
                <a:schemeClr val="tx1"/>
              </a:solidFill>
            </a:endParaRPr>
          </a:p>
        </p:txBody>
      </p:sp>
      <p:sp>
        <p:nvSpPr>
          <p:cNvPr id="2" name="TextBox 1">
            <a:extLst>
              <a:ext uri="{FF2B5EF4-FFF2-40B4-BE49-F238E27FC236}">
                <a16:creationId xmlns:a16="http://schemas.microsoft.com/office/drawing/2014/main" id="{08A423B0-B36C-E6A2-7720-DE6D16C59674}"/>
              </a:ext>
            </a:extLst>
          </p:cNvPr>
          <p:cNvSpPr txBox="1"/>
          <p:nvPr/>
        </p:nvSpPr>
        <p:spPr>
          <a:xfrm>
            <a:off x="373236" y="6108053"/>
            <a:ext cx="5097666" cy="369332"/>
          </a:xfrm>
          <a:prstGeom prst="rect">
            <a:avLst/>
          </a:prstGeom>
          <a:noFill/>
        </p:spPr>
        <p:txBody>
          <a:bodyPr wrap="square" lIns="0" tIns="0" rIns="0" bIns="0" rtlCol="0">
            <a:spAutoFit/>
          </a:bodyPr>
          <a:lstStyle/>
          <a:p>
            <a:pPr algn="l"/>
            <a:r>
              <a:rPr lang="en-US" sz="600" b="0" i="0" u="none" strike="noStrike" kern="1200" baseline="0">
                <a:solidFill>
                  <a:schemeClr val="bg1">
                    <a:lumMod val="50000"/>
                  </a:schemeClr>
                </a:solidFill>
                <a:latin typeface="Montserrat" pitchFamily="2" charset="77"/>
                <a:ea typeface="+mn-ea"/>
                <a:cs typeface="Gotham Book" pitchFamily="50" charset="0"/>
              </a:rPr>
              <a:t>CONFIDENTIAL - INTERNAL USE - PUBLIC UPON CONSIDERATION</a:t>
            </a:r>
            <a:br>
              <a:rPr lang="en-US" sz="600" b="0" i="0" u="none" strike="noStrike" kern="1200" baseline="0">
                <a:solidFill>
                  <a:schemeClr val="bg1">
                    <a:lumMod val="50000"/>
                  </a:schemeClr>
                </a:solidFill>
                <a:latin typeface="Montserrat" pitchFamily="2" charset="77"/>
                <a:ea typeface="+mn-ea"/>
                <a:cs typeface="Gotham Book" pitchFamily="50" charset="0"/>
              </a:rPr>
            </a:br>
            <a:r>
              <a:rPr lang="en-US" sz="600" b="0" i="0" u="none" strike="noStrike" kern="1200" baseline="0">
                <a:solidFill>
                  <a:schemeClr val="bg1">
                    <a:lumMod val="50000"/>
                  </a:schemeClr>
                </a:solidFill>
                <a:latin typeface="Montserrat" pitchFamily="2" charset="77"/>
                <a:ea typeface="+mn-ea"/>
                <a:cs typeface="Gotham Book" pitchFamily="50" charset="0"/>
              </a:rPr>
              <a:t>This document contains confidential information relating to one or more of the IDB Access to Information Policy and the IDB Invest Access to Information Policy exceptions and will be initially treated as confidential and, therefore, may be used by IDB and IDB Invest employees only. The document will be disclosed and made available to the public upon completion of consideration.</a:t>
            </a:r>
          </a:p>
        </p:txBody>
      </p:sp>
      <p:sp>
        <p:nvSpPr>
          <p:cNvPr id="3" name="Subtitle 8">
            <a:extLst>
              <a:ext uri="{FF2B5EF4-FFF2-40B4-BE49-F238E27FC236}">
                <a16:creationId xmlns:a16="http://schemas.microsoft.com/office/drawing/2014/main" id="{17FF8468-44C2-AD82-7DEC-2D3C6E3612A1}"/>
              </a:ext>
            </a:extLst>
          </p:cNvPr>
          <p:cNvSpPr txBox="1">
            <a:spLocks/>
          </p:cNvSpPr>
          <p:nvPr/>
        </p:nvSpPr>
        <p:spPr>
          <a:xfrm>
            <a:off x="446868" y="4239614"/>
            <a:ext cx="5493760" cy="1239899"/>
          </a:xfrm>
          <a:prstGeom prst="rect">
            <a:avLst/>
          </a:prstGeom>
        </p:spPr>
        <p:txBody>
          <a:bodyPr vert="horz" lIns="0" tIns="0" rIns="0" bIns="0" rtlCol="0" anchor="b">
            <a:normAutofit fontScale="70000" lnSpcReduction="20000"/>
          </a:bodyPr>
          <a:lstStyle>
            <a:lvl1pPr marL="0" indent="0" algn="l" defTabSz="914400" rtl="0" eaLnBrk="1" latinLnBrk="0" hangingPunct="1">
              <a:lnSpc>
                <a:spcPct val="100000"/>
              </a:lnSpc>
              <a:spcBef>
                <a:spcPts val="1000"/>
              </a:spcBef>
              <a:buClr>
                <a:srgbClr val="FFC000"/>
              </a:buClr>
              <a:buFont typeface="Arial" panose="020B0604020202020204" pitchFamily="34" charset="0"/>
              <a:buNone/>
              <a:defRPr sz="2000" kern="1200">
                <a:solidFill>
                  <a:schemeClr val="tx1"/>
                </a:solidFill>
                <a:latin typeface="Montserrat" pitchFamily="2" charset="77"/>
                <a:ea typeface="+mn-ea"/>
                <a:cs typeface="+mn-cs"/>
              </a:defRPr>
            </a:lvl1pPr>
            <a:lvl2pPr marL="457200" indent="0" algn="ctr" defTabSz="914400" rtl="0" eaLnBrk="1" latinLnBrk="0" hangingPunct="1">
              <a:lnSpc>
                <a:spcPct val="100000"/>
              </a:lnSpc>
              <a:spcBef>
                <a:spcPts val="500"/>
              </a:spcBef>
              <a:buClr>
                <a:srgbClr val="FFC000"/>
              </a:buClr>
              <a:buFont typeface="Courier New" panose="02070309020205020404" pitchFamily="49" charset="0"/>
              <a:buNone/>
              <a:defRPr sz="2000" kern="1200">
                <a:solidFill>
                  <a:schemeClr val="tx1"/>
                </a:solidFill>
                <a:latin typeface="Montserrat" pitchFamily="2" charset="77"/>
                <a:ea typeface="+mn-ea"/>
                <a:cs typeface="+mn-cs"/>
              </a:defRPr>
            </a:lvl2pPr>
            <a:lvl3pPr marL="914400" indent="0" algn="ctr" defTabSz="914400" rtl="0" eaLnBrk="1" latinLnBrk="0" hangingPunct="1">
              <a:lnSpc>
                <a:spcPct val="100000"/>
              </a:lnSpc>
              <a:spcBef>
                <a:spcPts val="500"/>
              </a:spcBef>
              <a:buClr>
                <a:srgbClr val="FFC000"/>
              </a:buClr>
              <a:buFont typeface="Wingdings" pitchFamily="2" charset="2"/>
              <a:buNone/>
              <a:defRPr sz="1800" kern="1200">
                <a:solidFill>
                  <a:schemeClr val="tx1"/>
                </a:solidFill>
                <a:latin typeface="Montserrat" pitchFamily="2" charset="77"/>
                <a:ea typeface="+mn-ea"/>
                <a:cs typeface="+mn-cs"/>
              </a:defRPr>
            </a:lvl3pPr>
            <a:lvl4pPr marL="1371600" indent="0" algn="ctr" defTabSz="914400" rtl="0" eaLnBrk="1" latinLnBrk="0" hangingPunct="1">
              <a:lnSpc>
                <a:spcPct val="100000"/>
              </a:lnSpc>
              <a:spcBef>
                <a:spcPts val="500"/>
              </a:spcBef>
              <a:buClr>
                <a:srgbClr val="FFC000"/>
              </a:buClr>
              <a:buFont typeface="Arial" panose="020B0604020202020204" pitchFamily="34" charset="0"/>
              <a:buNone/>
              <a:defRPr sz="1600" kern="1200">
                <a:solidFill>
                  <a:schemeClr val="tx1"/>
                </a:solidFill>
                <a:latin typeface="Montserrat" pitchFamily="2" charset="77"/>
                <a:ea typeface="+mn-ea"/>
                <a:cs typeface="+mn-cs"/>
              </a:defRPr>
            </a:lvl4pPr>
            <a:lvl5pPr marL="1828800" indent="0" algn="ctr" defTabSz="914400" rtl="0" eaLnBrk="1" latinLnBrk="0" hangingPunct="1">
              <a:lnSpc>
                <a:spcPct val="100000"/>
              </a:lnSpc>
              <a:spcBef>
                <a:spcPts val="500"/>
              </a:spcBef>
              <a:buClr>
                <a:srgbClr val="FFC000"/>
              </a:buClr>
              <a:buFont typeface="Arial" panose="020B0604020202020204" pitchFamily="34" charset="0"/>
              <a:buNone/>
              <a:defRPr sz="1600" kern="1200">
                <a:solidFill>
                  <a:schemeClr val="tx1"/>
                </a:solidFill>
                <a:latin typeface="Montserrat"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a:t>March 11</a:t>
            </a:r>
            <a:r>
              <a:rPr lang="en-US" baseline="30000"/>
              <a:t>th</a:t>
            </a:r>
            <a:r>
              <a:rPr lang="en-US"/>
              <a:t>, 2025</a:t>
            </a:r>
          </a:p>
          <a:p>
            <a:pPr>
              <a:lnSpc>
                <a:spcPct val="120000"/>
              </a:lnSpc>
            </a:pPr>
            <a:r>
              <a:rPr lang="en-US" sz="2100"/>
              <a:t>Background Paper for the Development Effectiveness Framework Evaluation (reviewed as of mid-2024)</a:t>
            </a:r>
          </a:p>
          <a:p>
            <a:pPr>
              <a:lnSpc>
                <a:spcPct val="120000"/>
              </a:lnSpc>
            </a:pPr>
            <a:r>
              <a:rPr lang="en-US" b="1">
                <a:latin typeface="Montserrat"/>
              </a:rPr>
              <a:t>Draft; Strictly Confidential </a:t>
            </a:r>
            <a:endParaRPr lang="en-US" b="1"/>
          </a:p>
        </p:txBody>
      </p:sp>
      <p:sp>
        <p:nvSpPr>
          <p:cNvPr id="10" name="Picture Placeholder 9">
            <a:extLst>
              <a:ext uri="{FF2B5EF4-FFF2-40B4-BE49-F238E27FC236}">
                <a16:creationId xmlns:a16="http://schemas.microsoft.com/office/drawing/2014/main" id="{74E7D540-B8C9-55D9-04B3-D59890D771DC}"/>
              </a:ext>
            </a:extLst>
          </p:cNvPr>
          <p:cNvSpPr>
            <a:spLocks noGrp="1"/>
          </p:cNvSpPr>
          <p:nvPr>
            <p:ph type="pic" sz="quarter" idx="13"/>
          </p:nvPr>
        </p:nvSpPr>
        <p:spPr/>
        <p:txBody>
          <a:bodyPr/>
          <a:lstStyle/>
          <a:p>
            <a:endParaRPr lang="en-US"/>
          </a:p>
        </p:txBody>
      </p:sp>
      <p:pic>
        <p:nvPicPr>
          <p:cNvPr id="11" name="Picture Placeholder 6" descr="A person holding a pen pointing at a graph&#10;&#10;Description automatically generated">
            <a:extLst>
              <a:ext uri="{FF2B5EF4-FFF2-40B4-BE49-F238E27FC236}">
                <a16:creationId xmlns:a16="http://schemas.microsoft.com/office/drawing/2014/main" id="{038F2C31-7023-4775-2C51-9E27CE3B3147}"/>
              </a:ext>
            </a:extLst>
          </p:cNvPr>
          <p:cNvPicPr>
            <a:picLocks noChangeAspect="1"/>
          </p:cNvPicPr>
          <p:nvPr/>
        </p:nvPicPr>
        <p:blipFill rotWithShape="1">
          <a:blip r:embed="rId3"/>
          <a:srcRect l="19736" r="19736"/>
          <a:stretch/>
        </p:blipFill>
        <p:spPr>
          <a:xfrm>
            <a:off x="6096000" y="209227"/>
            <a:ext cx="5839269" cy="6431798"/>
          </a:xfrm>
          <a:prstGeom prst="rect">
            <a:avLst/>
          </a:prstGeom>
          <a:solidFill>
            <a:srgbClr val="295778"/>
          </a:solidFill>
        </p:spPr>
      </p:pic>
    </p:spTree>
    <p:extLst>
      <p:ext uri="{BB962C8B-B14F-4D97-AF65-F5344CB8AC3E}">
        <p14:creationId xmlns:p14="http://schemas.microsoft.com/office/powerpoint/2010/main" val="227459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EE6D8-CEE8-8E30-EE42-E59978FF528E}"/>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CD3E166-2C85-9F9C-1CCE-1C6FB0AAD73D}"/>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422E7290-8E22-08ED-B577-EB82B4123550}"/>
              </a:ext>
            </a:extLst>
          </p:cNvPr>
          <p:cNvSpPr>
            <a:spLocks noGrp="1"/>
          </p:cNvSpPr>
          <p:nvPr>
            <p:ph type="sldNum" sz="quarter" idx="12"/>
          </p:nvPr>
        </p:nvSpPr>
        <p:spPr/>
        <p:txBody>
          <a:bodyPr/>
          <a:lstStyle/>
          <a:p>
            <a:fld id="{42B5209B-614C-6642-88EA-38522E799009}" type="slidenum">
              <a:rPr lang="en-US" smtClean="0"/>
              <a:t>10</a:t>
            </a:fld>
            <a:endParaRPr lang="en-US"/>
          </a:p>
        </p:txBody>
      </p:sp>
      <p:sp>
        <p:nvSpPr>
          <p:cNvPr id="7" name="TextBox 6">
            <a:extLst>
              <a:ext uri="{FF2B5EF4-FFF2-40B4-BE49-F238E27FC236}">
                <a16:creationId xmlns:a16="http://schemas.microsoft.com/office/drawing/2014/main" id="{081AF486-0F7C-3111-BD94-3BA6D115AE69}"/>
              </a:ext>
            </a:extLst>
          </p:cNvPr>
          <p:cNvSpPr txBox="1"/>
          <p:nvPr/>
        </p:nvSpPr>
        <p:spPr>
          <a:xfrm>
            <a:off x="317175" y="1407982"/>
            <a:ext cx="11083657" cy="4683333"/>
          </a:xfrm>
          <a:prstGeom prst="rect">
            <a:avLst/>
          </a:prstGeom>
          <a:noFill/>
        </p:spPr>
        <p:txBody>
          <a:bodyPr wrap="square" lIns="91440" tIns="45720" rIns="91440" bIns="45720" rtlCol="0" anchor="t">
            <a:spAutoFit/>
          </a:bodyPr>
          <a:lstStyle/>
          <a:p>
            <a:pPr marL="342900" indent="-342900">
              <a:spcBef>
                <a:spcPts val="1000"/>
              </a:spcBef>
              <a:buClr>
                <a:srgbClr val="FFC000"/>
              </a:buClr>
              <a:buFont typeface="Arial" panose="020B0604020202020204" pitchFamily="34" charset="0"/>
              <a:buChar char="•"/>
            </a:pPr>
            <a:r>
              <a:rPr lang="en-US" sz="2400" b="1">
                <a:latin typeface="Montserrat"/>
              </a:rPr>
              <a:t>Non-core criteria</a:t>
            </a:r>
            <a:endParaRPr lang="en-US" sz="2400">
              <a:latin typeface="Montserrat"/>
            </a:endParaRPr>
          </a:p>
          <a:p>
            <a:pPr marL="800100" lvl="1" indent="-342900">
              <a:spcBef>
                <a:spcPts val="1000"/>
              </a:spcBef>
              <a:buClr>
                <a:srgbClr val="FFC000"/>
              </a:buClr>
              <a:buFont typeface="Courier New" panose="02070309020205020404" pitchFamily="49" charset="0"/>
              <a:buChar char="o"/>
            </a:pPr>
            <a:r>
              <a:rPr lang="en-US" sz="2400">
                <a:latin typeface="Montserrat"/>
              </a:rPr>
              <a:t>Most common: bank performance and borrower performance</a:t>
            </a:r>
          </a:p>
          <a:p>
            <a:pPr marL="342900" indent="-342900">
              <a:spcBef>
                <a:spcPts val="1000"/>
              </a:spcBef>
              <a:buClr>
                <a:srgbClr val="FFC000"/>
              </a:buClr>
              <a:buFont typeface="Arial" panose="020B0604020202020204" pitchFamily="34" charset="0"/>
              <a:buChar char="•"/>
            </a:pPr>
            <a:r>
              <a:rPr lang="en-US" sz="2400" b="1" i="0" u="none" strike="noStrike" kern="1200">
                <a:solidFill>
                  <a:srgbClr val="000000"/>
                </a:solidFill>
                <a:effectLst/>
                <a:latin typeface="Montserrat"/>
              </a:rPr>
              <a:t>Overall project rating</a:t>
            </a:r>
            <a:endParaRPr lang="en-US" sz="2400" b="1">
              <a:latin typeface="Montserrat"/>
            </a:endParaRPr>
          </a:p>
          <a:p>
            <a:pPr marL="800100" lvl="1" indent="-342900">
              <a:spcBef>
                <a:spcPts val="1000"/>
              </a:spcBef>
              <a:buClr>
                <a:srgbClr val="FFC000"/>
              </a:buClr>
              <a:buFont typeface="Courier New" panose="02070309020205020404" pitchFamily="49" charset="0"/>
              <a:buChar char="o"/>
            </a:pPr>
            <a:r>
              <a:rPr lang="en-US" sz="2400" b="0" i="0" u="none" strike="noStrike" kern="1200">
                <a:solidFill>
                  <a:srgbClr val="000000"/>
                </a:solidFill>
                <a:effectLst/>
                <a:latin typeface="Montserrat"/>
              </a:rPr>
              <a:t>Varying methodolog</a:t>
            </a:r>
            <a:r>
              <a:rPr lang="en-US" sz="2400">
                <a:solidFill>
                  <a:srgbClr val="000000"/>
                </a:solidFill>
                <a:latin typeface="Montserrat"/>
              </a:rPr>
              <a:t>y: </a:t>
            </a:r>
            <a:r>
              <a:rPr lang="en-US" sz="2400" b="0" i="0" u="none" strike="noStrike" kern="1200">
                <a:solidFill>
                  <a:srgbClr val="000000"/>
                </a:solidFill>
                <a:effectLst/>
                <a:latin typeface="Montserrat"/>
              </a:rPr>
              <a:t>arithmetic mean, weighted average of core criteria, decision </a:t>
            </a:r>
            <a:r>
              <a:rPr lang="en-US" sz="2400">
                <a:solidFill>
                  <a:srgbClr val="000000"/>
                </a:solidFill>
                <a:latin typeface="Montserrat"/>
              </a:rPr>
              <a:t>trees</a:t>
            </a:r>
            <a:r>
              <a:rPr lang="en-US" sz="2400" b="0" i="0" u="none" strike="noStrike" kern="1200">
                <a:solidFill>
                  <a:srgbClr val="000000"/>
                </a:solidFill>
                <a:effectLst/>
                <a:latin typeface="Montserrat"/>
              </a:rPr>
              <a:t>, additional rules</a:t>
            </a:r>
            <a:endParaRPr lang="en-US" sz="2400">
              <a:latin typeface="Montserrat"/>
            </a:endParaRPr>
          </a:p>
          <a:p>
            <a:pPr marL="342900" indent="-342900">
              <a:spcBef>
                <a:spcPts val="1000"/>
              </a:spcBef>
              <a:buClr>
                <a:srgbClr val="FFC000"/>
              </a:buClr>
              <a:buFont typeface="Arial" panose="020B0604020202020204" pitchFamily="34" charset="0"/>
              <a:buChar char="•"/>
            </a:pPr>
            <a:r>
              <a:rPr lang="en-US" sz="2400" b="1" i="0" u="none" strike="noStrike" kern="1200">
                <a:solidFill>
                  <a:srgbClr val="000000"/>
                </a:solidFill>
                <a:effectLst/>
                <a:latin typeface="Montserrat"/>
              </a:rPr>
              <a:t>Rating scales</a:t>
            </a:r>
            <a:endParaRPr lang="en-US" sz="2400" b="1">
              <a:latin typeface="Montserrat"/>
            </a:endParaRPr>
          </a:p>
          <a:p>
            <a:pPr marL="800100" lvl="1" indent="-342900">
              <a:spcBef>
                <a:spcPts val="1000"/>
              </a:spcBef>
              <a:buClr>
                <a:srgbClr val="FFC000"/>
              </a:buClr>
              <a:buFont typeface="Courier New" panose="02070309020205020404" pitchFamily="49" charset="0"/>
              <a:buChar char="o"/>
            </a:pPr>
            <a:r>
              <a:rPr lang="en-US" sz="2400" b="0" i="0" u="none" strike="noStrike" kern="1200">
                <a:solidFill>
                  <a:srgbClr val="000000"/>
                </a:solidFill>
                <a:effectLst/>
                <a:latin typeface="Montserrat"/>
              </a:rPr>
              <a:t>1-4 or 1-6 for core and non-core criteria</a:t>
            </a:r>
            <a:endParaRPr lang="en-US" sz="2400">
              <a:latin typeface="Montserrat"/>
            </a:endParaRPr>
          </a:p>
          <a:p>
            <a:pPr marL="800100" lvl="1" indent="-342900">
              <a:spcBef>
                <a:spcPts val="1000"/>
              </a:spcBef>
              <a:buClr>
                <a:srgbClr val="FFC000"/>
              </a:buClr>
              <a:buFont typeface="Courier New" panose="02070309020205020404" pitchFamily="49" charset="0"/>
              <a:buChar char="o"/>
            </a:pPr>
            <a:r>
              <a:rPr lang="en-US" sz="2400" b="0" i="0" u="none" strike="noStrike" kern="1200">
                <a:solidFill>
                  <a:srgbClr val="000000"/>
                </a:solidFill>
                <a:effectLst/>
                <a:latin typeface="Montserrat"/>
              </a:rPr>
              <a:t>1-4 or 1-6 for overall project outcome</a:t>
            </a:r>
          </a:p>
          <a:p>
            <a:pPr marL="342900" indent="-342900">
              <a:spcBef>
                <a:spcPts val="1000"/>
              </a:spcBef>
              <a:buClr>
                <a:srgbClr val="FFC000"/>
              </a:buClr>
              <a:buFont typeface="Arial" panose="020B0604020202020204" pitchFamily="34" charset="0"/>
              <a:buChar char="•"/>
            </a:pPr>
            <a:r>
              <a:rPr lang="en-US" sz="2400">
                <a:solidFill>
                  <a:srgbClr val="000000"/>
                </a:solidFill>
                <a:latin typeface="Montserrat"/>
              </a:rPr>
              <a:t>Varying degrees of utilization of ‘mechanistic’ vs. judgment-based assessment (not fully covered)</a:t>
            </a:r>
            <a:endParaRPr lang="en-US" sz="2400" b="0" i="0" u="none" strike="noStrike">
              <a:effectLst/>
              <a:latin typeface="Montserrat"/>
            </a:endParaRPr>
          </a:p>
        </p:txBody>
      </p:sp>
      <p:sp>
        <p:nvSpPr>
          <p:cNvPr id="8" name="Title 1">
            <a:extLst>
              <a:ext uri="{FF2B5EF4-FFF2-40B4-BE49-F238E27FC236}">
                <a16:creationId xmlns:a16="http://schemas.microsoft.com/office/drawing/2014/main" id="{F3FB41CD-3935-8A40-168D-5F1124C1F66D}"/>
              </a:ext>
            </a:extLst>
          </p:cNvPr>
          <p:cNvSpPr>
            <a:spLocks noGrp="1"/>
          </p:cNvSpPr>
          <p:nvPr>
            <p:ph type="title"/>
          </p:nvPr>
        </p:nvSpPr>
        <p:spPr>
          <a:xfrm>
            <a:off x="202769" y="136525"/>
            <a:ext cx="11471780" cy="1089874"/>
          </a:xfrm>
        </p:spPr>
        <p:txBody>
          <a:bodyPr>
            <a:normAutofit fontScale="90000"/>
          </a:bodyPr>
          <a:lstStyle/>
          <a:p>
            <a:r>
              <a:rPr lang="en-US"/>
              <a:t>MDBs’ criteria for self-evaluation and validation are broadly similar, but MDBs assess them differently (2/2)</a:t>
            </a:r>
          </a:p>
        </p:txBody>
      </p:sp>
    </p:spTree>
    <p:extLst>
      <p:ext uri="{BB962C8B-B14F-4D97-AF65-F5344CB8AC3E}">
        <p14:creationId xmlns:p14="http://schemas.microsoft.com/office/powerpoint/2010/main" val="3141772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A0E8A-FB8D-298F-7E94-E5359CFC8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08BA9-506E-D270-48AD-63C2908C0047}"/>
              </a:ext>
            </a:extLst>
          </p:cNvPr>
          <p:cNvSpPr>
            <a:spLocks noGrp="1"/>
          </p:cNvSpPr>
          <p:nvPr>
            <p:ph type="title"/>
          </p:nvPr>
        </p:nvSpPr>
        <p:spPr>
          <a:xfrm>
            <a:off x="202769" y="136525"/>
            <a:ext cx="11312471" cy="862181"/>
          </a:xfrm>
        </p:spPr>
        <p:txBody>
          <a:bodyPr>
            <a:normAutofit/>
          </a:bodyPr>
          <a:lstStyle/>
          <a:p>
            <a:r>
              <a:rPr lang="en-US">
                <a:highlight>
                  <a:srgbClr val="FFFFFF"/>
                </a:highlight>
              </a:rPr>
              <a:t>Conclusions and next steps</a:t>
            </a:r>
          </a:p>
        </p:txBody>
      </p:sp>
      <p:sp>
        <p:nvSpPr>
          <p:cNvPr id="4" name="Date Placeholder 3">
            <a:extLst>
              <a:ext uri="{FF2B5EF4-FFF2-40B4-BE49-F238E27FC236}">
                <a16:creationId xmlns:a16="http://schemas.microsoft.com/office/drawing/2014/main" id="{E80CFFB0-D42E-B693-F9B4-4E198DE39F93}"/>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95DFF403-F051-8A17-C593-09C0CF803FAA}"/>
              </a:ext>
            </a:extLst>
          </p:cNvPr>
          <p:cNvSpPr>
            <a:spLocks noGrp="1"/>
          </p:cNvSpPr>
          <p:nvPr>
            <p:ph type="sldNum" sz="quarter" idx="12"/>
          </p:nvPr>
        </p:nvSpPr>
        <p:spPr/>
        <p:txBody>
          <a:bodyPr/>
          <a:lstStyle/>
          <a:p>
            <a:fld id="{42B5209B-614C-6642-88EA-38522E799009}" type="slidenum">
              <a:rPr lang="en-US" smtClean="0"/>
              <a:t>11</a:t>
            </a:fld>
            <a:endParaRPr lang="en-US"/>
          </a:p>
        </p:txBody>
      </p:sp>
      <p:sp>
        <p:nvSpPr>
          <p:cNvPr id="7" name="TextBox 6">
            <a:extLst>
              <a:ext uri="{FF2B5EF4-FFF2-40B4-BE49-F238E27FC236}">
                <a16:creationId xmlns:a16="http://schemas.microsoft.com/office/drawing/2014/main" id="{1A6A31EC-7DE0-1D8C-09F9-E2FE9B3022FC}"/>
              </a:ext>
            </a:extLst>
          </p:cNvPr>
          <p:cNvSpPr txBox="1"/>
          <p:nvPr/>
        </p:nvSpPr>
        <p:spPr>
          <a:xfrm>
            <a:off x="317175" y="1079051"/>
            <a:ext cx="11083657" cy="5478423"/>
          </a:xfrm>
          <a:prstGeom prst="rect">
            <a:avLst/>
          </a:prstGeom>
          <a:noFill/>
        </p:spPr>
        <p:txBody>
          <a:bodyPr wrap="square" lIns="91440" tIns="45720" rIns="91440" bIns="45720" rtlCol="0" anchor="t">
            <a:spAutoFit/>
          </a:bodyPr>
          <a:lstStyle/>
          <a:p>
            <a:pPr marL="342900" indent="-342900">
              <a:spcBef>
                <a:spcPts val="1000"/>
              </a:spcBef>
              <a:buClr>
                <a:schemeClr val="accent1"/>
              </a:buClr>
              <a:buFont typeface="Arial" panose="020B0604020202020204" pitchFamily="34" charset="0"/>
              <a:buChar char="•"/>
            </a:pPr>
            <a:r>
              <a:rPr lang="en-US" sz="2400" dirty="0">
                <a:latin typeface="Montserrat"/>
              </a:rPr>
              <a:t>5 comparator institutions are broadly similar in the use of development effectiveness instruments but there is variation in how these are operationalized and applied</a:t>
            </a:r>
            <a:endParaRPr lang="en-US" sz="2400" dirty="0">
              <a:latin typeface="Montserrat" pitchFamily="2" charset="0"/>
            </a:endParaRPr>
          </a:p>
          <a:p>
            <a:pPr marL="342900" indent="-342900">
              <a:spcBef>
                <a:spcPts val="1000"/>
              </a:spcBef>
              <a:buClr>
                <a:schemeClr val="accent1"/>
              </a:buClr>
              <a:buFont typeface="Arial" panose="020B0604020202020204" pitchFamily="34" charset="0"/>
              <a:buChar char="•"/>
            </a:pPr>
            <a:r>
              <a:rPr lang="en-US" sz="2400" dirty="0">
                <a:latin typeface="Montserrat"/>
              </a:rPr>
              <a:t>Some takeaways relevant for the GPS update:</a:t>
            </a:r>
          </a:p>
          <a:p>
            <a:pPr marL="800100" lvl="1" indent="-342900">
              <a:spcBef>
                <a:spcPts val="1000"/>
              </a:spcBef>
              <a:buClr>
                <a:schemeClr val="accent1"/>
              </a:buClr>
              <a:buFont typeface="Courier New" panose="020B0604020202020204" pitchFamily="34" charset="0"/>
              <a:buChar char="o"/>
            </a:pPr>
            <a:r>
              <a:rPr lang="en-US" sz="2000" dirty="0">
                <a:latin typeface="Montserrat"/>
              </a:rPr>
              <a:t>The (effectiveness-related) dimensions covered in the self-evaluations and validations (SE&amp;V) are not always reflected in project monitoring and problem classification frameworks</a:t>
            </a:r>
          </a:p>
          <a:p>
            <a:pPr marL="800100" lvl="1" indent="-342900">
              <a:spcBef>
                <a:spcPts val="1000"/>
              </a:spcBef>
              <a:buClr>
                <a:schemeClr val="accent1"/>
              </a:buClr>
              <a:buFont typeface="Courier New" panose="020B0604020202020204" pitchFamily="34" charset="0"/>
              <a:buChar char="o"/>
            </a:pPr>
            <a:r>
              <a:rPr lang="en-US" sz="2000" dirty="0">
                <a:latin typeface="Montserrat"/>
              </a:rPr>
              <a:t>SE&amp;V rely (largely) on an objectives-based approach: there is variation in which objectives are being taken into account: original, revised, or a combination</a:t>
            </a:r>
          </a:p>
          <a:p>
            <a:pPr marL="800100" lvl="1" indent="-342900">
              <a:spcBef>
                <a:spcPts val="1000"/>
              </a:spcBef>
              <a:buClr>
                <a:schemeClr val="accent1"/>
              </a:buClr>
              <a:buFont typeface="Courier New" panose="020B0604020202020204" pitchFamily="34" charset="0"/>
              <a:buChar char="o"/>
            </a:pPr>
            <a:r>
              <a:rPr lang="en-US" sz="2000" dirty="0">
                <a:latin typeface="Montserrat"/>
              </a:rPr>
              <a:t>There is variation in the coverage of DAC criteria in SE&amp;V</a:t>
            </a:r>
          </a:p>
          <a:p>
            <a:pPr marL="800100" lvl="1" indent="-342900">
              <a:spcBef>
                <a:spcPts val="1000"/>
              </a:spcBef>
              <a:buClr>
                <a:schemeClr val="accent1"/>
              </a:buClr>
              <a:buFont typeface="Courier New" panose="020B0604020202020204" pitchFamily="34" charset="0"/>
              <a:buChar char="o"/>
            </a:pPr>
            <a:r>
              <a:rPr lang="en-US" sz="2000" dirty="0">
                <a:latin typeface="Montserrat"/>
              </a:rPr>
              <a:t>There is variation in the use of decision rules in SE&amp;V with sometimes a more 'mechanistic' approach versus leaving room for judgment </a:t>
            </a:r>
          </a:p>
          <a:p>
            <a:pPr marL="342900" indent="-342900">
              <a:spcBef>
                <a:spcPts val="1000"/>
              </a:spcBef>
              <a:buClr>
                <a:schemeClr val="accent1"/>
              </a:buClr>
              <a:buFont typeface="Arial" panose="020B0604020202020204" pitchFamily="34" charset="0"/>
              <a:buChar char="•"/>
            </a:pPr>
            <a:r>
              <a:rPr lang="en-US" sz="2200" dirty="0">
                <a:latin typeface="Montserrat"/>
              </a:rPr>
              <a:t>These and other issues would require more work in the framework of the GPS update</a:t>
            </a:r>
          </a:p>
        </p:txBody>
      </p:sp>
    </p:spTree>
    <p:extLst>
      <p:ext uri="{BB962C8B-B14F-4D97-AF65-F5344CB8AC3E}">
        <p14:creationId xmlns:p14="http://schemas.microsoft.com/office/powerpoint/2010/main" val="402197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37A3C9-78E2-8A38-01DE-5D2D29B8F1DF}"/>
              </a:ext>
            </a:extLst>
          </p:cNvPr>
          <p:cNvSpPr>
            <a:spLocks noGrp="1"/>
          </p:cNvSpPr>
          <p:nvPr>
            <p:ph type="dt" sz="half" idx="10"/>
          </p:nvPr>
        </p:nvSpPr>
        <p:spPr/>
        <p:txBody>
          <a:bodyPr/>
          <a:lstStyle/>
          <a:p>
            <a:fld id="{F4B8458C-105B-B34F-BC73-EB5679B6FF0D}" type="datetime1">
              <a:rPr lang="en-US" smtClean="0"/>
              <a:t>3/10/2025</a:t>
            </a:fld>
            <a:endParaRPr lang="es-ES_tradnl"/>
          </a:p>
        </p:txBody>
      </p:sp>
      <p:sp>
        <p:nvSpPr>
          <p:cNvPr id="5" name="Slide Number Placeholder 4">
            <a:extLst>
              <a:ext uri="{FF2B5EF4-FFF2-40B4-BE49-F238E27FC236}">
                <a16:creationId xmlns:a16="http://schemas.microsoft.com/office/drawing/2014/main" id="{724C614D-5A7B-BB97-B121-D5C8ADB1C7D4}"/>
              </a:ext>
            </a:extLst>
          </p:cNvPr>
          <p:cNvSpPr>
            <a:spLocks noGrp="1"/>
          </p:cNvSpPr>
          <p:nvPr>
            <p:ph type="sldNum" sz="quarter" idx="12"/>
          </p:nvPr>
        </p:nvSpPr>
        <p:spPr/>
        <p:txBody>
          <a:bodyPr/>
          <a:lstStyle/>
          <a:p>
            <a:fld id="{42B5209B-614C-6642-88EA-38522E799009}" type="slidenum">
              <a:rPr lang="es-ES_tradnl" smtClean="0"/>
              <a:t>12</a:t>
            </a:fld>
            <a:endParaRPr lang="es-ES_tradnl"/>
          </a:p>
        </p:txBody>
      </p:sp>
      <p:pic>
        <p:nvPicPr>
          <p:cNvPr id="7" name="Picture 6" descr="A building with many windows&#10;&#10;Description automatically generated">
            <a:extLst>
              <a:ext uri="{FF2B5EF4-FFF2-40B4-BE49-F238E27FC236}">
                <a16:creationId xmlns:a16="http://schemas.microsoft.com/office/drawing/2014/main" id="{4E28AF8A-5AC7-7577-0339-72099A273FF3}"/>
              </a:ext>
            </a:extLst>
          </p:cNvPr>
          <p:cNvPicPr>
            <a:picLocks noChangeAspect="1"/>
          </p:cNvPicPr>
          <p:nvPr/>
        </p:nvPicPr>
        <p:blipFill>
          <a:blip r:embed="rId3"/>
          <a:stretch>
            <a:fillRect/>
          </a:stretch>
        </p:blipFill>
        <p:spPr>
          <a:xfrm>
            <a:off x="6096000" y="0"/>
            <a:ext cx="6096000" cy="6858000"/>
          </a:xfrm>
          <a:prstGeom prst="rect">
            <a:avLst/>
          </a:prstGeom>
        </p:spPr>
      </p:pic>
      <p:sp>
        <p:nvSpPr>
          <p:cNvPr id="9" name="Rectangle 8">
            <a:extLst>
              <a:ext uri="{FF2B5EF4-FFF2-40B4-BE49-F238E27FC236}">
                <a16:creationId xmlns:a16="http://schemas.microsoft.com/office/drawing/2014/main" id="{410212E9-F81F-BF44-C88C-EB2B546DDD2B}"/>
              </a:ext>
            </a:extLst>
          </p:cNvPr>
          <p:cNvSpPr/>
          <p:nvPr/>
        </p:nvSpPr>
        <p:spPr>
          <a:xfrm>
            <a:off x="3802455" y="0"/>
            <a:ext cx="5341545" cy="6858000"/>
          </a:xfrm>
          <a:prstGeom prst="rect">
            <a:avLst/>
          </a:prstGeom>
          <a:gradFill flip="none" rotWithShape="1">
            <a:gsLst>
              <a:gs pos="4500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0B3876DA-D33A-8BB9-EF1A-46275DA9958A}"/>
              </a:ext>
            </a:extLst>
          </p:cNvPr>
          <p:cNvSpPr>
            <a:spLocks noGrp="1"/>
          </p:cNvSpPr>
          <p:nvPr>
            <p:ph type="title"/>
          </p:nvPr>
        </p:nvSpPr>
        <p:spPr>
          <a:xfrm>
            <a:off x="682603" y="2815628"/>
            <a:ext cx="4559353" cy="2779414"/>
          </a:xfrm>
        </p:spPr>
        <p:txBody>
          <a:bodyPr anchor="t">
            <a:normAutofit/>
          </a:bodyPr>
          <a:lstStyle/>
          <a:p>
            <a:pPr algn="r"/>
            <a:r>
              <a:rPr lang="es-ES_tradnl" sz="4400" err="1">
                <a:solidFill>
                  <a:schemeClr val="accent2"/>
                </a:solidFill>
              </a:rPr>
              <a:t>Thank</a:t>
            </a:r>
            <a:r>
              <a:rPr lang="es-ES_tradnl" sz="4400">
                <a:solidFill>
                  <a:schemeClr val="accent2"/>
                </a:solidFill>
              </a:rPr>
              <a:t> </a:t>
            </a:r>
            <a:r>
              <a:rPr lang="es-ES_tradnl" sz="4400" err="1">
                <a:solidFill>
                  <a:schemeClr val="accent2"/>
                </a:solidFill>
              </a:rPr>
              <a:t>you</a:t>
            </a:r>
            <a:r>
              <a:rPr lang="es-ES_tradnl" sz="4400">
                <a:solidFill>
                  <a:schemeClr val="accent2"/>
                </a:solidFill>
              </a:rPr>
              <a:t> </a:t>
            </a:r>
            <a:br>
              <a:rPr lang="es-ES_tradnl" sz="4400">
                <a:solidFill>
                  <a:schemeClr val="accent2"/>
                </a:solidFill>
              </a:rPr>
            </a:br>
            <a:r>
              <a:rPr lang="es-ES_tradnl" sz="4400">
                <a:solidFill>
                  <a:schemeClr val="accent2"/>
                </a:solidFill>
              </a:rPr>
              <a:t>Gracias</a:t>
            </a:r>
            <a:br>
              <a:rPr lang="es-ES_tradnl" sz="4400">
                <a:solidFill>
                  <a:schemeClr val="accent2"/>
                </a:solidFill>
              </a:rPr>
            </a:br>
            <a:r>
              <a:rPr lang="es-ES_tradnl" sz="4400" err="1">
                <a:solidFill>
                  <a:schemeClr val="accent2"/>
                </a:solidFill>
              </a:rPr>
              <a:t>Obrigado</a:t>
            </a:r>
            <a:br>
              <a:rPr lang="es-ES_tradnl" sz="4400">
                <a:solidFill>
                  <a:schemeClr val="accent2"/>
                </a:solidFill>
              </a:rPr>
            </a:br>
            <a:r>
              <a:rPr lang="es-ES_tradnl" sz="4400" err="1">
                <a:solidFill>
                  <a:schemeClr val="accent2"/>
                </a:solidFill>
              </a:rPr>
              <a:t>Merci</a:t>
            </a:r>
            <a:endParaRPr lang="es-ES_tradnl" sz="4400">
              <a:solidFill>
                <a:schemeClr val="accent2"/>
              </a:solidFill>
            </a:endParaRPr>
          </a:p>
        </p:txBody>
      </p:sp>
      <p:pic>
        <p:nvPicPr>
          <p:cNvPr id="3" name="Picture 2">
            <a:extLst>
              <a:ext uri="{FF2B5EF4-FFF2-40B4-BE49-F238E27FC236}">
                <a16:creationId xmlns:a16="http://schemas.microsoft.com/office/drawing/2014/main" id="{7F24DAC4-FE1E-2D94-150B-C9CDA32D8E91}"/>
              </a:ext>
            </a:extLst>
          </p:cNvPr>
          <p:cNvPicPr>
            <a:picLocks noChangeAspect="1"/>
          </p:cNvPicPr>
          <p:nvPr/>
        </p:nvPicPr>
        <p:blipFill>
          <a:blip r:embed="rId4"/>
          <a:stretch>
            <a:fillRect/>
          </a:stretch>
        </p:blipFill>
        <p:spPr>
          <a:xfrm>
            <a:off x="3015034" y="1539614"/>
            <a:ext cx="2090928" cy="896112"/>
          </a:xfrm>
          <a:prstGeom prst="rect">
            <a:avLst/>
          </a:prstGeom>
        </p:spPr>
      </p:pic>
    </p:spTree>
    <p:extLst>
      <p:ext uri="{BB962C8B-B14F-4D97-AF65-F5344CB8AC3E}">
        <p14:creationId xmlns:p14="http://schemas.microsoft.com/office/powerpoint/2010/main" val="81259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2D998-634E-72FD-46BB-8E951CC397AF}"/>
              </a:ext>
            </a:extLst>
          </p:cNvPr>
          <p:cNvSpPr>
            <a:spLocks noGrp="1"/>
          </p:cNvSpPr>
          <p:nvPr>
            <p:ph type="dt" sz="half" idx="10"/>
          </p:nvPr>
        </p:nvSpPr>
        <p:spPr/>
        <p:txBody>
          <a:bodyPr/>
          <a:lstStyle/>
          <a:p>
            <a:fld id="{64F90790-B04C-1F45-A442-7044290B4587}" type="datetime1">
              <a:rPr lang="en-US" smtClean="0"/>
              <a:t>3/10/2025</a:t>
            </a:fld>
            <a:endParaRPr lang="es-ES_tradnl"/>
          </a:p>
        </p:txBody>
      </p:sp>
      <p:sp>
        <p:nvSpPr>
          <p:cNvPr id="3" name="Slide Number Placeholder 2">
            <a:extLst>
              <a:ext uri="{FF2B5EF4-FFF2-40B4-BE49-F238E27FC236}">
                <a16:creationId xmlns:a16="http://schemas.microsoft.com/office/drawing/2014/main" id="{B03B1FE2-824C-C520-0E8F-7334F0A12AE0}"/>
              </a:ext>
            </a:extLst>
          </p:cNvPr>
          <p:cNvSpPr>
            <a:spLocks noGrp="1"/>
          </p:cNvSpPr>
          <p:nvPr>
            <p:ph type="sldNum" sz="quarter" idx="12"/>
          </p:nvPr>
        </p:nvSpPr>
        <p:spPr/>
        <p:txBody>
          <a:bodyPr/>
          <a:lstStyle/>
          <a:p>
            <a:fld id="{42B5209B-614C-6642-88EA-38522E799009}" type="slidenum">
              <a:rPr lang="es-ES_tradnl" smtClean="0"/>
              <a:t>13</a:t>
            </a:fld>
            <a:endParaRPr lang="es-ES_tradnl"/>
          </a:p>
        </p:txBody>
      </p:sp>
      <p:sp>
        <p:nvSpPr>
          <p:cNvPr id="4" name="Title 3">
            <a:extLst>
              <a:ext uri="{FF2B5EF4-FFF2-40B4-BE49-F238E27FC236}">
                <a16:creationId xmlns:a16="http://schemas.microsoft.com/office/drawing/2014/main" id="{BD2694B1-787D-83ED-D818-178D1DC87A91}"/>
              </a:ext>
            </a:extLst>
          </p:cNvPr>
          <p:cNvSpPr>
            <a:spLocks noGrp="1"/>
          </p:cNvSpPr>
          <p:nvPr>
            <p:ph type="title"/>
          </p:nvPr>
        </p:nvSpPr>
        <p:spPr/>
        <p:txBody>
          <a:bodyPr/>
          <a:lstStyle/>
          <a:p>
            <a:r>
              <a:rPr lang="es-ES_tradnl" err="1"/>
              <a:t>Annex</a:t>
            </a:r>
            <a:endParaRPr lang="es-ES_tradnl"/>
          </a:p>
        </p:txBody>
      </p:sp>
    </p:spTree>
    <p:extLst>
      <p:ext uri="{BB962C8B-B14F-4D97-AF65-F5344CB8AC3E}">
        <p14:creationId xmlns:p14="http://schemas.microsoft.com/office/powerpoint/2010/main" val="14407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61257-4170-C7E6-E2B8-5426D3082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40FD6-D9B7-75D0-6333-0CAAB06F447E}"/>
              </a:ext>
            </a:extLst>
          </p:cNvPr>
          <p:cNvSpPr>
            <a:spLocks noGrp="1"/>
          </p:cNvSpPr>
          <p:nvPr>
            <p:ph type="title"/>
          </p:nvPr>
        </p:nvSpPr>
        <p:spPr>
          <a:xfrm>
            <a:off x="202769" y="115505"/>
            <a:ext cx="11312471" cy="1089874"/>
          </a:xfrm>
        </p:spPr>
        <p:txBody>
          <a:bodyPr>
            <a:normAutofit/>
          </a:bodyPr>
          <a:lstStyle/>
          <a:p>
            <a:r>
              <a:rPr lang="en-US"/>
              <a:t>1. Project design and evaluability assessment</a:t>
            </a:r>
          </a:p>
        </p:txBody>
      </p:sp>
      <p:sp>
        <p:nvSpPr>
          <p:cNvPr id="4" name="Date Placeholder 3">
            <a:extLst>
              <a:ext uri="{FF2B5EF4-FFF2-40B4-BE49-F238E27FC236}">
                <a16:creationId xmlns:a16="http://schemas.microsoft.com/office/drawing/2014/main" id="{971A3071-1B1B-CF75-B542-D599A12A72E4}"/>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CE9D9FCF-7DBB-A912-3663-BAE51662A69B}"/>
              </a:ext>
            </a:extLst>
          </p:cNvPr>
          <p:cNvSpPr>
            <a:spLocks noGrp="1"/>
          </p:cNvSpPr>
          <p:nvPr>
            <p:ph type="sldNum" sz="quarter" idx="12"/>
          </p:nvPr>
        </p:nvSpPr>
        <p:spPr/>
        <p:txBody>
          <a:bodyPr/>
          <a:lstStyle/>
          <a:p>
            <a:fld id="{42B5209B-614C-6642-88EA-38522E799009}" type="slidenum">
              <a:rPr lang="en-US" smtClean="0"/>
              <a:t>14</a:t>
            </a:fld>
            <a:endParaRPr lang="en-US"/>
          </a:p>
        </p:txBody>
      </p:sp>
      <p:graphicFrame>
        <p:nvGraphicFramePr>
          <p:cNvPr id="9" name="Table 8">
            <a:extLst>
              <a:ext uri="{FF2B5EF4-FFF2-40B4-BE49-F238E27FC236}">
                <a16:creationId xmlns:a16="http://schemas.microsoft.com/office/drawing/2014/main" id="{CDC421A3-0ADF-0F96-8189-542D60379CD7}"/>
              </a:ext>
            </a:extLst>
          </p:cNvPr>
          <p:cNvGraphicFramePr>
            <a:graphicFrameLocks noGrp="1"/>
          </p:cNvGraphicFramePr>
          <p:nvPr>
            <p:extLst>
              <p:ext uri="{D42A27DB-BD31-4B8C-83A1-F6EECF244321}">
                <p14:modId xmlns:p14="http://schemas.microsoft.com/office/powerpoint/2010/main" val="2107654378"/>
              </p:ext>
            </p:extLst>
          </p:nvPr>
        </p:nvGraphicFramePr>
        <p:xfrm>
          <a:off x="382438" y="1393212"/>
          <a:ext cx="11042055" cy="4559808"/>
        </p:xfrm>
        <a:graphic>
          <a:graphicData uri="http://schemas.openxmlformats.org/drawingml/2006/table">
            <a:tbl>
              <a:tblPr>
                <a:tableStyleId>{B301B821-A1FF-4177-AEE7-76D212191A09}</a:tableStyleId>
              </a:tblPr>
              <a:tblGrid>
                <a:gridCol w="1356445">
                  <a:extLst>
                    <a:ext uri="{9D8B030D-6E8A-4147-A177-3AD203B41FA5}">
                      <a16:colId xmlns:a16="http://schemas.microsoft.com/office/drawing/2014/main" val="1391541719"/>
                    </a:ext>
                  </a:extLst>
                </a:gridCol>
                <a:gridCol w="1643295">
                  <a:extLst>
                    <a:ext uri="{9D8B030D-6E8A-4147-A177-3AD203B41FA5}">
                      <a16:colId xmlns:a16="http://schemas.microsoft.com/office/drawing/2014/main" val="340941378"/>
                    </a:ext>
                  </a:extLst>
                </a:gridCol>
                <a:gridCol w="1973079">
                  <a:extLst>
                    <a:ext uri="{9D8B030D-6E8A-4147-A177-3AD203B41FA5}">
                      <a16:colId xmlns:a16="http://schemas.microsoft.com/office/drawing/2014/main" val="314550635"/>
                    </a:ext>
                  </a:extLst>
                </a:gridCol>
                <a:gridCol w="1865983">
                  <a:extLst>
                    <a:ext uri="{9D8B030D-6E8A-4147-A177-3AD203B41FA5}">
                      <a16:colId xmlns:a16="http://schemas.microsoft.com/office/drawing/2014/main" val="1996570319"/>
                    </a:ext>
                  </a:extLst>
                </a:gridCol>
                <a:gridCol w="2495637">
                  <a:extLst>
                    <a:ext uri="{9D8B030D-6E8A-4147-A177-3AD203B41FA5}">
                      <a16:colId xmlns:a16="http://schemas.microsoft.com/office/drawing/2014/main" val="720437221"/>
                    </a:ext>
                  </a:extLst>
                </a:gridCol>
                <a:gridCol w="1707616">
                  <a:extLst>
                    <a:ext uri="{9D8B030D-6E8A-4147-A177-3AD203B41FA5}">
                      <a16:colId xmlns:a16="http://schemas.microsoft.com/office/drawing/2014/main" val="473702046"/>
                    </a:ext>
                  </a:extLst>
                </a:gridCol>
              </a:tblGrid>
              <a:tr h="378500">
                <a:tc>
                  <a:txBody>
                    <a:bodyPr/>
                    <a:lstStyle/>
                    <a:p>
                      <a:pPr marL="0" lvl="0" indent="0" algn="ctr" rtl="0">
                        <a:spcBef>
                          <a:spcPts val="0"/>
                        </a:spcBef>
                        <a:spcAft>
                          <a:spcPts val="0"/>
                        </a:spcAft>
                        <a:buNone/>
                      </a:pPr>
                      <a:endParaRPr lang="en-US" sz="1800" b="1" noProof="0">
                        <a:solidFill>
                          <a:srgbClr val="FFC000"/>
                        </a:solidFill>
                        <a:latin typeface="Montserrat" pitchFamily="2" charset="0"/>
                        <a:ea typeface="Fira Sans Extra Condensed Medium"/>
                        <a:cs typeface="Fira Sans Extra Condensed Medium"/>
                        <a:sym typeface="Fira Sans Extra Condensed Medium"/>
                      </a:endParaRPr>
                    </a:p>
                  </a:txBody>
                  <a:tcPr marL="91425" marR="91425" marT="109728" marB="109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l" rtl="0">
                        <a:spcBef>
                          <a:spcPts val="0"/>
                        </a:spcBef>
                        <a:spcAft>
                          <a:spcPts val="0"/>
                        </a:spcAft>
                        <a:buNone/>
                      </a:pPr>
                      <a:r>
                        <a:rPr lang="en-US" sz="1800" b="1" noProof="0">
                          <a:solidFill>
                            <a:schemeClr val="bg1"/>
                          </a:solidFill>
                          <a:latin typeface="Montserrat" pitchFamily="2" charset="0"/>
                          <a:sym typeface="Fira Sans Extra Condensed Medium"/>
                        </a:rPr>
                        <a:t>ADB</a:t>
                      </a:r>
                      <a:endParaRPr lang="en-US" sz="1800" b="1" noProof="0">
                        <a:solidFill>
                          <a:schemeClr val="bg1"/>
                        </a:solidFill>
                        <a:latin typeface="Montserrat" pitchFamily="2" charset="0"/>
                        <a:ea typeface="Fira Sans Extra Condensed Medium"/>
                        <a:cs typeface="Fira Sans Extra Condensed Medium"/>
                        <a:sym typeface="Fira Sans Extra Condensed Medium"/>
                      </a:endParaRPr>
                    </a:p>
                  </a:txBody>
                  <a:tcPr marL="91425" marR="91425" marT="109728" marB="109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l" rtl="0">
                        <a:spcBef>
                          <a:spcPts val="0"/>
                        </a:spcBef>
                        <a:spcAft>
                          <a:spcPts val="0"/>
                        </a:spcAft>
                        <a:buNone/>
                      </a:pPr>
                      <a:r>
                        <a:rPr lang="en-US" sz="1800" b="1" noProof="0">
                          <a:solidFill>
                            <a:schemeClr val="bg1"/>
                          </a:solidFill>
                          <a:latin typeface="Montserrat" pitchFamily="2" charset="0"/>
                          <a:sym typeface="Fira Sans Extra Condensed Medium"/>
                        </a:rPr>
                        <a:t>AfDB</a:t>
                      </a:r>
                      <a:endParaRPr lang="en-US" sz="1800" b="1" noProof="0">
                        <a:solidFill>
                          <a:schemeClr val="bg1"/>
                        </a:solidFill>
                        <a:latin typeface="Montserrat" pitchFamily="2" charset="0"/>
                        <a:ea typeface="Fira Sans Extra Condensed Medium"/>
                        <a:cs typeface="Fira Sans Extra Condensed Medium"/>
                        <a:sym typeface="Fira Sans Extra Condensed Medium"/>
                      </a:endParaRPr>
                    </a:p>
                  </a:txBody>
                  <a:tcPr marL="91425" marR="91425" marT="109728" marB="109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l" rtl="0">
                        <a:spcBef>
                          <a:spcPts val="0"/>
                        </a:spcBef>
                        <a:spcAft>
                          <a:spcPts val="0"/>
                        </a:spcAft>
                        <a:buNone/>
                      </a:pPr>
                      <a:r>
                        <a:rPr lang="en-US" sz="1800" b="1" noProof="0">
                          <a:solidFill>
                            <a:schemeClr val="bg1"/>
                          </a:solidFill>
                          <a:latin typeface="Montserrat" pitchFamily="2" charset="0"/>
                          <a:sym typeface="Fira Sans Extra Condensed Medium"/>
                        </a:rPr>
                        <a:t>IDB</a:t>
                      </a:r>
                      <a:endParaRPr lang="en-US" sz="1800" b="1" noProof="0">
                        <a:solidFill>
                          <a:schemeClr val="bg1"/>
                        </a:solidFill>
                        <a:latin typeface="Montserrat" pitchFamily="2" charset="0"/>
                        <a:ea typeface="Fira Sans Extra Condensed Medium"/>
                        <a:cs typeface="Fira Sans Extra Condensed Medium"/>
                        <a:sym typeface="Fira Sans Extra Condensed Medium"/>
                      </a:endParaRPr>
                    </a:p>
                  </a:txBody>
                  <a:tcPr marL="91425" marR="91425" marT="109728" marB="109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l" rtl="0">
                        <a:spcBef>
                          <a:spcPts val="0"/>
                        </a:spcBef>
                        <a:spcAft>
                          <a:spcPts val="0"/>
                        </a:spcAft>
                        <a:buNone/>
                      </a:pPr>
                      <a:r>
                        <a:rPr lang="en-US" sz="1800" b="1" noProof="0">
                          <a:solidFill>
                            <a:schemeClr val="bg1"/>
                          </a:solidFill>
                          <a:latin typeface="Montserrat" pitchFamily="2" charset="0"/>
                          <a:sym typeface="Fira Sans Extra Condensed Medium"/>
                        </a:rPr>
                        <a:t>IFAD</a:t>
                      </a:r>
                      <a:endParaRPr lang="en-US" sz="1800" b="1" noProof="0">
                        <a:solidFill>
                          <a:schemeClr val="bg1"/>
                        </a:solidFill>
                        <a:latin typeface="Montserrat" pitchFamily="2" charset="0"/>
                        <a:ea typeface="Fira Sans Extra Condensed Medium"/>
                        <a:cs typeface="Fira Sans Extra Condensed Medium"/>
                        <a:sym typeface="Fira Sans Extra Condensed Medium"/>
                      </a:endParaRPr>
                    </a:p>
                  </a:txBody>
                  <a:tcPr marL="91425" marR="91425" marT="109728" marB="109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l" rtl="0">
                        <a:spcBef>
                          <a:spcPts val="0"/>
                        </a:spcBef>
                        <a:spcAft>
                          <a:spcPts val="0"/>
                        </a:spcAft>
                        <a:buNone/>
                      </a:pPr>
                      <a:r>
                        <a:rPr lang="en-US" sz="1800" b="1" noProof="0">
                          <a:solidFill>
                            <a:schemeClr val="bg1"/>
                          </a:solidFill>
                          <a:latin typeface="Montserrat" pitchFamily="2" charset="0"/>
                          <a:sym typeface="Fira Sans Extra Condensed Medium"/>
                        </a:rPr>
                        <a:t>WB</a:t>
                      </a:r>
                      <a:endParaRPr lang="en-US" sz="1800" b="1" noProof="0">
                        <a:solidFill>
                          <a:schemeClr val="bg1"/>
                        </a:solidFill>
                        <a:latin typeface="Montserrat" pitchFamily="2" charset="0"/>
                        <a:ea typeface="Fira Sans Extra Condensed Medium"/>
                        <a:cs typeface="Fira Sans Extra Condensed Medium"/>
                        <a:sym typeface="Fira Sans Extra Condensed Medium"/>
                      </a:endParaRPr>
                    </a:p>
                  </a:txBody>
                  <a:tcPr marL="91425" marR="91425" marT="109728" marB="109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406152224"/>
                  </a:ext>
                </a:extLst>
              </a:tr>
              <a:tr h="1896990">
                <a:tc>
                  <a:txBody>
                    <a:bodyPr/>
                    <a:lstStyle/>
                    <a:p>
                      <a:pPr marL="0" lvl="0" indent="0" algn="l" defTabSz="914377" rtl="0" eaLnBrk="1" latinLnBrk="0" hangingPunct="1">
                        <a:spcBef>
                          <a:spcPts val="0"/>
                        </a:spcBef>
                        <a:spcAft>
                          <a:spcPts val="0"/>
                        </a:spcAft>
                        <a:buFontTx/>
                        <a:buNone/>
                      </a:pPr>
                      <a:r>
                        <a:rPr lang="en-US" sz="1200" b="1" i="0" strike="noStrike" kern="1200" noProof="0">
                          <a:solidFill>
                            <a:schemeClr val="tx1"/>
                          </a:solidFill>
                          <a:latin typeface="Montserrat"/>
                          <a:ea typeface="+mn-ea"/>
                          <a:cs typeface="Gotham Bold" pitchFamily="2" charset="0"/>
                        </a:rPr>
                        <a:t>Quality at entry assessment tool including evaluability</a:t>
                      </a: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914377" rtl="0" eaLnBrk="1" latinLnBrk="0" hangingPunct="1">
                        <a:spcBef>
                          <a:spcPts val="0"/>
                        </a:spcBef>
                        <a:spcAft>
                          <a:spcPts val="0"/>
                        </a:spcAft>
                        <a:buFontTx/>
                        <a:buNone/>
                      </a:pPr>
                      <a:r>
                        <a:rPr lang="en-US" sz="1400" b="0" i="0" kern="1200" noProof="0">
                          <a:solidFill>
                            <a:schemeClr val="tx1"/>
                          </a:solidFill>
                          <a:latin typeface="Montserrat" pitchFamily="2" charset="0"/>
                          <a:ea typeface="+mn-ea"/>
                          <a:cs typeface="Gotham Bold" pitchFamily="2" charset="0"/>
                        </a:rPr>
                        <a:t>No</a:t>
                      </a: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eaLnBrk="1" latinLnBrk="0" hangingPunct="1">
                        <a:spcBef>
                          <a:spcPts val="0"/>
                        </a:spcBef>
                        <a:spcAft>
                          <a:spcPts val="0"/>
                        </a:spcAft>
                        <a:buFontTx/>
                        <a:buNone/>
                      </a:pPr>
                      <a:r>
                        <a:rPr lang="en-US" sz="1400" b="0" i="0" kern="1200" noProof="0">
                          <a:solidFill>
                            <a:schemeClr val="tx1"/>
                          </a:solidFill>
                          <a:latin typeface="Montserrat"/>
                          <a:ea typeface="+mn-ea"/>
                          <a:cs typeface="Gotham Bold" pitchFamily="2" charset="0"/>
                        </a:rPr>
                        <a:t>Yes</a:t>
                      </a:r>
                    </a:p>
                    <a:p>
                      <a:pPr marL="0" lvl="0" indent="0" algn="l" rtl="0" eaLnBrk="1" latinLnBrk="0" hangingPunct="1">
                        <a:spcBef>
                          <a:spcPts val="0"/>
                        </a:spcBef>
                        <a:spcAft>
                          <a:spcPts val="0"/>
                        </a:spcAft>
                        <a:buFontTx/>
                        <a:buNone/>
                      </a:pPr>
                      <a:r>
                        <a:rPr lang="en-US" sz="1400" b="0" i="0" kern="1200" noProof="0">
                          <a:solidFill>
                            <a:schemeClr val="tx1"/>
                          </a:solidFill>
                          <a:latin typeface="Montserrat"/>
                          <a:ea typeface="+mn-ea"/>
                          <a:cs typeface="Gotham Bold" pitchFamily="2" charset="0"/>
                        </a:rPr>
                        <a:t>4 sections: i) strategic readiness, ii) results readiness, iii) implementation readiness, and iv) cross-cutting priorities</a:t>
                      </a: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eaLnBrk="1" latinLnBrk="0" hangingPunct="1">
                        <a:spcBef>
                          <a:spcPts val="0"/>
                        </a:spcBef>
                        <a:spcAft>
                          <a:spcPts val="0"/>
                        </a:spcAft>
                        <a:buFontTx/>
                        <a:buNone/>
                      </a:pPr>
                      <a:r>
                        <a:rPr lang="en-US" sz="1400" b="0" i="0" kern="1200" noProof="0">
                          <a:solidFill>
                            <a:schemeClr val="tx1"/>
                          </a:solidFill>
                          <a:latin typeface="Montserrat"/>
                          <a:ea typeface="+mn-ea"/>
                          <a:cs typeface="Gotham Bold" pitchFamily="2" charset="0"/>
                        </a:rPr>
                        <a:t>Yes</a:t>
                      </a:r>
                    </a:p>
                    <a:p>
                      <a:pPr marL="0" lvl="0" indent="0" algn="l" rtl="0" eaLnBrk="1" latinLnBrk="0" hangingPunct="1">
                        <a:spcBef>
                          <a:spcPts val="0"/>
                        </a:spcBef>
                        <a:spcAft>
                          <a:spcPts val="0"/>
                        </a:spcAft>
                        <a:buFontTx/>
                        <a:buNone/>
                      </a:pPr>
                      <a:r>
                        <a:rPr lang="en-US" sz="1400" b="0" i="0" kern="1200" noProof="0">
                          <a:solidFill>
                            <a:schemeClr val="tx1"/>
                          </a:solidFill>
                          <a:latin typeface="Montserrat"/>
                          <a:ea typeface="+mn-ea"/>
                          <a:cs typeface="Gotham Bold" pitchFamily="2" charset="0"/>
                        </a:rPr>
                        <a:t>4 sections: i) evaluability, ii) strategic alignment, iii) project risks, and iv) additionality</a:t>
                      </a: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eaLnBrk="1" latinLnBrk="0" hangingPunct="1">
                        <a:spcBef>
                          <a:spcPts val="0"/>
                        </a:spcBef>
                        <a:spcAft>
                          <a:spcPts val="0"/>
                        </a:spcAft>
                        <a:buFontTx/>
                        <a:buNone/>
                      </a:pPr>
                      <a:r>
                        <a:rPr lang="en-US" sz="1400" b="0" i="0" kern="1200" noProof="0">
                          <a:solidFill>
                            <a:schemeClr val="tx1"/>
                          </a:solidFill>
                          <a:latin typeface="Montserrat"/>
                          <a:ea typeface="+mn-ea"/>
                          <a:cs typeface="Gotham Bold" pitchFamily="2" charset="0"/>
                        </a:rPr>
                        <a:t>Yes</a:t>
                      </a:r>
                    </a:p>
                    <a:p>
                      <a:pPr marL="0" lvl="0" indent="0" algn="l" rtl="0" eaLnBrk="1" latinLnBrk="0" hangingPunct="1">
                        <a:spcBef>
                          <a:spcPts val="0"/>
                        </a:spcBef>
                        <a:spcAft>
                          <a:spcPts val="0"/>
                        </a:spcAft>
                        <a:buFontTx/>
                        <a:buNone/>
                      </a:pPr>
                      <a:r>
                        <a:rPr lang="en-US" sz="1400" b="0" i="0" kern="1200" noProof="0">
                          <a:solidFill>
                            <a:schemeClr val="tx1"/>
                          </a:solidFill>
                          <a:latin typeface="Montserrat"/>
                          <a:ea typeface="+mn-ea"/>
                          <a:cs typeface="Gotham Bold" pitchFamily="2" charset="0"/>
                        </a:rPr>
                        <a:t>3 sections: i) project approach and technical and operational aspects, ii) risk mitigation, quality of results framework,  procurement, etc., iii) financial management arrangements</a:t>
                      </a: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defTabSz="914377" rtl="0" eaLnBrk="1" latinLnBrk="0" hangingPunct="1">
                        <a:spcBef>
                          <a:spcPts val="0"/>
                        </a:spcBef>
                        <a:spcAft>
                          <a:spcPts val="0"/>
                        </a:spcAft>
                        <a:buFontTx/>
                        <a:buNone/>
                      </a:pPr>
                      <a:r>
                        <a:rPr lang="en-US" sz="1400" b="0" i="0" kern="1200" noProof="0">
                          <a:solidFill>
                            <a:schemeClr val="tx1"/>
                          </a:solidFill>
                          <a:latin typeface="Montserrat" pitchFamily="2" charset="0"/>
                          <a:ea typeface="+mn-ea"/>
                          <a:cs typeface="Gotham Bold" pitchFamily="2" charset="0"/>
                        </a:rPr>
                        <a:t>No</a:t>
                      </a: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8298561"/>
                  </a:ext>
                </a:extLst>
              </a:tr>
              <a:tr h="1896990">
                <a:tc>
                  <a:txBody>
                    <a:bodyPr/>
                    <a:lstStyle/>
                    <a:p>
                      <a:pPr marL="0" lvl="0" indent="0" algn="l" defTabSz="914377" rtl="0" eaLnBrk="1" latinLnBrk="0" hangingPunct="1">
                        <a:spcBef>
                          <a:spcPts val="0"/>
                        </a:spcBef>
                        <a:spcAft>
                          <a:spcPts val="0"/>
                        </a:spcAft>
                        <a:buFontTx/>
                        <a:buNone/>
                      </a:pPr>
                      <a:r>
                        <a:rPr lang="en-US" sz="1200" b="1" i="0" strike="noStrike" kern="1200" noProof="0">
                          <a:solidFill>
                            <a:schemeClr val="tx1"/>
                          </a:solidFill>
                          <a:latin typeface="Montserrat"/>
                          <a:ea typeface="+mn-ea"/>
                          <a:cs typeface="Gotham Bold" pitchFamily="2" charset="0"/>
                        </a:rPr>
                        <a:t>Other tools used during project design</a:t>
                      </a: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914377" rtl="0" eaLnBrk="1" latinLnBrk="0" hangingPunct="1">
                        <a:spcBef>
                          <a:spcPts val="0"/>
                        </a:spcBef>
                        <a:spcAft>
                          <a:spcPts val="0"/>
                        </a:spcAft>
                        <a:buFontTx/>
                        <a:buNone/>
                      </a:pPr>
                      <a:r>
                        <a:rPr lang="en-US" sz="1400" b="0" i="0" strike="noStrike" kern="1200" noProof="0">
                          <a:solidFill>
                            <a:schemeClr val="tx1"/>
                          </a:solidFill>
                          <a:latin typeface="Montserrat"/>
                          <a:ea typeface="+mn-ea"/>
                          <a:cs typeface="Gotham Bold" pitchFamily="2" charset="0"/>
                        </a:rPr>
                        <a:t>Desing and monitoring framework that includes a theory of change and results framework</a:t>
                      </a: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0" i="0" kern="1200" noProof="0">
                          <a:solidFill>
                            <a:schemeClr val="tx1"/>
                          </a:solidFill>
                          <a:latin typeface="Montserrat"/>
                          <a:ea typeface="+mn-ea"/>
                          <a:cs typeface="Gotham Bold" pitchFamily="2" charset="0"/>
                        </a:rPr>
                        <a:t>Theory of change and results framework</a:t>
                      </a: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eaLnBrk="1" latinLnBrk="0" hangingPunct="1">
                        <a:spcBef>
                          <a:spcPts val="0"/>
                        </a:spcBef>
                        <a:spcAft>
                          <a:spcPts val="0"/>
                        </a:spcAft>
                        <a:buFontTx/>
                        <a:buNone/>
                      </a:pPr>
                      <a:r>
                        <a:rPr lang="en-US" sz="1400" b="0" i="0" kern="1200" noProof="0">
                          <a:solidFill>
                            <a:schemeClr val="tx1"/>
                          </a:solidFill>
                          <a:latin typeface="Montserrat"/>
                          <a:ea typeface="+mn-ea"/>
                          <a:cs typeface="Gotham Bold" pitchFamily="2" charset="0"/>
                        </a:rPr>
                        <a:t>Results framework (theory of change being introduced)</a:t>
                      </a: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FontTx/>
                        <a:buNone/>
                      </a:pPr>
                      <a:r>
                        <a:rPr lang="en-US" sz="1400" b="0" i="0" noProof="0">
                          <a:solidFill>
                            <a:schemeClr val="tx1"/>
                          </a:solidFill>
                          <a:latin typeface="Montserrat"/>
                          <a:cs typeface="Gotham Bold" pitchFamily="2" charset="0"/>
                        </a:rPr>
                        <a:t>Theory of change </a:t>
                      </a:r>
                      <a:r>
                        <a:rPr lang="en-US" sz="1400" b="0" i="0" kern="1200" noProof="0">
                          <a:solidFill>
                            <a:schemeClr val="tx1"/>
                          </a:solidFill>
                          <a:latin typeface="Montserrat" pitchFamily="2" charset="0"/>
                          <a:ea typeface="+mn-ea"/>
                          <a:cs typeface="Gotham Bold" pitchFamily="2" charset="0"/>
                        </a:rPr>
                        <a:t>and results framework</a:t>
                      </a:r>
                      <a:endParaRPr lang="en-US" sz="1400" b="0" i="0" noProof="0">
                        <a:solidFill>
                          <a:schemeClr val="tx1"/>
                        </a:solidFill>
                        <a:latin typeface="Montserrat"/>
                        <a:cs typeface="Gotham Bold" pitchFamily="2" charset="0"/>
                      </a:endParaRP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0" i="0" kern="1200" noProof="0">
                          <a:solidFill>
                            <a:schemeClr val="tx1"/>
                          </a:solidFill>
                          <a:latin typeface="Montserrat" pitchFamily="2" charset="0"/>
                          <a:ea typeface="+mn-ea"/>
                          <a:cs typeface="Gotham Bold" pitchFamily="2" charset="0"/>
                        </a:rPr>
                        <a:t>Theory of change and results framework</a:t>
                      </a:r>
                    </a:p>
                    <a:p>
                      <a:pPr marL="0" lvl="0" indent="0" algn="l" rtl="0">
                        <a:spcBef>
                          <a:spcPts val="0"/>
                        </a:spcBef>
                        <a:spcAft>
                          <a:spcPts val="0"/>
                        </a:spcAft>
                        <a:buNone/>
                      </a:pPr>
                      <a:endParaRPr lang="en-US" sz="1400" b="0" i="0" noProof="0">
                        <a:solidFill>
                          <a:schemeClr val="tx1"/>
                        </a:solidFill>
                        <a:latin typeface="Montserrat" pitchFamily="2" charset="0"/>
                        <a:cs typeface="Gotham Bold" pitchFamily="2" charset="0"/>
                      </a:endParaRPr>
                    </a:p>
                  </a:txBody>
                  <a:tcPr marL="91425" marR="91425"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54502"/>
                  </a:ext>
                </a:extLst>
              </a:tr>
            </a:tbl>
          </a:graphicData>
        </a:graphic>
      </p:graphicFrame>
    </p:spTree>
    <p:extLst>
      <p:ext uri="{BB962C8B-B14F-4D97-AF65-F5344CB8AC3E}">
        <p14:creationId xmlns:p14="http://schemas.microsoft.com/office/powerpoint/2010/main" val="1239519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41F38-2AD2-798C-B29C-3A98EBDC8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EF7B3-DCEB-4001-FFA4-C90FE8247778}"/>
              </a:ext>
            </a:extLst>
          </p:cNvPr>
          <p:cNvSpPr>
            <a:spLocks noGrp="1"/>
          </p:cNvSpPr>
          <p:nvPr>
            <p:ph type="title"/>
          </p:nvPr>
        </p:nvSpPr>
        <p:spPr/>
        <p:txBody>
          <a:bodyPr>
            <a:normAutofit/>
          </a:bodyPr>
          <a:lstStyle/>
          <a:p>
            <a:r>
              <a:rPr lang="en-US"/>
              <a:t>2. Project monitoring reports – dimensions covered</a:t>
            </a:r>
          </a:p>
        </p:txBody>
      </p:sp>
      <p:sp>
        <p:nvSpPr>
          <p:cNvPr id="4" name="Date Placeholder 3">
            <a:extLst>
              <a:ext uri="{FF2B5EF4-FFF2-40B4-BE49-F238E27FC236}">
                <a16:creationId xmlns:a16="http://schemas.microsoft.com/office/drawing/2014/main" id="{9F643960-7053-356F-06F6-BF5F4D9E9E68}"/>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D2CC1DD7-1F26-BC59-5348-ED142CE5AFBD}"/>
              </a:ext>
            </a:extLst>
          </p:cNvPr>
          <p:cNvSpPr>
            <a:spLocks noGrp="1"/>
          </p:cNvSpPr>
          <p:nvPr>
            <p:ph type="sldNum" sz="quarter" idx="12"/>
          </p:nvPr>
        </p:nvSpPr>
        <p:spPr/>
        <p:txBody>
          <a:bodyPr/>
          <a:lstStyle/>
          <a:p>
            <a:fld id="{42B5209B-614C-6642-88EA-38522E799009}" type="slidenum">
              <a:rPr lang="en-US" smtClean="0"/>
              <a:t>15</a:t>
            </a:fld>
            <a:endParaRPr lang="en-US"/>
          </a:p>
        </p:txBody>
      </p:sp>
      <p:graphicFrame>
        <p:nvGraphicFramePr>
          <p:cNvPr id="3" name="Table 2">
            <a:extLst>
              <a:ext uri="{FF2B5EF4-FFF2-40B4-BE49-F238E27FC236}">
                <a16:creationId xmlns:a16="http://schemas.microsoft.com/office/drawing/2014/main" id="{C18AD6B7-643F-9809-3DA3-DC27AB66A277}"/>
              </a:ext>
            </a:extLst>
          </p:cNvPr>
          <p:cNvGraphicFramePr>
            <a:graphicFrameLocks noGrp="1"/>
          </p:cNvGraphicFramePr>
          <p:nvPr>
            <p:extLst>
              <p:ext uri="{D42A27DB-BD31-4B8C-83A1-F6EECF244321}">
                <p14:modId xmlns:p14="http://schemas.microsoft.com/office/powerpoint/2010/main" val="3090293750"/>
              </p:ext>
            </p:extLst>
          </p:nvPr>
        </p:nvGraphicFramePr>
        <p:xfrm>
          <a:off x="268119" y="939914"/>
          <a:ext cx="11247121" cy="5781561"/>
        </p:xfrm>
        <a:graphic>
          <a:graphicData uri="http://schemas.openxmlformats.org/drawingml/2006/table">
            <a:tbl>
              <a:tblPr>
                <a:tableStyleId>{B301B821-A1FF-4177-AEE7-76D212191A09}</a:tableStyleId>
              </a:tblPr>
              <a:tblGrid>
                <a:gridCol w="5182216">
                  <a:extLst>
                    <a:ext uri="{9D8B030D-6E8A-4147-A177-3AD203B41FA5}">
                      <a16:colId xmlns:a16="http://schemas.microsoft.com/office/drawing/2014/main" val="1939810620"/>
                    </a:ext>
                  </a:extLst>
                </a:gridCol>
                <a:gridCol w="1132639">
                  <a:extLst>
                    <a:ext uri="{9D8B030D-6E8A-4147-A177-3AD203B41FA5}">
                      <a16:colId xmlns:a16="http://schemas.microsoft.com/office/drawing/2014/main" val="1996570319"/>
                    </a:ext>
                  </a:extLst>
                </a:gridCol>
                <a:gridCol w="1257307">
                  <a:extLst>
                    <a:ext uri="{9D8B030D-6E8A-4147-A177-3AD203B41FA5}">
                      <a16:colId xmlns:a16="http://schemas.microsoft.com/office/drawing/2014/main" val="720437221"/>
                    </a:ext>
                  </a:extLst>
                </a:gridCol>
                <a:gridCol w="1203114">
                  <a:extLst>
                    <a:ext uri="{9D8B030D-6E8A-4147-A177-3AD203B41FA5}">
                      <a16:colId xmlns:a16="http://schemas.microsoft.com/office/drawing/2014/main" val="1116405091"/>
                    </a:ext>
                  </a:extLst>
                </a:gridCol>
                <a:gridCol w="1344016">
                  <a:extLst>
                    <a:ext uri="{9D8B030D-6E8A-4147-A177-3AD203B41FA5}">
                      <a16:colId xmlns:a16="http://schemas.microsoft.com/office/drawing/2014/main" val="4212782126"/>
                    </a:ext>
                  </a:extLst>
                </a:gridCol>
                <a:gridCol w="1127829">
                  <a:extLst>
                    <a:ext uri="{9D8B030D-6E8A-4147-A177-3AD203B41FA5}">
                      <a16:colId xmlns:a16="http://schemas.microsoft.com/office/drawing/2014/main" val="473702046"/>
                    </a:ext>
                  </a:extLst>
                </a:gridCol>
              </a:tblGrid>
              <a:tr h="327580">
                <a:tc>
                  <a:txBody>
                    <a:bodyPr/>
                    <a:lstStyle/>
                    <a:p>
                      <a:pPr marL="0" marR="0" algn="ctr">
                        <a:spcBef>
                          <a:spcPts val="0"/>
                        </a:spcBef>
                        <a:spcAft>
                          <a:spcPts val="0"/>
                        </a:spcAft>
                      </a:pPr>
                      <a:r>
                        <a:rPr lang="en-US" sz="1200" b="1" kern="100">
                          <a:solidFill>
                            <a:schemeClr val="bg1"/>
                          </a:solidFill>
                          <a:effectLst/>
                          <a:latin typeface="Montserrat" pitchFamily="2" charset="0"/>
                          <a:ea typeface="Calibri" panose="020F0502020204030204" pitchFamily="34" charset="0"/>
                          <a:cs typeface="Arial" panose="020B0604020202020204" pitchFamily="34" charset="0"/>
                        </a:rPr>
                        <a:t>Key Monitoring Criteria</a:t>
                      </a:r>
                      <a:endParaRPr lang="en-US" sz="12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spcBef>
                          <a:spcPts val="0"/>
                        </a:spcBef>
                        <a:spcAft>
                          <a:spcPts val="0"/>
                        </a:spcAft>
                      </a:pPr>
                      <a:r>
                        <a:rPr lang="en-US" sz="1200" b="1" kern="100">
                          <a:solidFill>
                            <a:schemeClr val="bg1"/>
                          </a:solidFill>
                          <a:effectLst/>
                          <a:latin typeface="Montserrat" pitchFamily="2" charset="0"/>
                          <a:ea typeface="Calibri" panose="020F0502020204030204" pitchFamily="34" charset="0"/>
                          <a:cs typeface="Arial" panose="020B0604020202020204" pitchFamily="34" charset="0"/>
                        </a:rPr>
                        <a:t>ADB</a:t>
                      </a:r>
                      <a:endParaRPr lang="en-US" sz="12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spcBef>
                          <a:spcPts val="0"/>
                        </a:spcBef>
                        <a:spcAft>
                          <a:spcPts val="0"/>
                        </a:spcAft>
                      </a:pPr>
                      <a:r>
                        <a:rPr lang="en-US" sz="1200" b="1" kern="100">
                          <a:solidFill>
                            <a:schemeClr val="bg1"/>
                          </a:solidFill>
                          <a:effectLst/>
                          <a:latin typeface="Montserrat" pitchFamily="2" charset="0"/>
                          <a:ea typeface="Calibri" panose="020F0502020204030204" pitchFamily="34" charset="0"/>
                          <a:cs typeface="Arial" panose="020B0604020202020204" pitchFamily="34" charset="0"/>
                        </a:rPr>
                        <a:t>AfDB</a:t>
                      </a:r>
                      <a:endParaRPr lang="en-US" sz="12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spcBef>
                          <a:spcPts val="0"/>
                        </a:spcBef>
                        <a:spcAft>
                          <a:spcPts val="0"/>
                        </a:spcAft>
                      </a:pPr>
                      <a:r>
                        <a:rPr lang="en-US" sz="1200" b="1" kern="100">
                          <a:solidFill>
                            <a:schemeClr val="bg1"/>
                          </a:solidFill>
                          <a:effectLst/>
                          <a:latin typeface="Montserrat" pitchFamily="2" charset="0"/>
                          <a:ea typeface="Calibri" panose="020F0502020204030204" pitchFamily="34" charset="0"/>
                          <a:cs typeface="Arial" panose="020B0604020202020204" pitchFamily="34" charset="0"/>
                        </a:rPr>
                        <a:t>IDB</a:t>
                      </a:r>
                      <a:endParaRPr lang="en-US" sz="12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spcBef>
                          <a:spcPts val="0"/>
                        </a:spcBef>
                        <a:spcAft>
                          <a:spcPts val="0"/>
                        </a:spcAft>
                      </a:pPr>
                      <a:r>
                        <a:rPr lang="en-US" sz="1200" b="1" kern="100">
                          <a:solidFill>
                            <a:schemeClr val="bg1"/>
                          </a:solidFill>
                          <a:effectLst/>
                          <a:latin typeface="Montserrat" pitchFamily="2" charset="0"/>
                          <a:ea typeface="Calibri" panose="020F0502020204030204" pitchFamily="34" charset="0"/>
                          <a:cs typeface="Arial" panose="020B0604020202020204" pitchFamily="34" charset="0"/>
                        </a:rPr>
                        <a:t>IFAD</a:t>
                      </a:r>
                      <a:endParaRPr lang="en-US" sz="12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spcBef>
                          <a:spcPts val="0"/>
                        </a:spcBef>
                        <a:spcAft>
                          <a:spcPts val="0"/>
                        </a:spcAft>
                      </a:pPr>
                      <a:r>
                        <a:rPr lang="en-US" sz="1200" b="1" kern="100">
                          <a:solidFill>
                            <a:schemeClr val="bg1"/>
                          </a:solidFill>
                          <a:effectLst/>
                          <a:latin typeface="Montserrat" pitchFamily="2" charset="0"/>
                          <a:ea typeface="Calibri" panose="020F0502020204030204" pitchFamily="34" charset="0"/>
                          <a:cs typeface="Arial" panose="020B0604020202020204" pitchFamily="34" charset="0"/>
                        </a:rPr>
                        <a:t>WB</a:t>
                      </a:r>
                      <a:endParaRPr lang="en-US" sz="12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406152224"/>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Disbursements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600" kern="100">
                          <a:solidFill>
                            <a:srgbClr val="00B05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lang="en-US" sz="1600" kern="100">
                        <a:solidFill>
                          <a:srgbClr val="00B050"/>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600" kern="100">
                          <a:solidFill>
                            <a:srgbClr val="00B05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lang="en-US" sz="1600" kern="100">
                        <a:solidFill>
                          <a:srgbClr val="00B050"/>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kern="100">
                          <a:solidFill>
                            <a:srgbClr val="00B05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lang="en-US" sz="1600" kern="100">
                        <a:solidFill>
                          <a:srgbClr val="00B050"/>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831144"/>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Procurement progress*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600" kern="100">
                          <a:solidFill>
                            <a:srgbClr val="00B05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lang="en-US" sz="1600" kern="100">
                        <a:solidFill>
                          <a:srgbClr val="00B050"/>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b="1" kern="100">
                          <a:solidFill>
                            <a:srgbClr val="FF0000"/>
                          </a:solidFill>
                          <a:effectLst/>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3264928"/>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Environmental and social safeguards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kern="100">
                          <a:solidFill>
                            <a:srgbClr val="00B05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lang="en-US" sz="1600" kern="100">
                        <a:solidFill>
                          <a:srgbClr val="00B050"/>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8827991"/>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Financial Mgmt. &amp; Audit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00" cap="none" spc="0" normalizeH="0" baseline="0" noProof="0">
                          <a:ln>
                            <a:noFill/>
                          </a:ln>
                          <a:solidFill>
                            <a:srgbClr val="FF0000"/>
                          </a:solidFill>
                          <a:effectLst/>
                          <a:uLnTx/>
                          <a:uFillTx/>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575489"/>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Project Management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600" b="1" kern="100">
                          <a:solidFill>
                            <a:srgbClr val="FF0000"/>
                          </a:solidFill>
                          <a:effectLst/>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00" cap="none" spc="0" normalizeH="0" baseline="0" noProof="0">
                          <a:ln>
                            <a:noFill/>
                          </a:ln>
                          <a:solidFill>
                            <a:srgbClr val="FF0000"/>
                          </a:solidFill>
                          <a:effectLst/>
                          <a:uLnTx/>
                          <a:uFillTx/>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4071820"/>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Loan Covenants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600" kern="100">
                          <a:solidFill>
                            <a:srgbClr val="00B05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lang="en-US" sz="1600" kern="100">
                        <a:solidFill>
                          <a:srgbClr val="00B050"/>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00" cap="none" spc="0" normalizeH="0" baseline="0" noProof="0">
                          <a:ln>
                            <a:noFill/>
                          </a:ln>
                          <a:solidFill>
                            <a:srgbClr val="FF0000"/>
                          </a:solidFill>
                          <a:effectLst/>
                          <a:uLnTx/>
                          <a:uFillTx/>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239783"/>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M&amp;E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600" b="1" kern="100">
                          <a:solidFill>
                            <a:srgbClr val="FF0000"/>
                          </a:solidFill>
                          <a:effectLst/>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US" sz="1600" kern="100">
                          <a:solidFill>
                            <a:srgbClr val="00B05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a:t>
                      </a:r>
                      <a:r>
                        <a:rPr lang="en-US" sz="1600" kern="100">
                          <a:solidFill>
                            <a:srgbClr val="00000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 </a:t>
                      </a:r>
                      <a:r>
                        <a:rPr lang="en-US" sz="1100" kern="100">
                          <a:solidFill>
                            <a:srgbClr val="000000"/>
                          </a:solidFill>
                          <a:effectLst/>
                          <a:latin typeface="Montserrat" pitchFamily="2" charset="0"/>
                          <a:ea typeface="Calibri" panose="020F0502020204030204" pitchFamily="34" charset="0"/>
                          <a:cs typeface="Arial" panose="020B0604020202020204" pitchFamily="34" charset="0"/>
                        </a:rPr>
                        <a:t>if evaluations planned</a:t>
                      </a:r>
                      <a:endParaRPr lang="en-US" sz="1600" kern="100">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0567821"/>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Outputs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600" kern="100">
                          <a:solidFill>
                            <a:srgbClr val="00B05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lang="en-US" sz="1600" kern="100">
                        <a:solidFill>
                          <a:srgbClr val="00B050"/>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600860"/>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Outcomes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US" sz="1600" kern="100">
                          <a:solidFill>
                            <a:srgbClr val="00B05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a:t>
                      </a:r>
                      <a:r>
                        <a:rPr lang="en-US" sz="1100" kern="100">
                          <a:solidFill>
                            <a:srgbClr val="000000"/>
                          </a:solidFill>
                          <a:effectLst/>
                          <a:latin typeface="Montserrat" pitchFamily="2" charset="0"/>
                          <a:ea typeface="Calibri" panose="020F0502020204030204" pitchFamily="34" charset="0"/>
                          <a:cs typeface="Arial" panose="020B0604020202020204" pitchFamily="34" charset="0"/>
                        </a:rPr>
                        <a:t>if feasible, after mid-term review</a:t>
                      </a:r>
                      <a:endParaRPr lang="en-US" sz="1600" kern="100">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978370"/>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Institutional mandates &amp; priorities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00" cap="none" spc="0" normalizeH="0" baseline="0" noProof="0">
                          <a:ln>
                            <a:noFill/>
                          </a:ln>
                          <a:solidFill>
                            <a:srgbClr val="FF0000"/>
                          </a:solidFill>
                          <a:effectLst/>
                          <a:uLnTx/>
                          <a:uFillTx/>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00" cap="none" spc="0" normalizeH="0" baseline="0" noProof="0">
                          <a:ln>
                            <a:noFill/>
                          </a:ln>
                          <a:solidFill>
                            <a:srgbClr val="FF0000"/>
                          </a:solidFill>
                          <a:effectLst/>
                          <a:uLnTx/>
                          <a:uFillTx/>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b="1" kern="100">
                          <a:solidFill>
                            <a:srgbClr val="FF0000"/>
                          </a:solidFill>
                          <a:effectLst/>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b="1" kern="100">
                          <a:solidFill>
                            <a:srgbClr val="FF0000"/>
                          </a:solidFill>
                          <a:effectLst/>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9780263"/>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Development objectives progress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600" b="1" kern="100">
                          <a:solidFill>
                            <a:srgbClr val="FF0000"/>
                          </a:solidFill>
                          <a:effectLst/>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993932"/>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Overall implementation progress/performance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600" kern="100">
                          <a:solidFill>
                            <a:srgbClr val="00B05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lang="en-US" sz="1600" kern="100">
                        <a:solidFill>
                          <a:srgbClr val="00B050"/>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9299301"/>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Risk assessments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600" b="1" kern="100">
                          <a:solidFill>
                            <a:srgbClr val="FF0000"/>
                          </a:solidFill>
                          <a:effectLst/>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b="1" kern="100">
                          <a:solidFill>
                            <a:srgbClr val="FF0000"/>
                          </a:solidFill>
                          <a:effectLst/>
                          <a:latin typeface="Montserrat" pitchFamily="2" charset="0"/>
                          <a:ea typeface="Calibri" panose="020F0502020204030204" pitchFamily="34" charset="0"/>
                          <a:cs typeface="Arial" panose="020B0604020202020204" pitchFamily="34" charset="0"/>
                        </a:rPr>
                        <a:t>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27864"/>
                  </a:ext>
                </a:extLst>
              </a:tr>
              <a:tr h="351175">
                <a:tc>
                  <a:txBody>
                    <a:bodyPr/>
                    <a:lstStyle/>
                    <a:p>
                      <a:pPr marL="0" marR="0">
                        <a:lnSpc>
                          <a:spcPct val="90000"/>
                        </a:lnSpc>
                        <a:spcBef>
                          <a:spcPts val="0"/>
                        </a:spcBef>
                        <a:spcAft>
                          <a:spcPts val="0"/>
                        </a:spcAft>
                      </a:pPr>
                      <a:r>
                        <a:rPr lang="en-US" sz="2000" kern="100">
                          <a:effectLst/>
                          <a:latin typeface="Montserrat" pitchFamily="2" charset="0"/>
                          <a:ea typeface="Calibri" panose="020F0502020204030204" pitchFamily="34" charset="0"/>
                          <a:cs typeface="Arial" panose="020B0604020202020204" pitchFamily="34" charset="0"/>
                        </a:rPr>
                        <a:t>Discussion of issues and actions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a:t>
                      </a:r>
                      <a:endParaRPr kumimoji="0" lang="en-US" sz="1600" b="0" i="0" u="none" strike="noStrike" kern="100" cap="none" spc="0" normalizeH="0" baseline="0" noProof="0">
                        <a:ln>
                          <a:noFill/>
                        </a:ln>
                        <a:solidFill>
                          <a:srgbClr val="00B050"/>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562504"/>
                  </a:ext>
                </a:extLst>
              </a:tr>
            </a:tbl>
          </a:graphicData>
        </a:graphic>
      </p:graphicFrame>
    </p:spTree>
    <p:extLst>
      <p:ext uri="{BB962C8B-B14F-4D97-AF65-F5344CB8AC3E}">
        <p14:creationId xmlns:p14="http://schemas.microsoft.com/office/powerpoint/2010/main" val="381444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6D3CB-5BD6-58B3-BB05-83E370606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484C2-1753-EC65-8085-42174E98834E}"/>
              </a:ext>
            </a:extLst>
          </p:cNvPr>
          <p:cNvSpPr>
            <a:spLocks noGrp="1"/>
          </p:cNvSpPr>
          <p:nvPr>
            <p:ph type="title"/>
          </p:nvPr>
        </p:nvSpPr>
        <p:spPr/>
        <p:txBody>
          <a:bodyPr>
            <a:normAutofit/>
          </a:bodyPr>
          <a:lstStyle/>
          <a:p>
            <a:r>
              <a:rPr lang="en-US"/>
              <a:t>2. Project monitoring reports –project classification</a:t>
            </a:r>
          </a:p>
        </p:txBody>
      </p:sp>
      <p:sp>
        <p:nvSpPr>
          <p:cNvPr id="4" name="Date Placeholder 3">
            <a:extLst>
              <a:ext uri="{FF2B5EF4-FFF2-40B4-BE49-F238E27FC236}">
                <a16:creationId xmlns:a16="http://schemas.microsoft.com/office/drawing/2014/main" id="{F30BCBEB-487F-9702-0327-0C647793E3E6}"/>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6B393D47-615D-0F0B-EADD-40C9C10A3AA8}"/>
              </a:ext>
            </a:extLst>
          </p:cNvPr>
          <p:cNvSpPr>
            <a:spLocks noGrp="1"/>
          </p:cNvSpPr>
          <p:nvPr>
            <p:ph type="sldNum" sz="quarter" idx="12"/>
          </p:nvPr>
        </p:nvSpPr>
        <p:spPr/>
        <p:txBody>
          <a:bodyPr/>
          <a:lstStyle/>
          <a:p>
            <a:fld id="{42B5209B-614C-6642-88EA-38522E799009}" type="slidenum">
              <a:rPr lang="en-US" smtClean="0"/>
              <a:t>16</a:t>
            </a:fld>
            <a:endParaRPr lang="en-US"/>
          </a:p>
        </p:txBody>
      </p:sp>
      <p:graphicFrame>
        <p:nvGraphicFramePr>
          <p:cNvPr id="6" name="Table 5">
            <a:extLst>
              <a:ext uri="{FF2B5EF4-FFF2-40B4-BE49-F238E27FC236}">
                <a16:creationId xmlns:a16="http://schemas.microsoft.com/office/drawing/2014/main" id="{86E469EF-41EE-464C-4E50-1DF2F4688E5B}"/>
              </a:ext>
            </a:extLst>
          </p:cNvPr>
          <p:cNvGraphicFramePr>
            <a:graphicFrameLocks noGrp="1"/>
          </p:cNvGraphicFramePr>
          <p:nvPr>
            <p:extLst>
              <p:ext uri="{D42A27DB-BD31-4B8C-83A1-F6EECF244321}">
                <p14:modId xmlns:p14="http://schemas.microsoft.com/office/powerpoint/2010/main" val="374345854"/>
              </p:ext>
            </p:extLst>
          </p:nvPr>
        </p:nvGraphicFramePr>
        <p:xfrm>
          <a:off x="202769" y="1462448"/>
          <a:ext cx="11378685" cy="5019040"/>
        </p:xfrm>
        <a:graphic>
          <a:graphicData uri="http://schemas.openxmlformats.org/drawingml/2006/table">
            <a:tbl>
              <a:tblPr>
                <a:tableStyleId>{B301B821-A1FF-4177-AEE7-76D212191A09}</a:tableStyleId>
              </a:tblPr>
              <a:tblGrid>
                <a:gridCol w="2275737">
                  <a:extLst>
                    <a:ext uri="{9D8B030D-6E8A-4147-A177-3AD203B41FA5}">
                      <a16:colId xmlns:a16="http://schemas.microsoft.com/office/drawing/2014/main" val="2273502697"/>
                    </a:ext>
                  </a:extLst>
                </a:gridCol>
                <a:gridCol w="2275737">
                  <a:extLst>
                    <a:ext uri="{9D8B030D-6E8A-4147-A177-3AD203B41FA5}">
                      <a16:colId xmlns:a16="http://schemas.microsoft.com/office/drawing/2014/main" val="288790784"/>
                    </a:ext>
                  </a:extLst>
                </a:gridCol>
                <a:gridCol w="2275737">
                  <a:extLst>
                    <a:ext uri="{9D8B030D-6E8A-4147-A177-3AD203B41FA5}">
                      <a16:colId xmlns:a16="http://schemas.microsoft.com/office/drawing/2014/main" val="3544205820"/>
                    </a:ext>
                  </a:extLst>
                </a:gridCol>
                <a:gridCol w="2275737">
                  <a:extLst>
                    <a:ext uri="{9D8B030D-6E8A-4147-A177-3AD203B41FA5}">
                      <a16:colId xmlns:a16="http://schemas.microsoft.com/office/drawing/2014/main" val="1669582113"/>
                    </a:ext>
                  </a:extLst>
                </a:gridCol>
                <a:gridCol w="2275737">
                  <a:extLst>
                    <a:ext uri="{9D8B030D-6E8A-4147-A177-3AD203B41FA5}">
                      <a16:colId xmlns:a16="http://schemas.microsoft.com/office/drawing/2014/main" val="434244837"/>
                    </a:ext>
                  </a:extLst>
                </a:gridCol>
              </a:tblGrid>
              <a:tr h="363673">
                <a:tc>
                  <a:txBody>
                    <a:bodyPr/>
                    <a:lstStyle/>
                    <a:p>
                      <a:pPr marL="0" marR="0" algn="ctr">
                        <a:spcBef>
                          <a:spcPts val="0"/>
                        </a:spcBef>
                        <a:spcAft>
                          <a:spcPts val="0"/>
                        </a:spcAft>
                      </a:pPr>
                      <a:r>
                        <a:rPr lang="en-US" sz="1600" b="1" kern="100">
                          <a:solidFill>
                            <a:schemeClr val="bg1"/>
                          </a:solidFill>
                          <a:effectLst/>
                          <a:latin typeface="Montserrat" pitchFamily="2" charset="0"/>
                          <a:ea typeface="Calibri" panose="020F0502020204030204" pitchFamily="34" charset="0"/>
                          <a:cs typeface="Arial" panose="020B0604020202020204" pitchFamily="34" charset="0"/>
                        </a:rPr>
                        <a:t>ADB</a:t>
                      </a:r>
                      <a:endParaRPr lang="en-US" sz="16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91440" marB="9144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600" b="1" kern="100">
                          <a:solidFill>
                            <a:schemeClr val="bg1"/>
                          </a:solidFill>
                          <a:effectLst/>
                          <a:latin typeface="Montserrat" pitchFamily="2" charset="0"/>
                          <a:ea typeface="Calibri" panose="020F0502020204030204" pitchFamily="34" charset="0"/>
                          <a:cs typeface="Arial" panose="020B0604020202020204" pitchFamily="34" charset="0"/>
                        </a:rPr>
                        <a:t>AfDB</a:t>
                      </a:r>
                      <a:endParaRPr lang="en-US" sz="16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600" b="1" kern="100">
                          <a:solidFill>
                            <a:schemeClr val="bg1"/>
                          </a:solidFill>
                          <a:effectLst/>
                          <a:latin typeface="Montserrat" pitchFamily="2" charset="0"/>
                          <a:ea typeface="Calibri" panose="020F0502020204030204" pitchFamily="34" charset="0"/>
                          <a:cs typeface="Arial" panose="020B0604020202020204" pitchFamily="34" charset="0"/>
                        </a:rPr>
                        <a:t>IDB</a:t>
                      </a:r>
                      <a:endParaRPr lang="en-US" sz="16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600" b="1" kern="100">
                          <a:solidFill>
                            <a:schemeClr val="bg1"/>
                          </a:solidFill>
                          <a:effectLst/>
                          <a:latin typeface="Montserrat" pitchFamily="2" charset="0"/>
                          <a:ea typeface="Calibri" panose="020F0502020204030204" pitchFamily="34" charset="0"/>
                          <a:cs typeface="Arial" panose="020B0604020202020204" pitchFamily="34" charset="0"/>
                        </a:rPr>
                        <a:t>IFAD</a:t>
                      </a:r>
                      <a:endParaRPr lang="en-US" sz="16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600" b="1" kern="100">
                          <a:solidFill>
                            <a:schemeClr val="bg1"/>
                          </a:solidFill>
                          <a:effectLst/>
                          <a:latin typeface="Montserrat" pitchFamily="2" charset="0"/>
                          <a:ea typeface="Calibri" panose="020F0502020204030204" pitchFamily="34" charset="0"/>
                          <a:cs typeface="Arial" panose="020B0604020202020204" pitchFamily="34" charset="0"/>
                        </a:rPr>
                        <a:t>WB</a:t>
                      </a:r>
                      <a:endParaRPr lang="en-US" sz="16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91440" marB="9144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2740781830"/>
                  </a:ext>
                </a:extLst>
              </a:tr>
              <a:tr h="3845231">
                <a:tc>
                  <a:txBody>
                    <a:bodyPr/>
                    <a:lstStyle/>
                    <a:p>
                      <a:pPr marL="0" marR="0">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Rating for Overall Project Performance derived as average of 5 criteria ratings</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Disbursement</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Procurement</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Safeguards</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Financial mgmt.</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Outputs</a:t>
                      </a:r>
                    </a:p>
                  </a:txBody>
                  <a:tcPr marL="68580" marR="68580"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Ratings for </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Implementation progress</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Results progress</a:t>
                      </a:r>
                    </a:p>
                    <a:p>
                      <a:pPr marL="0" marR="0">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 </a:t>
                      </a:r>
                    </a:p>
                    <a:p>
                      <a:pPr marL="0" marR="0">
                        <a:spcBef>
                          <a:spcPts val="0"/>
                        </a:spcBef>
                        <a:spcAft>
                          <a:spcPts val="0"/>
                        </a:spcAft>
                      </a:pPr>
                      <a:endParaRPr lang="en-US" sz="1400" i="1" kern="100">
                        <a:effectLst/>
                        <a:latin typeface="Montserrat" pitchFamily="2" charset="0"/>
                        <a:ea typeface="Calibri" panose="020F0502020204030204" pitchFamily="34" charset="0"/>
                        <a:cs typeface="Arial" panose="020B0604020202020204" pitchFamily="34" charset="0"/>
                      </a:endParaRPr>
                    </a:p>
                    <a:p>
                      <a:pPr marL="0" marR="0">
                        <a:spcBef>
                          <a:spcPts val="0"/>
                        </a:spcBef>
                        <a:spcAft>
                          <a:spcPts val="0"/>
                        </a:spcAft>
                      </a:pPr>
                      <a:endParaRPr lang="en-US" sz="1400" i="1" kern="100">
                        <a:effectLst/>
                        <a:latin typeface="Montserrat" pitchFamily="2" charset="0"/>
                        <a:ea typeface="Calibri" panose="020F0502020204030204" pitchFamily="34" charset="0"/>
                        <a:cs typeface="Arial" panose="020B0604020202020204" pitchFamily="34" charset="0"/>
                      </a:endParaRPr>
                    </a:p>
                    <a:p>
                      <a:pPr marL="0" marR="0">
                        <a:spcBef>
                          <a:spcPts val="0"/>
                        </a:spcBef>
                        <a:spcAft>
                          <a:spcPts val="0"/>
                        </a:spcAft>
                      </a:pPr>
                      <a:endParaRPr lang="en-US" sz="1400" i="1" kern="100">
                        <a:effectLst/>
                        <a:latin typeface="Montserrat" pitchFamily="2" charset="0"/>
                        <a:ea typeface="Calibri" panose="020F0502020204030204" pitchFamily="34" charset="0"/>
                        <a:cs typeface="Arial" panose="020B0604020202020204" pitchFamily="34" charset="0"/>
                      </a:endParaRPr>
                    </a:p>
                    <a:p>
                      <a:pPr marL="0" marR="0">
                        <a:spcBef>
                          <a:spcPts val="0"/>
                        </a:spcBef>
                        <a:spcAft>
                          <a:spcPts val="0"/>
                        </a:spcAft>
                      </a:pPr>
                      <a:endParaRPr lang="en-US" sz="1400" i="1" kern="100">
                        <a:effectLst/>
                        <a:latin typeface="Montserrat" pitchFamily="2" charset="0"/>
                        <a:ea typeface="Calibri" panose="020F0502020204030204" pitchFamily="34" charset="0"/>
                        <a:cs typeface="Arial" panose="020B0604020202020204" pitchFamily="34" charset="0"/>
                      </a:endParaRPr>
                    </a:p>
                    <a:p>
                      <a:pPr marL="0" marR="0">
                        <a:spcBef>
                          <a:spcPts val="0"/>
                        </a:spcBef>
                        <a:spcAft>
                          <a:spcPts val="0"/>
                        </a:spcAft>
                      </a:pPr>
                      <a:endParaRPr lang="en-US" sz="1400" i="1" kern="100">
                        <a:effectLst/>
                        <a:latin typeface="Montserrat" pitchFamily="2" charset="0"/>
                        <a:ea typeface="Calibri" panose="020F0502020204030204" pitchFamily="34" charset="0"/>
                        <a:cs typeface="Arial" panose="020B0604020202020204" pitchFamily="34" charset="0"/>
                      </a:endParaRPr>
                    </a:p>
                  </a:txBody>
                  <a:tcPr marL="68580" marR="68580"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lvl="0" indent="0">
                        <a:spcBef>
                          <a:spcPts val="0"/>
                        </a:spcBef>
                        <a:spcAft>
                          <a:spcPts val="0"/>
                        </a:spcAft>
                        <a:buFont typeface="Symbol" panose="05050102010706020507" pitchFamily="18" charset="2"/>
                        <a:buNone/>
                      </a:pPr>
                      <a:r>
                        <a:rPr lang="en-US" sz="1400" kern="100">
                          <a:effectLst/>
                          <a:latin typeface="Montserrat" pitchFamily="2" charset="0"/>
                          <a:ea typeface="Calibri" panose="020F0502020204030204" pitchFamily="34" charset="0"/>
                          <a:cs typeface="Arial" panose="020B0604020202020204" pitchFamily="34" charset="0"/>
                        </a:rPr>
                        <a:t>Rating based on synthetic indicator (SI), which is</a:t>
                      </a:r>
                      <a:endParaRPr lang="es-ES" sz="1400" i="1" kern="100">
                        <a:effectLst/>
                        <a:latin typeface="Montserrat" pitchFamily="2" charset="0"/>
                        <a:ea typeface="Calibri" panose="020F0502020204030204" pitchFamily="34" charset="0"/>
                        <a:cs typeface="Arial" panose="020B0604020202020204" pitchFamily="34" charset="0"/>
                      </a:endParaRPr>
                    </a:p>
                    <a:p>
                      <a:pPr marL="0" marR="0">
                        <a:spcBef>
                          <a:spcPts val="0"/>
                        </a:spcBef>
                        <a:spcAft>
                          <a:spcPts val="0"/>
                        </a:spcAft>
                      </a:pPr>
                      <a:endParaRPr lang="es-ES" sz="1400" i="1" kern="100">
                        <a:effectLst/>
                        <a:latin typeface="Montserrat" pitchFamily="2" charset="0"/>
                        <a:ea typeface="Calibri" panose="020F0502020204030204" pitchFamily="34" charset="0"/>
                        <a:cs typeface="Arial" panose="020B0604020202020204" pitchFamily="34" charset="0"/>
                      </a:endParaRPr>
                    </a:p>
                    <a:p>
                      <a:pPr marL="0" marR="0">
                        <a:spcBef>
                          <a:spcPts val="0"/>
                        </a:spcBef>
                        <a:spcAft>
                          <a:spcPts val="0"/>
                        </a:spcAft>
                      </a:pPr>
                      <a:r>
                        <a:rPr lang="es-ES" sz="1400" kern="100">
                          <a:effectLst/>
                          <a:latin typeface="Montserrat" pitchFamily="2" charset="0"/>
                          <a:ea typeface="Calibri" panose="020F0502020204030204" pitchFamily="34" charset="0"/>
                          <a:cs typeface="Arial" panose="020B0604020202020204" pitchFamily="34" charset="0"/>
                        </a:rPr>
                        <a:t> </a:t>
                      </a:r>
                      <a:endParaRPr lang="en-US" sz="1400" kern="100">
                        <a:effectLst/>
                        <a:latin typeface="Montserrat" pitchFamily="2" charset="0"/>
                        <a:ea typeface="Calibri" panose="020F0502020204030204" pitchFamily="34" charset="0"/>
                        <a:cs typeface="Arial" panose="020B0604020202020204" pitchFamily="34" charset="0"/>
                      </a:endParaRPr>
                    </a:p>
                    <a:p>
                      <a:pPr marL="0" marR="0">
                        <a:spcBef>
                          <a:spcPts val="0"/>
                        </a:spcBef>
                        <a:spcAft>
                          <a:spcPts val="0"/>
                        </a:spcAft>
                      </a:pPr>
                      <a:r>
                        <a:rPr lang="es-ES" sz="1400" kern="100">
                          <a:effectLst/>
                          <a:latin typeface="Montserrat" pitchFamily="2" charset="0"/>
                          <a:ea typeface="Calibri" panose="020F0502020204030204" pitchFamily="34" charset="0"/>
                          <a:cs typeface="Arial" panose="020B0604020202020204" pitchFamily="34" charset="0"/>
                        </a:rPr>
                        <a:t> </a:t>
                      </a:r>
                      <a:endParaRPr lang="en-US" sz="1400" kern="100">
                        <a:effectLst/>
                        <a:latin typeface="Montserrat" pitchFamily="2" charset="0"/>
                        <a:ea typeface="Calibri" panose="020F0502020204030204" pitchFamily="34" charset="0"/>
                        <a:cs typeface="Arial" panose="020B0604020202020204" pitchFamily="34" charset="0"/>
                      </a:endParaRPr>
                    </a:p>
                    <a:p>
                      <a:pPr marL="0" marR="0">
                        <a:spcBef>
                          <a:spcPts val="0"/>
                        </a:spcBef>
                        <a:spcAft>
                          <a:spcPts val="0"/>
                        </a:spcAft>
                      </a:pPr>
                      <a:r>
                        <a:rPr lang="es-ES" sz="1400" kern="100">
                          <a:effectLst/>
                          <a:latin typeface="Montserrat" pitchFamily="2" charset="0"/>
                          <a:ea typeface="Calibri" panose="020F0502020204030204" pitchFamily="34" charset="0"/>
                          <a:cs typeface="Arial" panose="020B0604020202020204" pitchFamily="34" charset="0"/>
                        </a:rPr>
                        <a:t> </a:t>
                      </a:r>
                      <a:endParaRPr lang="en-US" sz="1400" kern="100">
                        <a:effectLst/>
                        <a:latin typeface="Montserrat" pitchFamily="2" charset="0"/>
                        <a:ea typeface="Calibri" panose="020F0502020204030204" pitchFamily="34" charset="0"/>
                        <a:cs typeface="Arial" panose="020B0604020202020204" pitchFamily="34" charset="0"/>
                      </a:endParaRPr>
                    </a:p>
                    <a:p>
                      <a:pPr marL="0" marR="0">
                        <a:spcBef>
                          <a:spcPts val="0"/>
                        </a:spcBef>
                        <a:spcAft>
                          <a:spcPts val="0"/>
                        </a:spcAft>
                      </a:pPr>
                      <a:r>
                        <a:rPr lang="es-ES" sz="1400" kern="100">
                          <a:effectLst/>
                          <a:latin typeface="Montserrat" pitchFamily="2" charset="0"/>
                          <a:ea typeface="Calibri" panose="020F0502020204030204" pitchFamily="34" charset="0"/>
                          <a:cs typeface="Arial" panose="020B0604020202020204" pitchFamily="34" charset="0"/>
                        </a:rPr>
                        <a:t> </a:t>
                      </a:r>
                      <a:endParaRPr lang="en-US" sz="1400" kern="100">
                        <a:effectLst/>
                        <a:latin typeface="Montserrat" pitchFamily="2" charset="0"/>
                        <a:ea typeface="Calibri" panose="020F0502020204030204" pitchFamily="34" charset="0"/>
                        <a:cs typeface="Arial" panose="020B0604020202020204" pitchFamily="34" charset="0"/>
                      </a:endParaRPr>
                    </a:p>
                  </a:txBody>
                  <a:tcPr marL="68580" marR="68580"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Ratings for 2 supervision and implementation support (SIS) indicators:</a:t>
                      </a:r>
                      <a:endParaRPr lang="en-US" sz="1400" kern="100">
                        <a:effectLst/>
                        <a:latin typeface="Montserrat" pitchFamily="2" charset="0"/>
                        <a:ea typeface="Calibri" panose="020F0502020204030204" pitchFamily="34" charset="0"/>
                        <a:cs typeface="Arial" panose="020B0604020202020204" pitchFamily="34" charset="0"/>
                      </a:endParaRPr>
                    </a:p>
                    <a:p>
                      <a:pPr marL="174625" marR="0" lvl="0" indent="-174625">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Likelihood of achieving development objectives (SIS 1)</a:t>
                      </a:r>
                      <a:endParaRPr lang="en-US" sz="1400" kern="100">
                        <a:effectLst/>
                        <a:latin typeface="Montserrat" pitchFamily="2" charset="0"/>
                        <a:ea typeface="Calibri" panose="020F0502020204030204" pitchFamily="34" charset="0"/>
                        <a:cs typeface="Arial" panose="020B0604020202020204" pitchFamily="34" charset="0"/>
                      </a:endParaRPr>
                    </a:p>
                    <a:p>
                      <a:pPr marL="174625" marR="0" lvl="0" indent="-174625">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Implementation progress (SIS 2)</a:t>
                      </a:r>
                      <a:endParaRPr lang="en-US" sz="1400" kern="100">
                        <a:effectLst/>
                        <a:latin typeface="Montserrat" pitchFamily="2" charset="0"/>
                        <a:ea typeface="Calibri" panose="020F0502020204030204" pitchFamily="34" charset="0"/>
                        <a:cs typeface="Arial" panose="020B0604020202020204" pitchFamily="34" charset="0"/>
                      </a:endParaRPr>
                    </a:p>
                    <a:p>
                      <a:pPr marL="228600" marR="0">
                        <a:spcBef>
                          <a:spcPts val="0"/>
                        </a:spcBef>
                        <a:spcAft>
                          <a:spcPts val="0"/>
                        </a:spcAf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 </a:t>
                      </a:r>
                      <a:endParaRPr lang="en-US" sz="1400" kern="100">
                        <a:effectLst/>
                        <a:latin typeface="Montserrat" pitchFamily="2" charset="0"/>
                        <a:ea typeface="Calibri" panose="020F0502020204030204" pitchFamily="34" charset="0"/>
                        <a:cs typeface="Arial" panose="020B0604020202020204" pitchFamily="34" charset="0"/>
                      </a:endParaRPr>
                    </a:p>
                  </a:txBody>
                  <a:tcPr marL="68580" marR="68580"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Ratings for:</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Development objectives progress</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Implementation progress</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Environmental and social standards </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Procurement</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Financial management</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Project management</a:t>
                      </a:r>
                    </a:p>
                    <a:p>
                      <a:pPr marL="174625" marR="0" lvl="0" indent="-174625" algn="l" defTabSz="914400" rtl="0" eaLnBrk="1" latinLnBrk="0" hangingPunct="1">
                        <a:spcBef>
                          <a:spcPts val="400"/>
                        </a:spcBef>
                        <a:spcAft>
                          <a:spcPts val="0"/>
                        </a:spcAft>
                        <a:buClr>
                          <a:schemeClr val="accent4"/>
                        </a:buClr>
                        <a:buFont typeface="Symbol" panose="05050102010706020507" pitchFamily="18" charset="2"/>
                        <a:buChar char=""/>
                        <a:tabLst/>
                      </a:pPr>
                      <a:r>
                        <a:rPr lang="en-US" sz="1400" kern="100">
                          <a:solidFill>
                            <a:srgbClr val="000000"/>
                          </a:solidFill>
                          <a:effectLst/>
                          <a:latin typeface="Montserrat" pitchFamily="2" charset="0"/>
                          <a:ea typeface="Calibri" panose="020F0502020204030204" pitchFamily="34" charset="0"/>
                          <a:cs typeface="Arial" panose="020B0604020202020204" pitchFamily="34" charset="0"/>
                        </a:rPr>
                        <a:t>M&amp;E</a:t>
                      </a:r>
                    </a:p>
                    <a:p>
                      <a:pPr marL="0" marR="0">
                        <a:spcBef>
                          <a:spcPts val="0"/>
                        </a:spcBef>
                        <a:spcAft>
                          <a:spcPts val="0"/>
                        </a:spcAft>
                      </a:pPr>
                      <a:endParaRPr lang="en-US" sz="1400" kern="100">
                        <a:effectLst/>
                        <a:latin typeface="Montserrat" pitchFamily="2" charset="0"/>
                        <a:ea typeface="Calibri" panose="020F0502020204030204" pitchFamily="34" charset="0"/>
                        <a:cs typeface="Arial" panose="020B0604020202020204" pitchFamily="34" charset="0"/>
                      </a:endParaRPr>
                    </a:p>
                    <a:p>
                      <a:pPr marL="0" marR="0">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Other criteria:</a:t>
                      </a:r>
                    </a:p>
                    <a:p>
                      <a:pPr marL="0" marR="0">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 Legal covenants</a:t>
                      </a:r>
                    </a:p>
                    <a:p>
                      <a:pPr marL="0" marR="0">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 Effectiveness delays</a:t>
                      </a:r>
                    </a:p>
                    <a:p>
                      <a:pPr marL="0" marR="0">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 Disbursement delays</a:t>
                      </a:r>
                    </a:p>
                    <a:p>
                      <a:pPr marL="0" marR="0">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 Country environment</a:t>
                      </a:r>
                    </a:p>
                    <a:p>
                      <a:pPr marL="0" marR="0">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 Country record</a:t>
                      </a:r>
                    </a:p>
                  </a:txBody>
                  <a:tcPr marL="68580" marR="68580"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2281376553"/>
                  </a:ext>
                </a:extLst>
              </a:tr>
            </a:tbl>
          </a:graphicData>
        </a:graphic>
      </p:graphicFrame>
    </p:spTree>
    <p:extLst>
      <p:ext uri="{BB962C8B-B14F-4D97-AF65-F5344CB8AC3E}">
        <p14:creationId xmlns:p14="http://schemas.microsoft.com/office/powerpoint/2010/main" val="17307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4E51B-525C-C563-5D8B-9546D5752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B22E1-7D82-B8A8-6777-8E737728EA9B}"/>
              </a:ext>
            </a:extLst>
          </p:cNvPr>
          <p:cNvSpPr>
            <a:spLocks noGrp="1"/>
          </p:cNvSpPr>
          <p:nvPr>
            <p:ph type="title"/>
          </p:nvPr>
        </p:nvSpPr>
        <p:spPr/>
        <p:txBody>
          <a:bodyPr>
            <a:normAutofit/>
          </a:bodyPr>
          <a:lstStyle/>
          <a:p>
            <a:r>
              <a:rPr lang="en-US">
                <a:highlight>
                  <a:srgbClr val="FFFFFF"/>
                </a:highlight>
              </a:rPr>
              <a:t>2. Project restructuring – changes requiring Board approval</a:t>
            </a:r>
          </a:p>
        </p:txBody>
      </p:sp>
      <p:sp>
        <p:nvSpPr>
          <p:cNvPr id="4" name="Date Placeholder 3">
            <a:extLst>
              <a:ext uri="{FF2B5EF4-FFF2-40B4-BE49-F238E27FC236}">
                <a16:creationId xmlns:a16="http://schemas.microsoft.com/office/drawing/2014/main" id="{BD8C6885-1222-E515-4F43-7DE884AB56F3}"/>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65B68750-8F38-A6AF-E793-6E8760623130}"/>
              </a:ext>
            </a:extLst>
          </p:cNvPr>
          <p:cNvSpPr>
            <a:spLocks noGrp="1"/>
          </p:cNvSpPr>
          <p:nvPr>
            <p:ph type="sldNum" sz="quarter" idx="12"/>
          </p:nvPr>
        </p:nvSpPr>
        <p:spPr/>
        <p:txBody>
          <a:bodyPr/>
          <a:lstStyle/>
          <a:p>
            <a:fld id="{42B5209B-614C-6642-88EA-38522E799009}" type="slidenum">
              <a:rPr lang="en-US" smtClean="0"/>
              <a:t>17</a:t>
            </a:fld>
            <a:endParaRPr lang="en-US"/>
          </a:p>
        </p:txBody>
      </p:sp>
      <p:graphicFrame>
        <p:nvGraphicFramePr>
          <p:cNvPr id="3" name="Table 2">
            <a:extLst>
              <a:ext uri="{FF2B5EF4-FFF2-40B4-BE49-F238E27FC236}">
                <a16:creationId xmlns:a16="http://schemas.microsoft.com/office/drawing/2014/main" id="{8FF84844-5EFE-008B-166B-2B1D27A02DC1}"/>
              </a:ext>
            </a:extLst>
          </p:cNvPr>
          <p:cNvGraphicFramePr>
            <a:graphicFrameLocks noGrp="1"/>
          </p:cNvGraphicFramePr>
          <p:nvPr>
            <p:extLst>
              <p:ext uri="{D42A27DB-BD31-4B8C-83A1-F6EECF244321}">
                <p14:modId xmlns:p14="http://schemas.microsoft.com/office/powerpoint/2010/main" val="4214005869"/>
              </p:ext>
            </p:extLst>
          </p:nvPr>
        </p:nvGraphicFramePr>
        <p:xfrm>
          <a:off x="284440" y="1597335"/>
          <a:ext cx="11338560" cy="4787717"/>
        </p:xfrm>
        <a:graphic>
          <a:graphicData uri="http://schemas.openxmlformats.org/drawingml/2006/table">
            <a:tbl>
              <a:tblPr>
                <a:tableStyleId>{B301B821-A1FF-4177-AEE7-76D212191A09}</a:tableStyleId>
              </a:tblPr>
              <a:tblGrid>
                <a:gridCol w="2267712">
                  <a:extLst>
                    <a:ext uri="{9D8B030D-6E8A-4147-A177-3AD203B41FA5}">
                      <a16:colId xmlns:a16="http://schemas.microsoft.com/office/drawing/2014/main" val="2953077445"/>
                    </a:ext>
                  </a:extLst>
                </a:gridCol>
                <a:gridCol w="2267712">
                  <a:extLst>
                    <a:ext uri="{9D8B030D-6E8A-4147-A177-3AD203B41FA5}">
                      <a16:colId xmlns:a16="http://schemas.microsoft.com/office/drawing/2014/main" val="122161703"/>
                    </a:ext>
                  </a:extLst>
                </a:gridCol>
                <a:gridCol w="2267712">
                  <a:extLst>
                    <a:ext uri="{9D8B030D-6E8A-4147-A177-3AD203B41FA5}">
                      <a16:colId xmlns:a16="http://schemas.microsoft.com/office/drawing/2014/main" val="1379054759"/>
                    </a:ext>
                  </a:extLst>
                </a:gridCol>
                <a:gridCol w="2267712">
                  <a:extLst>
                    <a:ext uri="{9D8B030D-6E8A-4147-A177-3AD203B41FA5}">
                      <a16:colId xmlns:a16="http://schemas.microsoft.com/office/drawing/2014/main" val="3036674307"/>
                    </a:ext>
                  </a:extLst>
                </a:gridCol>
                <a:gridCol w="2267712">
                  <a:extLst>
                    <a:ext uri="{9D8B030D-6E8A-4147-A177-3AD203B41FA5}">
                      <a16:colId xmlns:a16="http://schemas.microsoft.com/office/drawing/2014/main" val="3023918558"/>
                    </a:ext>
                  </a:extLst>
                </a:gridCol>
              </a:tblGrid>
              <a:tr h="490037">
                <a:tc>
                  <a:txBody>
                    <a:bodyPr/>
                    <a:lstStyle/>
                    <a:p>
                      <a:pPr marL="0" marR="0" algn="ctr">
                        <a:spcBef>
                          <a:spcPts val="0"/>
                        </a:spcBef>
                        <a:spcAft>
                          <a:spcPts val="0"/>
                        </a:spcAft>
                      </a:pPr>
                      <a:r>
                        <a:rPr lang="en-US" sz="1600" b="1" kern="100">
                          <a:solidFill>
                            <a:schemeClr val="bg1"/>
                          </a:solidFill>
                          <a:effectLst/>
                          <a:latin typeface="Montserrat" pitchFamily="2" charset="0"/>
                          <a:ea typeface="Calibri" panose="020F0502020204030204" pitchFamily="34" charset="0"/>
                          <a:cs typeface="Arial" panose="020B0604020202020204" pitchFamily="34" charset="0"/>
                        </a:rPr>
                        <a:t>ADB</a:t>
                      </a:r>
                    </a:p>
                  </a:txBody>
                  <a:tcPr marL="68580" marR="68580" marT="91440" marB="9144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95778"/>
                    </a:solidFill>
                  </a:tcPr>
                </a:tc>
                <a:tc>
                  <a:txBody>
                    <a:bodyPr/>
                    <a:lstStyle/>
                    <a:p>
                      <a:pPr marL="0" marR="0" algn="ctr">
                        <a:spcBef>
                          <a:spcPts val="0"/>
                        </a:spcBef>
                        <a:spcAft>
                          <a:spcPts val="0"/>
                        </a:spcAft>
                      </a:pPr>
                      <a:r>
                        <a:rPr lang="en-US" sz="1600" b="1" kern="100">
                          <a:solidFill>
                            <a:schemeClr val="bg1"/>
                          </a:solidFill>
                          <a:effectLst/>
                          <a:latin typeface="Montserrat" pitchFamily="2" charset="0"/>
                          <a:ea typeface="Calibri" panose="020F0502020204030204" pitchFamily="34" charset="0"/>
                          <a:cs typeface="Arial" panose="020B0604020202020204" pitchFamily="34" charset="0"/>
                        </a:rPr>
                        <a:t>AfDB</a:t>
                      </a:r>
                    </a:p>
                  </a:txBody>
                  <a:tcPr marL="68580" marR="68580" marT="91440" marB="9144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95778"/>
                    </a:solidFill>
                  </a:tcPr>
                </a:tc>
                <a:tc>
                  <a:txBody>
                    <a:bodyPr/>
                    <a:lstStyle/>
                    <a:p>
                      <a:pPr marL="0" marR="0" algn="ctr">
                        <a:spcBef>
                          <a:spcPts val="0"/>
                        </a:spcBef>
                        <a:spcAft>
                          <a:spcPts val="0"/>
                        </a:spcAft>
                      </a:pPr>
                      <a:r>
                        <a:rPr lang="en-US" sz="1600" b="1" kern="100">
                          <a:solidFill>
                            <a:schemeClr val="bg1"/>
                          </a:solidFill>
                          <a:effectLst/>
                          <a:latin typeface="Montserrat" pitchFamily="2" charset="0"/>
                          <a:ea typeface="Calibri" panose="020F0502020204030204" pitchFamily="34" charset="0"/>
                          <a:cs typeface="Arial" panose="020B0604020202020204" pitchFamily="34" charset="0"/>
                        </a:rPr>
                        <a:t>IDB</a:t>
                      </a:r>
                    </a:p>
                  </a:txBody>
                  <a:tcPr marL="68580" marR="68580" marT="91440" marB="9144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95778"/>
                    </a:solidFill>
                  </a:tcPr>
                </a:tc>
                <a:tc>
                  <a:txBody>
                    <a:bodyPr/>
                    <a:lstStyle/>
                    <a:p>
                      <a:pPr marL="0" marR="0" algn="ctr">
                        <a:spcBef>
                          <a:spcPts val="0"/>
                        </a:spcBef>
                        <a:spcAft>
                          <a:spcPts val="0"/>
                        </a:spcAft>
                      </a:pPr>
                      <a:r>
                        <a:rPr lang="en-US" sz="1600" b="1" kern="100">
                          <a:solidFill>
                            <a:schemeClr val="bg1"/>
                          </a:solidFill>
                          <a:effectLst/>
                          <a:latin typeface="Montserrat" pitchFamily="2" charset="0"/>
                          <a:ea typeface="Calibri" panose="020F0502020204030204" pitchFamily="34" charset="0"/>
                          <a:cs typeface="Arial" panose="020B0604020202020204" pitchFamily="34" charset="0"/>
                        </a:rPr>
                        <a:t>IFAD</a:t>
                      </a:r>
                    </a:p>
                  </a:txBody>
                  <a:tcPr marL="68580" marR="68580" marT="91440" marB="9144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95778"/>
                    </a:solidFill>
                  </a:tcPr>
                </a:tc>
                <a:tc>
                  <a:txBody>
                    <a:bodyPr/>
                    <a:lstStyle/>
                    <a:p>
                      <a:pPr marL="0" marR="0" algn="ctr">
                        <a:spcBef>
                          <a:spcPts val="0"/>
                        </a:spcBef>
                        <a:spcAft>
                          <a:spcPts val="0"/>
                        </a:spcAft>
                      </a:pPr>
                      <a:r>
                        <a:rPr lang="en-US" sz="1600" b="1" kern="100">
                          <a:solidFill>
                            <a:schemeClr val="bg1"/>
                          </a:solidFill>
                          <a:effectLst/>
                          <a:latin typeface="Montserrat" pitchFamily="2" charset="0"/>
                          <a:ea typeface="Calibri" panose="020F0502020204030204" pitchFamily="34" charset="0"/>
                          <a:cs typeface="Arial" panose="020B0604020202020204" pitchFamily="34" charset="0"/>
                        </a:rPr>
                        <a:t>WB</a:t>
                      </a:r>
                    </a:p>
                  </a:txBody>
                  <a:tcPr marL="68580" marR="68580" marT="91440" marB="9144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95778"/>
                    </a:solidFill>
                  </a:tcPr>
                </a:tc>
                <a:extLst>
                  <a:ext uri="{0D108BD9-81ED-4DB2-BD59-A6C34878D82A}">
                    <a16:rowId xmlns:a16="http://schemas.microsoft.com/office/drawing/2014/main" val="69133669"/>
                  </a:ext>
                </a:extLst>
              </a:tr>
              <a:tr h="27029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00" kern="1200">
                          <a:solidFill>
                            <a:schemeClr val="dk1"/>
                          </a:solidFill>
                          <a:effectLst/>
                          <a:latin typeface="Montserrat"/>
                          <a:ea typeface="+mn-ea"/>
                          <a:cs typeface="+mn-cs"/>
                        </a:rPr>
                        <a:t>Restructuring that fundamentally affects scope of approved project outcomes (includes any downward revisions of expected outcomes)</a:t>
                      </a:r>
                      <a:endParaRPr lang="en-US" sz="1500" kern="100">
                        <a:effectLst/>
                        <a:latin typeface="Montserrat"/>
                        <a:ea typeface="Calibri" panose="020F0502020204030204" pitchFamily="34" charset="0"/>
                        <a:cs typeface="Arial" panose="020B0604020202020204" pitchFamily="34" charset="0"/>
                      </a:endParaRPr>
                    </a:p>
                    <a:p>
                      <a:pPr lvl="0"/>
                      <a:endParaRPr lang="en-US" sz="1500" kern="1200">
                        <a:solidFill>
                          <a:schemeClr val="dk1"/>
                        </a:solidFill>
                        <a:effectLst/>
                        <a:latin typeface="Montserrat"/>
                        <a:ea typeface="+mn-ea"/>
                        <a:cs typeface="+mn-cs"/>
                      </a:endParaRPr>
                    </a:p>
                    <a:p>
                      <a:pPr lvl="0"/>
                      <a:endParaRPr lang="en-US" sz="1500" kern="1200">
                        <a:solidFill>
                          <a:schemeClr val="dk1"/>
                        </a:solidFill>
                        <a:effectLst/>
                        <a:latin typeface="Montserrat"/>
                        <a:ea typeface="+mn-ea"/>
                        <a:cs typeface="+mn-cs"/>
                      </a:endParaRPr>
                    </a:p>
                    <a:p>
                      <a:pPr lvl="0"/>
                      <a:endParaRPr lang="en-US" sz="1500" kern="1200">
                        <a:solidFill>
                          <a:schemeClr val="dk1"/>
                        </a:solidFill>
                        <a:effectLst/>
                        <a:latin typeface="Montserrat"/>
                        <a:ea typeface="+mn-ea"/>
                        <a:cs typeface="+mn-cs"/>
                      </a:endParaRPr>
                    </a:p>
                    <a:p>
                      <a:pPr lvl="0"/>
                      <a:endParaRPr lang="en-US" sz="1500" kern="1200">
                        <a:solidFill>
                          <a:schemeClr val="dk1"/>
                        </a:solidFill>
                        <a:effectLst/>
                        <a:latin typeface="Montserrat"/>
                        <a:ea typeface="+mn-ea"/>
                        <a:cs typeface="+mn-cs"/>
                      </a:endParaRPr>
                    </a:p>
                  </a:txBody>
                  <a:tcPr marL="68580" marR="68580"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lvl="0"/>
                      <a:r>
                        <a:rPr lang="en-US" sz="1500" kern="1200">
                          <a:solidFill>
                            <a:schemeClr val="dk1"/>
                          </a:solidFill>
                          <a:effectLst/>
                          <a:latin typeface="Montserrat"/>
                          <a:ea typeface="+mn-ea"/>
                          <a:cs typeface="+mn-cs"/>
                        </a:rPr>
                        <a:t>Significant change to project design, scope, or development </a:t>
                      </a:r>
                      <a:r>
                        <a:rPr lang="en-US" sz="1500" kern="1200">
                          <a:solidFill>
                            <a:schemeClr val="tx1"/>
                          </a:solidFill>
                          <a:effectLst/>
                          <a:latin typeface="Montserrat"/>
                          <a:ea typeface="+mn-ea"/>
                          <a:cs typeface="+mn-cs"/>
                        </a:rPr>
                        <a:t>objectives. (e.g affects at least 10% of the project (outputs and outcomes))</a:t>
                      </a:r>
                    </a:p>
                    <a:p>
                      <a:pPr lvl="0"/>
                      <a:endParaRPr lang="en-US" sz="1500" kern="1200">
                        <a:solidFill>
                          <a:schemeClr val="tx1"/>
                        </a:solidFill>
                        <a:effectLst/>
                        <a:latin typeface="Montserrat" pitchFamily="2" charset="0"/>
                        <a:ea typeface="+mn-ea"/>
                        <a:cs typeface="+mn-cs"/>
                      </a:endParaRPr>
                    </a:p>
                    <a:p>
                      <a:pPr lvl="0"/>
                      <a:r>
                        <a:rPr lang="en-US" sz="1500" kern="1200">
                          <a:solidFill>
                            <a:schemeClr val="tx1"/>
                          </a:solidFill>
                          <a:effectLst/>
                          <a:latin typeface="Montserrat"/>
                          <a:ea typeface="+mn-ea"/>
                          <a:cs typeface="+mn-cs"/>
                        </a:rPr>
                        <a:t>Modification resulting in reclassification of environmental and </a:t>
                      </a:r>
                      <a:r>
                        <a:rPr lang="en-US" sz="1500" kern="1200">
                          <a:solidFill>
                            <a:schemeClr val="dk1"/>
                          </a:solidFill>
                          <a:effectLst/>
                          <a:latin typeface="Montserrat"/>
                          <a:ea typeface="+mn-ea"/>
                          <a:cs typeface="+mn-cs"/>
                        </a:rPr>
                        <a:t>social categorization to category 1, or change in climate risk category</a:t>
                      </a:r>
                    </a:p>
                  </a:txBody>
                  <a:tcPr marL="68580" marR="68580"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kern="100">
                          <a:effectLst/>
                          <a:latin typeface="Montserrat" pitchFamily="2" charset="0"/>
                          <a:ea typeface="Calibri" panose="020F0502020204030204" pitchFamily="34" charset="0"/>
                          <a:cs typeface="Arial" panose="020B0604020202020204" pitchFamily="34" charset="0"/>
                        </a:rPr>
                        <a:t>Changes in: borrower, guarantor, guaranteed party, financial terms or scope of guarantees, lending category or instrument, purpose, substantial change of objectives, substantial </a:t>
                      </a:r>
                      <a:r>
                        <a:rPr lang="en-US" sz="1500" kern="100">
                          <a:effectLst/>
                          <a:latin typeface="Montserrat"/>
                          <a:ea typeface="Calibri"/>
                          <a:cs typeface="Arial"/>
                        </a:rPr>
                        <a:t>reduction in quantitative results targets, other changes deemed substantial by Management</a:t>
                      </a:r>
                      <a:endParaRPr lang="en-US" sz="1500" b="0" i="0" u="none" strike="noStrike" kern="100" noProof="0">
                        <a:solidFill>
                          <a:schemeClr val="dk1"/>
                        </a:solidFill>
                        <a:effectLst/>
                        <a:highlight>
                          <a:srgbClr val="FFFF00"/>
                        </a:highlight>
                        <a:latin typeface="Montserrat"/>
                      </a:endParaRPr>
                    </a:p>
                    <a:p>
                      <a:pPr marL="0" marR="0" indent="0">
                        <a:spcBef>
                          <a:spcPts val="0"/>
                        </a:spcBef>
                        <a:spcAft>
                          <a:spcPts val="0"/>
                        </a:spcAft>
                        <a:buFont typeface="Arial" panose="020B0604020202020204" pitchFamily="34" charset="0"/>
                        <a:buNone/>
                      </a:pPr>
                      <a:endParaRPr lang="en-US" sz="1500" kern="100">
                        <a:effectLst/>
                        <a:latin typeface="Montserrat" pitchFamily="2" charset="0"/>
                        <a:ea typeface="Calibri" panose="020F0502020204030204" pitchFamily="34" charset="0"/>
                        <a:cs typeface="Arial" panose="020B0604020202020204" pitchFamily="34" charset="0"/>
                      </a:endParaRPr>
                    </a:p>
                    <a:p>
                      <a:pPr marL="0" marR="0" indent="0">
                        <a:spcBef>
                          <a:spcPts val="0"/>
                        </a:spcBef>
                        <a:spcAft>
                          <a:spcPts val="0"/>
                        </a:spcAft>
                        <a:buFont typeface="Arial" panose="020B0604020202020204" pitchFamily="34" charset="0"/>
                        <a:buNone/>
                      </a:pPr>
                      <a:r>
                        <a:rPr lang="en-US" sz="1500" kern="100">
                          <a:effectLst/>
                          <a:latin typeface="Montserrat" pitchFamily="2" charset="0"/>
                          <a:ea typeface="Calibri" panose="020F0502020204030204" pitchFamily="34" charset="0"/>
                          <a:cs typeface="Arial" panose="020B0604020202020204" pitchFamily="34" charset="0"/>
                        </a:rPr>
                        <a:t>Significant exceptions to procurement policy</a:t>
                      </a:r>
                    </a:p>
                  </a:txBody>
                  <a:tcPr marL="68580" marR="68580"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lvl="0"/>
                      <a:r>
                        <a:rPr lang="en-US" sz="1500" kern="1200">
                          <a:solidFill>
                            <a:schemeClr val="dk1"/>
                          </a:solidFill>
                          <a:effectLst/>
                          <a:latin typeface="Montserrat"/>
                          <a:ea typeface="+mn-ea"/>
                          <a:cs typeface="+mn-cs"/>
                        </a:rPr>
                        <a:t>Significant change in scope or characteristics of project</a:t>
                      </a:r>
                    </a:p>
                    <a:p>
                      <a:pPr lvl="0"/>
                      <a:endParaRPr lang="en-US" sz="1500" kern="1200">
                        <a:solidFill>
                          <a:schemeClr val="dk1"/>
                        </a:solidFill>
                        <a:effectLst/>
                        <a:latin typeface="Montserrat" pitchFamily="2" charset="0"/>
                        <a:ea typeface="+mn-ea"/>
                        <a:cs typeface="+mn-cs"/>
                      </a:endParaRPr>
                    </a:p>
                    <a:p>
                      <a:pPr lvl="0"/>
                      <a:r>
                        <a:rPr lang="en-US" sz="1500" kern="1200">
                          <a:solidFill>
                            <a:schemeClr val="dk1"/>
                          </a:solidFill>
                          <a:effectLst/>
                          <a:latin typeface="Montserrat" pitchFamily="2" charset="0"/>
                          <a:ea typeface="+mn-ea"/>
                          <a:cs typeface="+mn-cs"/>
                        </a:rPr>
                        <a:t>Change in environmental and social safeguards classification</a:t>
                      </a:r>
                    </a:p>
                  </a:txBody>
                  <a:tcPr marL="68580" marR="68580"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lvl="0"/>
                      <a:r>
                        <a:rPr lang="en-US" sz="1500" kern="1200">
                          <a:solidFill>
                            <a:schemeClr val="dk1"/>
                          </a:solidFill>
                          <a:effectLst/>
                          <a:latin typeface="Montserrat" pitchFamily="2" charset="0"/>
                          <a:ea typeface="+mn-ea"/>
                          <a:cs typeface="+mn-cs"/>
                        </a:rPr>
                        <a:t>Changes from lessor safeguards category to category A</a:t>
                      </a:r>
                    </a:p>
                    <a:p>
                      <a:pPr lvl="0"/>
                      <a:endParaRPr lang="en-US" sz="1500" kern="1200">
                        <a:solidFill>
                          <a:schemeClr val="dk1"/>
                        </a:solidFill>
                        <a:effectLst/>
                        <a:latin typeface="Montserrat" pitchFamily="2" charset="0"/>
                        <a:ea typeface="+mn-ea"/>
                        <a:cs typeface="+mn-cs"/>
                      </a:endParaRPr>
                    </a:p>
                    <a:p>
                      <a:pPr lvl="0"/>
                      <a:r>
                        <a:rPr lang="en-US" sz="1500" kern="1200">
                          <a:solidFill>
                            <a:schemeClr val="dk1"/>
                          </a:solidFill>
                          <a:effectLst/>
                          <a:latin typeface="Montserrat" pitchFamily="2" charset="0"/>
                          <a:ea typeface="+mn-ea"/>
                          <a:cs typeface="+mn-cs"/>
                        </a:rPr>
                        <a:t>Alternative procurement arrangements</a:t>
                      </a:r>
                    </a:p>
                    <a:p>
                      <a:pPr lvl="0"/>
                      <a:endParaRPr lang="en-US" sz="1500" kern="1200">
                        <a:solidFill>
                          <a:schemeClr val="dk1"/>
                        </a:solidFill>
                        <a:effectLst/>
                        <a:latin typeface="Montserrat" pitchFamily="2" charset="0"/>
                        <a:ea typeface="+mn-ea"/>
                        <a:cs typeface="+mn-cs"/>
                      </a:endParaRPr>
                    </a:p>
                    <a:p>
                      <a:pPr lvl="0"/>
                      <a:r>
                        <a:rPr lang="en-US" sz="1500" kern="1200">
                          <a:solidFill>
                            <a:schemeClr val="dk1"/>
                          </a:solidFill>
                          <a:effectLst/>
                          <a:latin typeface="Montserrat" pitchFamily="2" charset="0"/>
                          <a:ea typeface="+mn-ea"/>
                          <a:cs typeface="+mn-cs"/>
                        </a:rPr>
                        <a:t>Extension of Bank guarantee expiration date</a:t>
                      </a:r>
                    </a:p>
                    <a:p>
                      <a:endParaRPr lang="en-US" sz="1500" kern="1200">
                        <a:solidFill>
                          <a:schemeClr val="dk1"/>
                        </a:solidFill>
                        <a:effectLst/>
                        <a:latin typeface="Montserrat" pitchFamily="2" charset="0"/>
                        <a:ea typeface="+mn-ea"/>
                        <a:cs typeface="+mn-cs"/>
                      </a:endParaRPr>
                    </a:p>
                    <a:p>
                      <a:r>
                        <a:rPr lang="en-US" sz="1500" kern="1200">
                          <a:solidFill>
                            <a:schemeClr val="dk1"/>
                          </a:solidFill>
                          <a:effectLst/>
                          <a:latin typeface="Montserrat" pitchFamily="2" charset="0"/>
                          <a:ea typeface="+mn-ea"/>
                          <a:cs typeface="+mn-cs"/>
                        </a:rPr>
                        <a:t>Any level 2 restructuring that Management decides to submit to the Board</a:t>
                      </a:r>
                      <a:endParaRPr lang="en-US" sz="1500" kern="100">
                        <a:effectLst/>
                        <a:latin typeface="Montserrat" pitchFamily="2" charset="0"/>
                        <a:ea typeface="Calibri" panose="020F0502020204030204" pitchFamily="34" charset="0"/>
                        <a:cs typeface="Arial" panose="020B0604020202020204" pitchFamily="34" charset="0"/>
                      </a:endParaRPr>
                    </a:p>
                  </a:txBody>
                  <a:tcPr marL="68580" marR="68580"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502703883"/>
                  </a:ext>
                </a:extLst>
              </a:tr>
            </a:tbl>
          </a:graphicData>
        </a:graphic>
      </p:graphicFrame>
    </p:spTree>
    <p:extLst>
      <p:ext uri="{BB962C8B-B14F-4D97-AF65-F5344CB8AC3E}">
        <p14:creationId xmlns:p14="http://schemas.microsoft.com/office/powerpoint/2010/main" val="4036738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9750-4DE0-77A6-9ACD-382BC9B08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A6384-9F35-A158-CEC7-6B69400223C3}"/>
              </a:ext>
            </a:extLst>
          </p:cNvPr>
          <p:cNvSpPr>
            <a:spLocks noGrp="1"/>
          </p:cNvSpPr>
          <p:nvPr>
            <p:ph type="title"/>
          </p:nvPr>
        </p:nvSpPr>
        <p:spPr/>
        <p:txBody>
          <a:bodyPr>
            <a:normAutofit/>
          </a:bodyPr>
          <a:lstStyle/>
          <a:p>
            <a:r>
              <a:rPr lang="en-US">
                <a:highlight>
                  <a:srgbClr val="FFFFFF"/>
                </a:highlight>
              </a:rPr>
              <a:t>3. Evaluation of completed projects</a:t>
            </a:r>
          </a:p>
        </p:txBody>
      </p:sp>
      <p:sp>
        <p:nvSpPr>
          <p:cNvPr id="4" name="Date Placeholder 3">
            <a:extLst>
              <a:ext uri="{FF2B5EF4-FFF2-40B4-BE49-F238E27FC236}">
                <a16:creationId xmlns:a16="http://schemas.microsoft.com/office/drawing/2014/main" id="{9A2BBFA7-880C-4D98-C5C2-70CF074702F2}"/>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E584FA6D-21B5-C1BD-6EF2-3B283E468A80}"/>
              </a:ext>
            </a:extLst>
          </p:cNvPr>
          <p:cNvSpPr>
            <a:spLocks noGrp="1"/>
          </p:cNvSpPr>
          <p:nvPr>
            <p:ph type="sldNum" sz="quarter" idx="12"/>
          </p:nvPr>
        </p:nvSpPr>
        <p:spPr/>
        <p:txBody>
          <a:bodyPr/>
          <a:lstStyle/>
          <a:p>
            <a:fld id="{42B5209B-614C-6642-88EA-38522E799009}" type="slidenum">
              <a:rPr lang="en-US" smtClean="0"/>
              <a:t>18</a:t>
            </a:fld>
            <a:endParaRPr lang="en-US"/>
          </a:p>
        </p:txBody>
      </p:sp>
      <p:graphicFrame>
        <p:nvGraphicFramePr>
          <p:cNvPr id="6" name="Table 5">
            <a:extLst>
              <a:ext uri="{FF2B5EF4-FFF2-40B4-BE49-F238E27FC236}">
                <a16:creationId xmlns:a16="http://schemas.microsoft.com/office/drawing/2014/main" id="{8D974397-C6FC-CB07-2EC8-CD225D511023}"/>
              </a:ext>
            </a:extLst>
          </p:cNvPr>
          <p:cNvGraphicFramePr>
            <a:graphicFrameLocks noGrp="1"/>
          </p:cNvGraphicFramePr>
          <p:nvPr>
            <p:extLst>
              <p:ext uri="{D42A27DB-BD31-4B8C-83A1-F6EECF244321}">
                <p14:modId xmlns:p14="http://schemas.microsoft.com/office/powerpoint/2010/main" val="2528936472"/>
              </p:ext>
            </p:extLst>
          </p:nvPr>
        </p:nvGraphicFramePr>
        <p:xfrm>
          <a:off x="317175" y="1059762"/>
          <a:ext cx="11155680" cy="5392796"/>
        </p:xfrm>
        <a:graphic>
          <a:graphicData uri="http://schemas.openxmlformats.org/drawingml/2006/table">
            <a:tbl>
              <a:tblPr>
                <a:tableStyleId>{B301B821-A1FF-4177-AEE7-76D212191A09}</a:tableStyleId>
              </a:tblPr>
              <a:tblGrid>
                <a:gridCol w="1413989">
                  <a:extLst>
                    <a:ext uri="{9D8B030D-6E8A-4147-A177-3AD203B41FA5}">
                      <a16:colId xmlns:a16="http://schemas.microsoft.com/office/drawing/2014/main" val="844528826"/>
                    </a:ext>
                  </a:extLst>
                </a:gridCol>
                <a:gridCol w="3041008">
                  <a:extLst>
                    <a:ext uri="{9D8B030D-6E8A-4147-A177-3AD203B41FA5}">
                      <a16:colId xmlns:a16="http://schemas.microsoft.com/office/drawing/2014/main" val="3741723113"/>
                    </a:ext>
                  </a:extLst>
                </a:gridCol>
                <a:gridCol w="6700683">
                  <a:extLst>
                    <a:ext uri="{9D8B030D-6E8A-4147-A177-3AD203B41FA5}">
                      <a16:colId xmlns:a16="http://schemas.microsoft.com/office/drawing/2014/main" val="2586303143"/>
                    </a:ext>
                  </a:extLst>
                </a:gridCol>
              </a:tblGrid>
              <a:tr h="394076">
                <a:tc>
                  <a:txBody>
                    <a:bodyPr/>
                    <a:lstStyle/>
                    <a:p>
                      <a:pPr marL="0" marR="0" algn="ctr">
                        <a:spcBef>
                          <a:spcPts val="0"/>
                        </a:spcBef>
                        <a:spcAft>
                          <a:spcPts val="0"/>
                        </a:spcAft>
                      </a:pPr>
                      <a:r>
                        <a:rPr lang="en-US" sz="1200" b="1" kern="100">
                          <a:solidFill>
                            <a:schemeClr val="bg1"/>
                          </a:solidFill>
                          <a:effectLst/>
                          <a:latin typeface="Montserrat"/>
                          <a:ea typeface="Calibri"/>
                          <a:cs typeface="Arial"/>
                        </a:rPr>
                        <a:t>Core criteria*</a:t>
                      </a:r>
                      <a:endParaRPr lang="en-US" sz="1200" kern="100">
                        <a:solidFill>
                          <a:schemeClr val="bg1"/>
                        </a:solidFill>
                        <a:effectLst/>
                        <a:latin typeface="Montserrat"/>
                        <a:ea typeface="Calibri"/>
                        <a:cs typeface="Arial"/>
                      </a:endParaRPr>
                    </a:p>
                  </a:txBody>
                  <a:tcPr marL="68580" marR="685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295778"/>
                    </a:solidFill>
                  </a:tcPr>
                </a:tc>
                <a:tc>
                  <a:txBody>
                    <a:bodyPr/>
                    <a:lstStyle/>
                    <a:p>
                      <a:pPr marL="0" marR="0" algn="ctr">
                        <a:spcBef>
                          <a:spcPts val="0"/>
                        </a:spcBef>
                        <a:spcAft>
                          <a:spcPts val="0"/>
                        </a:spcAft>
                      </a:pPr>
                      <a:r>
                        <a:rPr lang="en-US" sz="1200" b="1" kern="100">
                          <a:solidFill>
                            <a:schemeClr val="bg1"/>
                          </a:solidFill>
                          <a:effectLst/>
                          <a:latin typeface="Montserrat" pitchFamily="2" charset="0"/>
                          <a:ea typeface="Calibri" panose="020F0502020204030204" pitchFamily="34" charset="0"/>
                          <a:cs typeface="Arial" panose="020B0604020202020204" pitchFamily="34" charset="0"/>
                        </a:rPr>
                        <a:t>Most frequent focus</a:t>
                      </a:r>
                    </a:p>
                  </a:txBody>
                  <a:tcPr marL="68580" marR="685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295778"/>
                    </a:solidFill>
                  </a:tcPr>
                </a:tc>
                <a:tc>
                  <a:txBody>
                    <a:bodyPr/>
                    <a:lstStyle/>
                    <a:p>
                      <a:pPr marL="0" marR="0" algn="ctr" rtl="0" eaLnBrk="1" latinLnBrk="0" hangingPunct="1">
                        <a:spcBef>
                          <a:spcPts val="0"/>
                        </a:spcBef>
                        <a:spcAft>
                          <a:spcPts val="0"/>
                        </a:spcAft>
                      </a:pPr>
                      <a:r>
                        <a:rPr lang="en-US" sz="1200" b="1" i="0" u="none" strike="noStrike" kern="100" noProof="0">
                          <a:solidFill>
                            <a:schemeClr val="bg1"/>
                          </a:solidFill>
                          <a:effectLst/>
                          <a:latin typeface="Montserrat"/>
                        </a:rPr>
                        <a:t>Differences in the application of the core criteria across institutions</a:t>
                      </a:r>
                    </a:p>
                  </a:txBody>
                  <a:tcPr marL="68580" marR="685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295778"/>
                    </a:solidFill>
                  </a:tcPr>
                </a:tc>
                <a:extLst>
                  <a:ext uri="{0D108BD9-81ED-4DB2-BD59-A6C34878D82A}">
                    <a16:rowId xmlns:a16="http://schemas.microsoft.com/office/drawing/2014/main" val="1451270266"/>
                  </a:ext>
                </a:extLst>
              </a:tr>
              <a:tr h="950734">
                <a:tc>
                  <a:txBody>
                    <a:bodyPr/>
                    <a:lstStyle/>
                    <a:p>
                      <a:pPr marL="0" marR="0">
                        <a:spcBef>
                          <a:spcPts val="0"/>
                        </a:spcBef>
                        <a:spcAft>
                          <a:spcPts val="0"/>
                        </a:spcAft>
                      </a:pPr>
                      <a:r>
                        <a:rPr lang="en-US" sz="1400" b="1" kern="100">
                          <a:effectLst/>
                          <a:latin typeface="Montserrat" pitchFamily="2" charset="0"/>
                          <a:ea typeface="Calibri" panose="020F0502020204030204" pitchFamily="34" charset="0"/>
                          <a:cs typeface="Arial" panose="020B0604020202020204" pitchFamily="34" charset="0"/>
                        </a:rPr>
                        <a:t>Relevance</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0" kern="100">
                          <a:solidFill>
                            <a:schemeClr val="tx1"/>
                          </a:solidFill>
                          <a:effectLst/>
                          <a:latin typeface="Montserrat"/>
                          <a:ea typeface="Calibri"/>
                          <a:cs typeface="Arial"/>
                        </a:rPr>
                        <a:t>Relevance of project objectives and project design, both at preparation and during implementation</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b="0" kern="100">
                          <a:solidFill>
                            <a:schemeClr val="tx1"/>
                          </a:solidFill>
                          <a:effectLst/>
                          <a:latin typeface="Montserrat" pitchFamily="2" charset="0"/>
                          <a:ea typeface="Calibri" panose="020F0502020204030204" pitchFamily="34" charset="0"/>
                          <a:cs typeface="Arial" panose="020B0604020202020204" pitchFamily="34" charset="0"/>
                        </a:rPr>
                        <a:t>Fairly similar at AfDB, IDB, IFAD</a:t>
                      </a:r>
                    </a:p>
                    <a:p>
                      <a:pPr marL="171450" marR="0" lvl="0" indent="-171450" algn="l" defTabSz="914377"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b="0" kern="100">
                          <a:solidFill>
                            <a:schemeClr val="tx1"/>
                          </a:solidFill>
                          <a:effectLst/>
                          <a:latin typeface="Montserrat" pitchFamily="2" charset="0"/>
                          <a:ea typeface="Calibri" panose="020F0502020204030204" pitchFamily="34" charset="0"/>
                          <a:cs typeface="Arial" panose="020B0604020202020204" pitchFamily="34" charset="0"/>
                        </a:rPr>
                        <a:t>ADB adds whether projects had innovative effects and potential for scale</a:t>
                      </a:r>
                    </a:p>
                    <a:p>
                      <a:pPr marL="171450" marR="0" lvl="0" indent="-171450" algn="l" defTabSz="914377"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b="0" kern="100">
                          <a:solidFill>
                            <a:schemeClr val="tx1"/>
                          </a:solidFill>
                          <a:effectLst/>
                          <a:latin typeface="Montserrat" pitchFamily="2" charset="0"/>
                          <a:ea typeface="Calibri" panose="020F0502020204030204" pitchFamily="34" charset="0"/>
                          <a:cs typeface="Arial" panose="020B0604020202020204" pitchFamily="34" charset="0"/>
                        </a:rPr>
                        <a:t>WB focuses on </a:t>
                      </a:r>
                      <a:r>
                        <a:rPr lang="en-US" sz="1400" b="0" kern="100" noProof="0">
                          <a:solidFill>
                            <a:schemeClr val="tx1"/>
                          </a:solidFill>
                          <a:effectLst/>
                          <a:latin typeface="Montserrat" pitchFamily="2" charset="0"/>
                          <a:ea typeface="Calibri" panose="020F0502020204030204" pitchFamily="34" charset="0"/>
                          <a:cs typeface="Arial" panose="020B0604020202020204" pitchFamily="34" charset="0"/>
                        </a:rPr>
                        <a:t>alignment of project objectives with country strategy priorities  for investment loans and on relevance of prior actions for policy-based loans</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9876360"/>
                  </a:ext>
                </a:extLst>
              </a:tr>
              <a:tr h="985190">
                <a:tc>
                  <a:txBody>
                    <a:bodyPr/>
                    <a:lstStyle/>
                    <a:p>
                      <a:pPr marL="0" marR="0">
                        <a:spcBef>
                          <a:spcPts val="0"/>
                        </a:spcBef>
                        <a:spcAft>
                          <a:spcPts val="0"/>
                        </a:spcAft>
                      </a:pPr>
                      <a:r>
                        <a:rPr lang="en-US" sz="1400" b="1" kern="100">
                          <a:effectLst/>
                          <a:latin typeface="Montserrat" pitchFamily="2" charset="0"/>
                          <a:ea typeface="Calibri" panose="020F0502020204030204" pitchFamily="34" charset="0"/>
                          <a:cs typeface="Arial" panose="020B0604020202020204" pitchFamily="34" charset="0"/>
                        </a:rPr>
                        <a:t>Effectiveness</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a:ln>
                            <a:noFill/>
                          </a:ln>
                          <a:solidFill>
                            <a:schemeClr val="tx1"/>
                          </a:solidFill>
                          <a:effectLst/>
                          <a:uLnTx/>
                          <a:uFillTx/>
                          <a:latin typeface="Montserrat" pitchFamily="2" charset="0"/>
                          <a:ea typeface="Calibri" panose="020F0502020204030204" pitchFamily="34" charset="0"/>
                          <a:cs typeface="Arial" panose="020B0604020202020204" pitchFamily="34" charset="0"/>
                        </a:rPr>
                        <a:t>Whether aspired outcomes and objectives were achieved. Use project results framework from approval and subsequent formal modifications </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b="0" kern="100" noProof="0">
                          <a:solidFill>
                            <a:schemeClr val="tx1"/>
                          </a:solidFill>
                          <a:effectLst/>
                          <a:latin typeface="Montserrat" pitchFamily="2" charset="0"/>
                          <a:ea typeface="Calibri" panose="020F0502020204030204" pitchFamily="34" charset="0"/>
                          <a:cs typeface="Arial" panose="020B0604020202020204" pitchFamily="34" charset="0"/>
                        </a:rPr>
                        <a:t>IDB, IFAD, and WB focus on the achievement of intended outcomes and objectives </a:t>
                      </a:r>
                    </a:p>
                    <a:p>
                      <a:pPr marL="171450" marR="0" lvl="0" indent="-171450" algn="l" defTabSz="914377"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b="0" kern="100" noProof="0">
                          <a:solidFill>
                            <a:schemeClr val="tx1"/>
                          </a:solidFill>
                          <a:effectLst/>
                          <a:latin typeface="Montserrat" pitchFamily="2" charset="0"/>
                          <a:ea typeface="Calibri" panose="020F0502020204030204" pitchFamily="34" charset="0"/>
                          <a:cs typeface="Arial" panose="020B0604020202020204" pitchFamily="34" charset="0"/>
                        </a:rPr>
                        <a:t>AfDB and ADB include achievement of output and outcome targets in effectiveness rating</a:t>
                      </a:r>
                    </a:p>
                    <a:p>
                      <a:pPr marL="171450" marR="0" lvl="0" indent="-171450" algn="l" defTabSz="914377"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b="0" kern="100" noProof="0">
                          <a:solidFill>
                            <a:schemeClr val="tx1"/>
                          </a:solidFill>
                          <a:effectLst/>
                          <a:latin typeface="Montserrat" pitchFamily="2" charset="0"/>
                          <a:ea typeface="Calibri" panose="020F0502020204030204" pitchFamily="34" charset="0"/>
                          <a:cs typeface="Arial" panose="020B0604020202020204" pitchFamily="34" charset="0"/>
                        </a:rPr>
                        <a:t>IDB, IFAD, ADB, and AfDB use numeric cut-offs (% of targets achieved) for each effectiveness rating score, WB does so for PBOs</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120547954"/>
                  </a:ext>
                </a:extLst>
              </a:tr>
              <a:tr h="985190">
                <a:tc>
                  <a:txBody>
                    <a:bodyPr/>
                    <a:lstStyle/>
                    <a:p>
                      <a:pPr marL="0" marR="0">
                        <a:spcBef>
                          <a:spcPts val="0"/>
                        </a:spcBef>
                        <a:spcAft>
                          <a:spcPts val="0"/>
                        </a:spcAft>
                      </a:pPr>
                      <a:r>
                        <a:rPr lang="en-US" sz="1400" b="1" kern="100">
                          <a:effectLst/>
                          <a:latin typeface="Montserrat" pitchFamily="2" charset="0"/>
                          <a:ea typeface="Calibri" panose="020F0502020204030204" pitchFamily="34" charset="0"/>
                          <a:cs typeface="Arial" panose="020B0604020202020204" pitchFamily="34" charset="0"/>
                        </a:rPr>
                        <a:t>Efficiency</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00" noProof="0">
                          <a:solidFill>
                            <a:schemeClr val="tx1"/>
                          </a:solidFill>
                          <a:effectLst/>
                          <a:latin typeface="Montserrat" pitchFamily="2" charset="0"/>
                          <a:ea typeface="Calibri" panose="020F0502020204030204" pitchFamily="34" charset="0"/>
                          <a:cs typeface="Arial" panose="020B0604020202020204" pitchFamily="34" charset="0"/>
                        </a:rPr>
                        <a:t>Economic analysis (cost-benefit or cost-effectiveness analysis) for investment operations</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b="0" kern="100" noProof="0">
                          <a:solidFill>
                            <a:schemeClr val="tx1"/>
                          </a:solidFill>
                          <a:effectLst/>
                          <a:latin typeface="Montserrat" pitchFamily="2" charset="0"/>
                          <a:ea typeface="Calibri" panose="020F0502020204030204" pitchFamily="34" charset="0"/>
                          <a:cs typeface="Arial" panose="020B0604020202020204" pitchFamily="34" charset="0"/>
                        </a:rPr>
                        <a:t>IDB and WB: do not assess efficiency of policy-based operations; downgrade efficiency when no credible analysis is presented but deemed feasible/undertaken during preparation </a:t>
                      </a:r>
                    </a:p>
                    <a:p>
                      <a:pPr marL="171450" marR="0" lvl="0" indent="-171450" algn="l" defTabSz="914377"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b="0" kern="100" noProof="0">
                          <a:solidFill>
                            <a:schemeClr val="tx1"/>
                          </a:solidFill>
                          <a:effectLst/>
                          <a:latin typeface="Montserrat" pitchFamily="2" charset="0"/>
                          <a:ea typeface="Calibri" panose="020F0502020204030204" pitchFamily="34" charset="0"/>
                          <a:cs typeface="Arial" panose="020B0604020202020204" pitchFamily="34" charset="0"/>
                        </a:rPr>
                        <a:t>Other institutions include additional aspects, e.g. process efficiency, implementation progress rating from supervision, unit costs, etc. </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109494"/>
                  </a:ext>
                </a:extLst>
              </a:tr>
              <a:tr h="788152">
                <a:tc>
                  <a:txBody>
                    <a:bodyPr/>
                    <a:lstStyle/>
                    <a:p>
                      <a:pPr marL="0" marR="0">
                        <a:spcBef>
                          <a:spcPts val="0"/>
                        </a:spcBef>
                        <a:spcAft>
                          <a:spcPts val="0"/>
                        </a:spcAft>
                      </a:pPr>
                      <a:r>
                        <a:rPr lang="en-US" sz="1400" b="1" kern="100">
                          <a:effectLst/>
                          <a:latin typeface="Montserrat" pitchFamily="2" charset="0"/>
                          <a:ea typeface="Calibri" panose="020F0502020204030204" pitchFamily="34" charset="0"/>
                          <a:cs typeface="Arial" panose="020B0604020202020204" pitchFamily="34" charset="0"/>
                        </a:rPr>
                        <a:t>Sustainability</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a:ln>
                            <a:noFill/>
                          </a:ln>
                          <a:solidFill>
                            <a:schemeClr val="tx1"/>
                          </a:solidFill>
                          <a:effectLst/>
                          <a:uLnTx/>
                          <a:uFillTx/>
                          <a:latin typeface="Montserrat" pitchFamily="2" charset="0"/>
                          <a:ea typeface="Calibri" panose="020F0502020204030204" pitchFamily="34" charset="0"/>
                          <a:cs typeface="Arial" panose="020B0604020202020204" pitchFamily="34" charset="0"/>
                        </a:rPr>
                        <a:t>Extent to which achieved results are likely to  continue after project completion</a:t>
                      </a:r>
                      <a:endParaRPr kumimoji="0" lang="en-US" sz="1400" b="0" i="0" u="none" strike="sngStrike" kern="100" cap="none" spc="0" normalizeH="0" baseline="0" noProof="0">
                        <a:ln>
                          <a:noFill/>
                        </a:ln>
                        <a:solidFill>
                          <a:schemeClr val="tx1"/>
                        </a:solidFill>
                        <a:effectLst/>
                        <a:uLnTx/>
                        <a:uFillTx/>
                        <a:latin typeface="Montserrat" pitchFamily="2" charset="0"/>
                        <a:ea typeface="Calibri" panose="020F0502020204030204" pitchFamily="34" charset="0"/>
                        <a:cs typeface="Arial" panose="020B0604020202020204" pitchFamily="34" charset="0"/>
                      </a:endParaRP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b="0" kern="100" noProof="0">
                          <a:solidFill>
                            <a:schemeClr val="tx1"/>
                          </a:solidFill>
                          <a:effectLst/>
                          <a:latin typeface="Montserrat" pitchFamily="2" charset="0"/>
                          <a:ea typeface="Calibri" panose="020F0502020204030204" pitchFamily="34" charset="0"/>
                          <a:cs typeface="Arial" panose="020B0604020202020204" pitchFamily="34" charset="0"/>
                        </a:rPr>
                        <a:t>Fairly similar at ADB, AfDB, IDB, IFAD</a:t>
                      </a:r>
                    </a:p>
                    <a:p>
                      <a:pPr marL="171450" marR="0" lvl="0" indent="-171450" algn="l" defTabSz="914377"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b="0" kern="100" noProof="0">
                          <a:solidFill>
                            <a:schemeClr val="tx1"/>
                          </a:solidFill>
                          <a:effectLst/>
                          <a:latin typeface="Montserrat" pitchFamily="2" charset="0"/>
                          <a:ea typeface="Calibri" panose="020F0502020204030204" pitchFamily="34" charset="0"/>
                          <a:cs typeface="Arial" panose="020B0604020202020204" pitchFamily="34" charset="0"/>
                        </a:rPr>
                        <a:t>WB does not include it among core criteria, but looks at risk to continuation of results as unrated non-criteria</a:t>
                      </a:r>
                    </a:p>
                  </a:txBody>
                  <a:tcPr marL="68580" marR="685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66970622"/>
                  </a:ext>
                </a:extLst>
              </a:tr>
            </a:tbl>
          </a:graphicData>
        </a:graphic>
      </p:graphicFrame>
      <p:sp>
        <p:nvSpPr>
          <p:cNvPr id="8" name="TextBox 7">
            <a:extLst>
              <a:ext uri="{FF2B5EF4-FFF2-40B4-BE49-F238E27FC236}">
                <a16:creationId xmlns:a16="http://schemas.microsoft.com/office/drawing/2014/main" id="{F47771EC-51FB-F79A-ABBE-A36D45D7853D}"/>
              </a:ext>
            </a:extLst>
          </p:cNvPr>
          <p:cNvSpPr txBox="1"/>
          <p:nvPr/>
        </p:nvSpPr>
        <p:spPr>
          <a:xfrm>
            <a:off x="202769" y="6514039"/>
            <a:ext cx="6302326" cy="276999"/>
          </a:xfrm>
          <a:prstGeom prst="rect">
            <a:avLst/>
          </a:prstGeom>
          <a:noFill/>
        </p:spPr>
        <p:txBody>
          <a:bodyPr wrap="square" rtlCol="0">
            <a:spAutoFit/>
          </a:bodyPr>
          <a:lstStyle/>
          <a:p>
            <a:r>
              <a:rPr lang="en-US" sz="1200" kern="100">
                <a:solidFill>
                  <a:schemeClr val="dk1"/>
                </a:solidFill>
                <a:latin typeface="Montserrat"/>
                <a:ea typeface="Calibri"/>
                <a:cs typeface="Arial"/>
              </a:rPr>
              <a:t>* 2 institutions include additional core criteria</a:t>
            </a:r>
          </a:p>
        </p:txBody>
      </p:sp>
    </p:spTree>
    <p:extLst>
      <p:ext uri="{BB962C8B-B14F-4D97-AF65-F5344CB8AC3E}">
        <p14:creationId xmlns:p14="http://schemas.microsoft.com/office/powerpoint/2010/main" val="251570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33386-E144-1867-377D-E0F2979D3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74CC2-4AA8-00A6-E7FC-921E9583777A}"/>
              </a:ext>
            </a:extLst>
          </p:cNvPr>
          <p:cNvSpPr>
            <a:spLocks noGrp="1"/>
          </p:cNvSpPr>
          <p:nvPr>
            <p:ph type="title"/>
          </p:nvPr>
        </p:nvSpPr>
        <p:spPr/>
        <p:txBody>
          <a:bodyPr>
            <a:normAutofit/>
          </a:bodyPr>
          <a:lstStyle/>
          <a:p>
            <a:r>
              <a:rPr lang="en-US"/>
              <a:t>Outline</a:t>
            </a:r>
          </a:p>
        </p:txBody>
      </p:sp>
      <p:sp>
        <p:nvSpPr>
          <p:cNvPr id="3" name="Content Placeholder 2">
            <a:extLst>
              <a:ext uri="{FF2B5EF4-FFF2-40B4-BE49-F238E27FC236}">
                <a16:creationId xmlns:a16="http://schemas.microsoft.com/office/drawing/2014/main" id="{14B91B3F-17C7-2548-BD69-E1641B54A669}"/>
              </a:ext>
            </a:extLst>
          </p:cNvPr>
          <p:cNvSpPr>
            <a:spLocks noGrp="1"/>
          </p:cNvSpPr>
          <p:nvPr>
            <p:ph idx="1"/>
          </p:nvPr>
        </p:nvSpPr>
        <p:spPr/>
        <p:txBody>
          <a:bodyPr vert="horz" lIns="91440" tIns="45720" rIns="91440" bIns="45720" rtlCol="0" anchor="ctr">
            <a:normAutofit/>
          </a:bodyPr>
          <a:lstStyle/>
          <a:p>
            <a:pPr marL="457200" indent="-457200">
              <a:buFont typeface="+mj-lt"/>
              <a:buAutoNum type="arabicPeriod"/>
            </a:pPr>
            <a:r>
              <a:rPr lang="en-US">
                <a:latin typeface="Montserrat"/>
              </a:rPr>
              <a:t>General overview and background</a:t>
            </a:r>
          </a:p>
          <a:p>
            <a:pPr marL="457200" indent="-457200">
              <a:buFont typeface="+mj-lt"/>
              <a:buAutoNum type="arabicPeriod"/>
            </a:pPr>
            <a:r>
              <a:rPr lang="en-US">
                <a:latin typeface="Montserrat"/>
              </a:rPr>
              <a:t>Relation to the Good Practice Standards revision exercise</a:t>
            </a:r>
          </a:p>
          <a:p>
            <a:pPr marL="457200" indent="-457200">
              <a:buFont typeface="+mj-lt"/>
              <a:buAutoNum type="arabicPeriod"/>
            </a:pPr>
            <a:r>
              <a:rPr lang="en-US">
                <a:latin typeface="Montserrat"/>
              </a:rPr>
              <a:t>Findings by stage of the project cycle</a:t>
            </a:r>
          </a:p>
          <a:p>
            <a:pPr marL="971550" lvl="1" indent="-514350">
              <a:buFont typeface="+mj-lt"/>
              <a:buAutoNum type="romanLcPeriod"/>
            </a:pPr>
            <a:r>
              <a:rPr lang="en-US">
                <a:latin typeface="Montserrat"/>
              </a:rPr>
              <a:t>At inception: evaluability assessments</a:t>
            </a:r>
          </a:p>
          <a:p>
            <a:pPr marL="971550" lvl="1" indent="-514350">
              <a:buFont typeface="+mj-lt"/>
              <a:buAutoNum type="romanLcPeriod"/>
            </a:pPr>
            <a:r>
              <a:rPr lang="en-US">
                <a:latin typeface="Montserrat"/>
              </a:rPr>
              <a:t>During implementation: project monitoring, performance classification, and project restructuring</a:t>
            </a:r>
          </a:p>
          <a:p>
            <a:pPr marL="971550" lvl="1" indent="-514350">
              <a:buFont typeface="+mj-lt"/>
              <a:buAutoNum type="romanLcPeriod"/>
            </a:pPr>
            <a:r>
              <a:rPr lang="en-US">
                <a:latin typeface="Montserrat"/>
              </a:rPr>
              <a:t>At completion: self-evaluation, validation, and independent project evaluation</a:t>
            </a:r>
          </a:p>
        </p:txBody>
      </p:sp>
      <p:sp>
        <p:nvSpPr>
          <p:cNvPr id="4" name="Date Placeholder 3">
            <a:extLst>
              <a:ext uri="{FF2B5EF4-FFF2-40B4-BE49-F238E27FC236}">
                <a16:creationId xmlns:a16="http://schemas.microsoft.com/office/drawing/2014/main" id="{5D68651C-2BD7-C908-7906-3A3790E02103}"/>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F4A9CD7E-AA52-B6B1-7FCC-11E4840B7E57}"/>
              </a:ext>
            </a:extLst>
          </p:cNvPr>
          <p:cNvSpPr>
            <a:spLocks noGrp="1"/>
          </p:cNvSpPr>
          <p:nvPr>
            <p:ph type="sldNum" sz="quarter" idx="12"/>
          </p:nvPr>
        </p:nvSpPr>
        <p:spPr/>
        <p:txBody>
          <a:bodyPr/>
          <a:lstStyle/>
          <a:p>
            <a:fld id="{42B5209B-614C-6642-88EA-38522E799009}" type="slidenum">
              <a:rPr lang="en-US" smtClean="0"/>
              <a:t>2</a:t>
            </a:fld>
            <a:endParaRPr lang="en-US"/>
          </a:p>
        </p:txBody>
      </p:sp>
    </p:spTree>
    <p:extLst>
      <p:ext uri="{BB962C8B-B14F-4D97-AF65-F5344CB8AC3E}">
        <p14:creationId xmlns:p14="http://schemas.microsoft.com/office/powerpoint/2010/main" val="118398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B468-7F77-27B5-9E46-9A3C1E542147}"/>
              </a:ext>
            </a:extLst>
          </p:cNvPr>
          <p:cNvSpPr>
            <a:spLocks noGrp="1"/>
          </p:cNvSpPr>
          <p:nvPr>
            <p:ph type="title"/>
          </p:nvPr>
        </p:nvSpPr>
        <p:spPr/>
        <p:txBody>
          <a:bodyPr>
            <a:normAutofit/>
          </a:bodyPr>
          <a:lstStyle/>
          <a:p>
            <a:r>
              <a:rPr lang="en-US">
                <a:latin typeface="Montserrat"/>
              </a:rPr>
              <a:t>General overview and background</a:t>
            </a:r>
            <a:endParaRPr lang="en-US"/>
          </a:p>
        </p:txBody>
      </p:sp>
      <p:sp>
        <p:nvSpPr>
          <p:cNvPr id="3" name="Content Placeholder 2">
            <a:extLst>
              <a:ext uri="{FF2B5EF4-FFF2-40B4-BE49-F238E27FC236}">
                <a16:creationId xmlns:a16="http://schemas.microsoft.com/office/drawing/2014/main" id="{4F7C59AD-7459-3A51-E290-00A044F052E7}"/>
              </a:ext>
            </a:extLst>
          </p:cNvPr>
          <p:cNvSpPr>
            <a:spLocks noGrp="1"/>
          </p:cNvSpPr>
          <p:nvPr>
            <p:ph idx="1"/>
          </p:nvPr>
        </p:nvSpPr>
        <p:spPr>
          <a:xfrm>
            <a:off x="202770" y="1226399"/>
            <a:ext cx="11312470" cy="5207536"/>
          </a:xfrm>
        </p:spPr>
        <p:txBody>
          <a:bodyPr vert="horz" lIns="91440" tIns="45720" rIns="91440" bIns="45720" rtlCol="0" anchor="t">
            <a:normAutofit/>
          </a:bodyPr>
          <a:lstStyle/>
          <a:p>
            <a:r>
              <a:rPr lang="en-US" b="1">
                <a:latin typeface="Montserrat"/>
              </a:rPr>
              <a:t>Objective. </a:t>
            </a:r>
            <a:r>
              <a:rPr lang="en-US">
                <a:latin typeface="Montserrat"/>
              </a:rPr>
              <a:t>Compare project development effectiveness policies, guidelines, and instruments across 5 institutions: IDB, IFAD, AfDB, ADB, WB*</a:t>
            </a:r>
          </a:p>
          <a:p>
            <a:r>
              <a:rPr lang="en-US" b="1">
                <a:latin typeface="Montserrat"/>
              </a:rPr>
              <a:t>Scope. </a:t>
            </a:r>
            <a:r>
              <a:rPr lang="en-US">
                <a:latin typeface="Montserrat"/>
              </a:rPr>
              <a:t>Focus on 3 phases of the project cycle, and on overall reporting and governance for sovereign guaranteed projects</a:t>
            </a:r>
            <a:endParaRPr lang="en-US">
              <a:highlight>
                <a:srgbClr val="FFFF00"/>
              </a:highlight>
              <a:latin typeface="Montserrat"/>
            </a:endParaRPr>
          </a:p>
          <a:p>
            <a:r>
              <a:rPr lang="en-US" b="1">
                <a:latin typeface="Montserrat"/>
              </a:rPr>
              <a:t>Rationale. </a:t>
            </a:r>
          </a:p>
          <a:p>
            <a:pPr lvl="1"/>
            <a:r>
              <a:rPr lang="en-US">
                <a:highlight>
                  <a:srgbClr val="FFFFFF"/>
                </a:highlight>
                <a:latin typeface="Montserrat"/>
              </a:rPr>
              <a:t>The first draft study was originally prepared as an input </a:t>
            </a:r>
            <a:r>
              <a:rPr lang="en-US">
                <a:latin typeface="Montserrat"/>
              </a:rPr>
              <a:t>to </a:t>
            </a:r>
            <a:r>
              <a:rPr lang="en-US">
                <a:latin typeface="Montserrat"/>
                <a:hlinkClick r:id="rId2"/>
              </a:rPr>
              <a:t>OVE’s evaluation of the IDB’s Development Effectiveness Framework</a:t>
            </a:r>
            <a:endParaRPr lang="en-US">
              <a:latin typeface="Montserrat"/>
            </a:endParaRPr>
          </a:p>
          <a:p>
            <a:pPr lvl="1"/>
            <a:r>
              <a:rPr lang="en-US">
                <a:latin typeface="Montserrat"/>
              </a:rPr>
              <a:t>IDB is conducting several reforms on development effectiveness</a:t>
            </a:r>
          </a:p>
          <a:p>
            <a:pPr lvl="1"/>
            <a:r>
              <a:rPr lang="en-US">
                <a:latin typeface="Montserrat"/>
              </a:rPr>
              <a:t>OVE has a development effectiveness line of work (includes this report), to continue informing institutional discussions</a:t>
            </a:r>
            <a:endParaRPr lang="en-US">
              <a:highlight>
                <a:srgbClr val="FFFF00"/>
              </a:highlight>
              <a:latin typeface="Montserrat"/>
            </a:endParaRPr>
          </a:p>
        </p:txBody>
      </p:sp>
      <p:sp>
        <p:nvSpPr>
          <p:cNvPr id="4" name="Date Placeholder 3">
            <a:extLst>
              <a:ext uri="{FF2B5EF4-FFF2-40B4-BE49-F238E27FC236}">
                <a16:creationId xmlns:a16="http://schemas.microsoft.com/office/drawing/2014/main" id="{5C8E6C41-D597-359C-2B68-2CA0EEB5E4B9}"/>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CE81EFD7-28B3-6A12-3BA7-05838269E069}"/>
              </a:ext>
            </a:extLst>
          </p:cNvPr>
          <p:cNvSpPr>
            <a:spLocks noGrp="1"/>
          </p:cNvSpPr>
          <p:nvPr>
            <p:ph type="sldNum" sz="quarter" idx="12"/>
          </p:nvPr>
        </p:nvSpPr>
        <p:spPr/>
        <p:txBody>
          <a:bodyPr/>
          <a:lstStyle/>
          <a:p>
            <a:fld id="{42B5209B-614C-6642-88EA-38522E799009}" type="slidenum">
              <a:rPr lang="en-US" smtClean="0"/>
              <a:t>3</a:t>
            </a:fld>
            <a:endParaRPr lang="en-US"/>
          </a:p>
        </p:txBody>
      </p:sp>
      <p:sp>
        <p:nvSpPr>
          <p:cNvPr id="6" name="TextBox 5">
            <a:extLst>
              <a:ext uri="{FF2B5EF4-FFF2-40B4-BE49-F238E27FC236}">
                <a16:creationId xmlns:a16="http://schemas.microsoft.com/office/drawing/2014/main" id="{8D29B02B-414B-B6CF-CC3D-3DACFDEC300F}"/>
              </a:ext>
            </a:extLst>
          </p:cNvPr>
          <p:cNvSpPr txBox="1"/>
          <p:nvPr/>
        </p:nvSpPr>
        <p:spPr>
          <a:xfrm>
            <a:off x="501434" y="5954165"/>
            <a:ext cx="10715140" cy="430887"/>
          </a:xfrm>
          <a:prstGeom prst="rect">
            <a:avLst/>
          </a:prstGeom>
          <a:noFill/>
        </p:spPr>
        <p:txBody>
          <a:bodyPr wrap="square" lIns="91440" tIns="45720" rIns="91440" bIns="45720" rtlCol="0" anchor="t">
            <a:spAutoFit/>
          </a:bodyPr>
          <a:lstStyle/>
          <a:p>
            <a:r>
              <a:rPr lang="en-US" sz="1100">
                <a:latin typeface="Montserrat"/>
              </a:rPr>
              <a:t>*Selection criteria: institutions with i) independent evaluation offices that are ECG members; ii) a consolidated development effectiveness performance management system focused on sovereign guaranteed operations</a:t>
            </a:r>
            <a:endParaRPr lang="en-US" sz="1100">
              <a:latin typeface="Montserrat" pitchFamily="2" charset="77"/>
            </a:endParaRPr>
          </a:p>
        </p:txBody>
      </p:sp>
    </p:spTree>
    <p:extLst>
      <p:ext uri="{BB962C8B-B14F-4D97-AF65-F5344CB8AC3E}">
        <p14:creationId xmlns:p14="http://schemas.microsoft.com/office/powerpoint/2010/main" val="57163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88B1E-A312-1FBE-E056-B3DFF3060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882FA-0CC9-2690-47C6-E8EFAE5CFB6D}"/>
              </a:ext>
            </a:extLst>
          </p:cNvPr>
          <p:cNvSpPr>
            <a:spLocks noGrp="1"/>
          </p:cNvSpPr>
          <p:nvPr>
            <p:ph type="title"/>
          </p:nvPr>
        </p:nvSpPr>
        <p:spPr/>
        <p:txBody>
          <a:bodyPr>
            <a:normAutofit/>
          </a:bodyPr>
          <a:lstStyle/>
          <a:p>
            <a:r>
              <a:rPr lang="en-US">
                <a:highlight>
                  <a:srgbClr val="FFFFFF"/>
                </a:highlight>
              </a:rPr>
              <a:t>The findings of this analysis can inform the Good Practice Standards (GPS) on project evaluation</a:t>
            </a:r>
            <a:endParaRPr lang="en-US">
              <a:highlight>
                <a:srgbClr val="FFFF00"/>
              </a:highlight>
            </a:endParaRPr>
          </a:p>
        </p:txBody>
      </p:sp>
      <p:sp>
        <p:nvSpPr>
          <p:cNvPr id="3" name="Content Placeholder 2">
            <a:extLst>
              <a:ext uri="{FF2B5EF4-FFF2-40B4-BE49-F238E27FC236}">
                <a16:creationId xmlns:a16="http://schemas.microsoft.com/office/drawing/2014/main" id="{A64F8709-2B3E-3501-A56D-51CFBCB7A395}"/>
              </a:ext>
            </a:extLst>
          </p:cNvPr>
          <p:cNvSpPr>
            <a:spLocks noGrp="1"/>
          </p:cNvSpPr>
          <p:nvPr>
            <p:ph idx="1"/>
          </p:nvPr>
        </p:nvSpPr>
        <p:spPr>
          <a:xfrm>
            <a:off x="202770" y="1226398"/>
            <a:ext cx="11466716" cy="5631601"/>
          </a:xfrm>
        </p:spPr>
        <p:txBody>
          <a:bodyPr vert="horz" lIns="91440" tIns="45720" rIns="91440" bIns="45720" rtlCol="0" anchor="t">
            <a:normAutofit/>
          </a:bodyPr>
          <a:lstStyle/>
          <a:p>
            <a:r>
              <a:rPr lang="en-US" sz="2400">
                <a:highlight>
                  <a:srgbClr val="FFFFFF"/>
                </a:highlight>
                <a:latin typeface="Montserrat"/>
              </a:rPr>
              <a:t>Development effectiveness policies, guidelines and instruments along the </a:t>
            </a:r>
            <a:r>
              <a:rPr lang="en-US" sz="2400" b="1">
                <a:highlight>
                  <a:srgbClr val="FFFFFF"/>
                </a:highlight>
                <a:latin typeface="Montserrat"/>
              </a:rPr>
              <a:t>project cycle </a:t>
            </a:r>
            <a:r>
              <a:rPr lang="en-US" sz="2400">
                <a:highlight>
                  <a:srgbClr val="FFFFFF"/>
                </a:highlight>
                <a:latin typeface="Montserrat"/>
              </a:rPr>
              <a:t>have an important </a:t>
            </a:r>
            <a:r>
              <a:rPr lang="en-US" sz="2400" b="1">
                <a:highlight>
                  <a:srgbClr val="FFFFFF"/>
                </a:highlight>
                <a:latin typeface="Montserrat"/>
              </a:rPr>
              <a:t>impact on projects’ ratings </a:t>
            </a:r>
            <a:r>
              <a:rPr lang="en-US" sz="2400">
                <a:highlight>
                  <a:srgbClr val="FFFFFF"/>
                </a:highlight>
                <a:latin typeface="Montserrat"/>
              </a:rPr>
              <a:t>(</a:t>
            </a:r>
            <a:r>
              <a:rPr lang="en-US">
                <a:highlight>
                  <a:srgbClr val="FFFFFF"/>
                </a:highlight>
                <a:latin typeface="Montserrat"/>
              </a:rPr>
              <a:t>self-</a:t>
            </a:r>
            <a:r>
              <a:rPr lang="en-US" sz="2400">
                <a:highlight>
                  <a:srgbClr val="FFFFFF"/>
                </a:highlight>
                <a:latin typeface="Montserrat"/>
              </a:rPr>
              <a:t> assessment and validation)</a:t>
            </a:r>
          </a:p>
          <a:p>
            <a:r>
              <a:rPr lang="en-US" sz="2400">
                <a:latin typeface="Montserrat"/>
              </a:rPr>
              <a:t>Most relevant topics for GPS: </a:t>
            </a:r>
            <a:r>
              <a:rPr lang="en-US" sz="2400" b="1">
                <a:latin typeface="Montserrat"/>
              </a:rPr>
              <a:t>self-evaluation</a:t>
            </a:r>
            <a:r>
              <a:rPr lang="en-US" sz="2400">
                <a:latin typeface="Montserrat"/>
              </a:rPr>
              <a:t> of completed projects and </a:t>
            </a:r>
            <a:r>
              <a:rPr lang="en-US" sz="2400" b="1">
                <a:latin typeface="Montserrat"/>
              </a:rPr>
              <a:t>validation.</a:t>
            </a:r>
            <a:r>
              <a:rPr lang="en-US" sz="2400">
                <a:latin typeface="Montserrat"/>
              </a:rPr>
              <a:t> For these topics, </a:t>
            </a:r>
            <a:r>
              <a:rPr lang="en-US">
                <a:latin typeface="Montserrat"/>
              </a:rPr>
              <a:t>t</a:t>
            </a:r>
            <a:r>
              <a:rPr lang="en-US" sz="2400">
                <a:latin typeface="Montserrat"/>
              </a:rPr>
              <a:t>he analysis could be </a:t>
            </a:r>
            <a:r>
              <a:rPr lang="en-US" sz="2400">
                <a:highlight>
                  <a:srgbClr val="FFFFFF"/>
                </a:highlight>
                <a:latin typeface="Montserrat"/>
              </a:rPr>
              <a:t>deepened and </a:t>
            </a:r>
            <a:r>
              <a:rPr lang="en-US" sz="2400">
                <a:latin typeface="Montserrat"/>
              </a:rPr>
              <a:t>extended to cover other ECG member institutions</a:t>
            </a:r>
          </a:p>
          <a:p>
            <a:endParaRPr lang="en-US"/>
          </a:p>
        </p:txBody>
      </p:sp>
      <p:sp>
        <p:nvSpPr>
          <p:cNvPr id="4" name="Date Placeholder 3">
            <a:extLst>
              <a:ext uri="{FF2B5EF4-FFF2-40B4-BE49-F238E27FC236}">
                <a16:creationId xmlns:a16="http://schemas.microsoft.com/office/drawing/2014/main" id="{C7BB87A1-F58B-31C0-14DB-BC5106723FDD}"/>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F93080BF-8B99-4A71-5799-4D6EEC6A446E}"/>
              </a:ext>
            </a:extLst>
          </p:cNvPr>
          <p:cNvSpPr>
            <a:spLocks noGrp="1"/>
          </p:cNvSpPr>
          <p:nvPr>
            <p:ph type="sldNum" sz="quarter" idx="12"/>
          </p:nvPr>
        </p:nvSpPr>
        <p:spPr/>
        <p:txBody>
          <a:bodyPr/>
          <a:lstStyle/>
          <a:p>
            <a:fld id="{42B5209B-614C-6642-88EA-38522E799009}" type="slidenum">
              <a:rPr lang="en-US" smtClean="0"/>
              <a:t>4</a:t>
            </a:fld>
            <a:endParaRPr lang="en-US"/>
          </a:p>
        </p:txBody>
      </p:sp>
      <p:graphicFrame>
        <p:nvGraphicFramePr>
          <p:cNvPr id="7" name="Table 6">
            <a:extLst>
              <a:ext uri="{FF2B5EF4-FFF2-40B4-BE49-F238E27FC236}">
                <a16:creationId xmlns:a16="http://schemas.microsoft.com/office/drawing/2014/main" id="{0ED348F2-3D6D-F0D5-4541-4CB6FA80DFBE}"/>
              </a:ext>
            </a:extLst>
          </p:cNvPr>
          <p:cNvGraphicFramePr>
            <a:graphicFrameLocks noGrp="1"/>
          </p:cNvGraphicFramePr>
          <p:nvPr>
            <p:extLst>
              <p:ext uri="{D42A27DB-BD31-4B8C-83A1-F6EECF244321}">
                <p14:modId xmlns:p14="http://schemas.microsoft.com/office/powerpoint/2010/main" val="1448035869"/>
              </p:ext>
            </p:extLst>
          </p:nvPr>
        </p:nvGraphicFramePr>
        <p:xfrm>
          <a:off x="1013440" y="3854447"/>
          <a:ext cx="9691127" cy="2389680"/>
        </p:xfrm>
        <a:graphic>
          <a:graphicData uri="http://schemas.openxmlformats.org/drawingml/2006/table">
            <a:tbl>
              <a:tblPr>
                <a:tableStyleId>{B301B821-A1FF-4177-AEE7-76D212191A09}</a:tableStyleId>
              </a:tblPr>
              <a:tblGrid>
                <a:gridCol w="1837663">
                  <a:extLst>
                    <a:ext uri="{9D8B030D-6E8A-4147-A177-3AD203B41FA5}">
                      <a16:colId xmlns:a16="http://schemas.microsoft.com/office/drawing/2014/main" val="739301690"/>
                    </a:ext>
                  </a:extLst>
                </a:gridCol>
                <a:gridCol w="4850860">
                  <a:extLst>
                    <a:ext uri="{9D8B030D-6E8A-4147-A177-3AD203B41FA5}">
                      <a16:colId xmlns:a16="http://schemas.microsoft.com/office/drawing/2014/main" val="1939810620"/>
                    </a:ext>
                  </a:extLst>
                </a:gridCol>
                <a:gridCol w="1549940">
                  <a:extLst>
                    <a:ext uri="{9D8B030D-6E8A-4147-A177-3AD203B41FA5}">
                      <a16:colId xmlns:a16="http://schemas.microsoft.com/office/drawing/2014/main" val="1996570319"/>
                    </a:ext>
                  </a:extLst>
                </a:gridCol>
                <a:gridCol w="1452664">
                  <a:extLst>
                    <a:ext uri="{9D8B030D-6E8A-4147-A177-3AD203B41FA5}">
                      <a16:colId xmlns:a16="http://schemas.microsoft.com/office/drawing/2014/main" val="1110914286"/>
                    </a:ext>
                  </a:extLst>
                </a:gridCol>
              </a:tblGrid>
              <a:tr h="517335">
                <a:tc>
                  <a:txBody>
                    <a:bodyPr/>
                    <a:lstStyle/>
                    <a:p>
                      <a:pPr marL="0" marR="0" algn="ctr">
                        <a:spcBef>
                          <a:spcPts val="0"/>
                        </a:spcBef>
                        <a:spcAft>
                          <a:spcPts val="0"/>
                        </a:spcAft>
                      </a:pPr>
                      <a:r>
                        <a:rPr lang="en-US" sz="1400" b="1" kern="100">
                          <a:solidFill>
                            <a:schemeClr val="bg1"/>
                          </a:solidFill>
                          <a:effectLst/>
                          <a:latin typeface="Montserrat" pitchFamily="2" charset="0"/>
                          <a:ea typeface="Calibri" panose="020F0502020204030204" pitchFamily="34" charset="0"/>
                          <a:cs typeface="Arial" panose="020B0604020202020204" pitchFamily="34" charset="0"/>
                        </a:rPr>
                        <a:t>Stage of the project cycle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spcBef>
                          <a:spcPts val="0"/>
                        </a:spcBef>
                        <a:spcAft>
                          <a:spcPts val="0"/>
                        </a:spcAft>
                      </a:pPr>
                      <a:r>
                        <a:rPr lang="en-US" sz="1400" b="1" kern="100">
                          <a:solidFill>
                            <a:schemeClr val="bg1"/>
                          </a:solidFill>
                          <a:effectLst/>
                          <a:latin typeface="Montserrat" pitchFamily="2" charset="0"/>
                          <a:ea typeface="Calibri" panose="020F0502020204030204" pitchFamily="34" charset="0"/>
                          <a:cs typeface="Arial" panose="020B0604020202020204" pitchFamily="34" charset="0"/>
                        </a:rPr>
                        <a:t>Dimension</a:t>
                      </a:r>
                      <a:endParaRPr lang="en-US" sz="14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spcBef>
                          <a:spcPts val="0"/>
                        </a:spcBef>
                        <a:spcAft>
                          <a:spcPts val="0"/>
                        </a:spcAft>
                      </a:pPr>
                      <a:r>
                        <a:rPr lang="en-US" sz="1400" b="1" kern="100">
                          <a:solidFill>
                            <a:schemeClr val="bg1"/>
                          </a:solidFill>
                          <a:effectLst/>
                          <a:latin typeface="Montserrat" pitchFamily="2" charset="0"/>
                          <a:ea typeface="Calibri" panose="020F0502020204030204" pitchFamily="34" charset="0"/>
                          <a:cs typeface="Arial" panose="020B0604020202020204" pitchFamily="34" charset="0"/>
                        </a:rPr>
                        <a:t>Relevance for GPS</a:t>
                      </a:r>
                      <a:endParaRPr lang="en-US" sz="1400" kern="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spcBef>
                          <a:spcPts val="0"/>
                        </a:spcBef>
                        <a:spcAft>
                          <a:spcPts val="0"/>
                        </a:spcAft>
                      </a:pPr>
                      <a:r>
                        <a:rPr lang="en-US" sz="1400" b="1" kern="100">
                          <a:solidFill>
                            <a:schemeClr val="bg1"/>
                          </a:solidFill>
                          <a:effectLst/>
                          <a:latin typeface="Montserrat" pitchFamily="2" charset="0"/>
                          <a:ea typeface="Calibri" panose="020F0502020204030204" pitchFamily="34" charset="0"/>
                          <a:cs typeface="Arial" panose="020B0604020202020204" pitchFamily="34" charset="0"/>
                        </a:rPr>
                        <a:t>Extent covered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406152224"/>
                  </a:ext>
                </a:extLst>
              </a:tr>
              <a:tr h="3744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a:latin typeface="Montserrat"/>
                        </a:rPr>
                        <a:t>At inception</a:t>
                      </a:r>
                      <a:endParaRPr lang="en-US" sz="1400" kern="1200">
                        <a:solidFill>
                          <a:schemeClr val="dk1"/>
                        </a:solidFill>
                        <a:latin typeface="Montserrat" pitchFamily="2" charset="77"/>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ontserrat" pitchFamily="2" charset="77"/>
                          <a:ea typeface="+mn-ea"/>
                          <a:cs typeface="+mn-cs"/>
                        </a:rPr>
                        <a:t>1. Project design and evaluability assessment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kern="100">
                          <a:solidFill>
                            <a:srgbClr val="000000"/>
                          </a:solidFill>
                          <a:effectLst/>
                          <a:latin typeface="Montserrat" pitchFamily="2" charset="0"/>
                          <a:ea typeface="Calibri" panose="020F0502020204030204" pitchFamily="34" charset="0"/>
                          <a:cs typeface="Arial" panose="020B0604020202020204" pitchFamily="34" charset="0"/>
                          <a:sym typeface="Webdings" panose="05030102010509060703" pitchFamily="18" charset="2"/>
                        </a:rPr>
                        <a:t>Medium</a:t>
                      </a:r>
                      <a:endParaRPr lang="en-US" sz="1400" kern="100">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kern="100">
                          <a:effectLst/>
                          <a:latin typeface="Montserrat" pitchFamily="2" charset="0"/>
                          <a:ea typeface="Calibri" panose="020F0502020204030204" pitchFamily="34" charset="0"/>
                          <a:cs typeface="Arial" panose="020B0604020202020204" pitchFamily="34" charset="0"/>
                        </a:rPr>
                        <a:t>High</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831144"/>
                  </a:ext>
                </a:extLst>
              </a:tr>
              <a:tr h="374469">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a:latin typeface="Montserrat"/>
                        </a:rPr>
                        <a:t>During implementation</a:t>
                      </a:r>
                      <a:endParaRPr lang="en-US" sz="1400">
                        <a:latin typeface="Montserrat" pitchFamily="2" charset="77"/>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a:latin typeface="Montserrat" pitchFamily="2" charset="77"/>
                        </a:rPr>
                        <a:t>2. Project monitoring instruments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0" i="0" u="none" strike="noStrike" kern="100" cap="none" spc="0" normalizeH="0" baseline="0" noProof="0">
                          <a:ln>
                            <a:noFill/>
                          </a:ln>
                          <a:solidFill>
                            <a:srgbClr val="000000"/>
                          </a:solidFill>
                          <a:effectLst/>
                          <a:uLnTx/>
                          <a:uFillTx/>
                          <a:latin typeface="Montserrat"/>
                        </a:rPr>
                        <a:t>Medium-high</a:t>
                      </a:r>
                      <a:endParaRPr kumimoji="0" lang="en-US" sz="1400" b="0" i="0" u="none" strike="sngStrike" kern="100" cap="none" spc="0" normalizeH="0" baseline="0" noProof="0">
                        <a:ln>
                          <a:noFill/>
                        </a:ln>
                        <a:solidFill>
                          <a:srgbClr val="262626"/>
                        </a:solidFill>
                        <a:effectLst/>
                        <a:uLnTx/>
                        <a:uFillTx/>
                        <a:latin typeface="Montserrat"/>
                        <a:ea typeface="Calibri"/>
                        <a:cs typeface="Aria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a:ln>
                            <a:noFill/>
                          </a:ln>
                          <a:solidFill>
                            <a:srgbClr val="262626"/>
                          </a:solidFill>
                          <a:effectLst/>
                          <a:uLnTx/>
                          <a:uFillTx/>
                          <a:latin typeface="Montserrat" pitchFamily="2" charset="0"/>
                          <a:ea typeface="Calibri" panose="020F0502020204030204" pitchFamily="34" charset="0"/>
                          <a:cs typeface="Arial" panose="020B0604020202020204" pitchFamily="34" charset="0"/>
                        </a:rPr>
                        <a:t>High</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264928"/>
                  </a:ext>
                </a:extLst>
              </a:tr>
              <a:tr h="374469">
                <a:tc v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400">
                        <a:latin typeface="Montserrat" pitchFamily="2" charset="77"/>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a:latin typeface="Montserrat" pitchFamily="2" charset="77"/>
                        </a:rPr>
                        <a:t>3. Project Restructuring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a:ln>
                            <a:noFill/>
                          </a:ln>
                          <a:solidFill>
                            <a:srgbClr val="000000"/>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Medium-high</a:t>
                      </a:r>
                      <a:endParaRPr kumimoji="0" lang="en-US" sz="1400" b="0" i="0" u="none" strike="noStrike" kern="100" cap="none" spc="0" normalizeH="0" baseline="0" noProof="0">
                        <a:ln>
                          <a:noFill/>
                        </a:ln>
                        <a:solidFill>
                          <a:srgbClr val="262626"/>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a:ln>
                            <a:noFill/>
                          </a:ln>
                          <a:solidFill>
                            <a:srgbClr val="262626"/>
                          </a:solidFill>
                          <a:effectLst/>
                          <a:uLnTx/>
                          <a:uFillTx/>
                          <a:latin typeface="Montserrat" pitchFamily="2" charset="0"/>
                          <a:ea typeface="Calibri" panose="020F0502020204030204" pitchFamily="34" charset="0"/>
                          <a:cs typeface="Arial" panose="020B0604020202020204" pitchFamily="34" charset="0"/>
                        </a:rPr>
                        <a:t>High</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8827991"/>
                  </a:ext>
                </a:extLst>
              </a:tr>
              <a:tr h="374469">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a:solidFill>
                            <a:schemeClr val="accent4"/>
                          </a:solidFill>
                          <a:latin typeface="Montserrat"/>
                        </a:rPr>
                        <a:t>At completion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a:solidFill>
                            <a:schemeClr val="accent4"/>
                          </a:solidFill>
                          <a:latin typeface="Montserrat"/>
                        </a:rPr>
                        <a:t>4. Self-evaluation of completed projects</a:t>
                      </a:r>
                      <a:endParaRPr lang="en-US" sz="1400" b="1" kern="100">
                        <a:solidFill>
                          <a:schemeClr val="accent4"/>
                        </a:solidFill>
                        <a:effectLst/>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00" cap="none" spc="0" normalizeH="0" baseline="0" noProof="0">
                          <a:ln>
                            <a:noFill/>
                          </a:ln>
                          <a:solidFill>
                            <a:schemeClr val="accent4"/>
                          </a:solidFill>
                          <a:effectLst/>
                          <a:uLnTx/>
                          <a:uFillTx/>
                          <a:latin typeface="Montserrat" pitchFamily="2" charset="0"/>
                          <a:ea typeface="Calibri" panose="020F0502020204030204" pitchFamily="34" charset="0"/>
                          <a:cs typeface="Arial" panose="020B0604020202020204" pitchFamily="34" charset="0"/>
                          <a:sym typeface="Webdings" panose="05030102010509060703" pitchFamily="18" charset="2"/>
                        </a:rPr>
                        <a:t>High</a:t>
                      </a:r>
                      <a:endParaRPr kumimoji="0" lang="en-US" sz="1400" b="1" i="0" u="none" strike="noStrike" kern="100" cap="none" spc="0" normalizeH="0" baseline="0" noProof="0">
                        <a:ln>
                          <a:noFill/>
                        </a:ln>
                        <a:solidFill>
                          <a:schemeClr val="accent4"/>
                        </a:solidFill>
                        <a:effectLst/>
                        <a:uLnTx/>
                        <a:uFillTx/>
                        <a:latin typeface="Montserrat"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1" i="0" u="none" strike="noStrike" kern="100" cap="none" spc="0" normalizeH="0" baseline="0" noProof="0">
                          <a:ln>
                            <a:noFill/>
                          </a:ln>
                          <a:solidFill>
                            <a:schemeClr val="accent4"/>
                          </a:solidFill>
                          <a:effectLst/>
                          <a:uLnTx/>
                          <a:uFillTx/>
                          <a:latin typeface="Montserrat"/>
                          <a:ea typeface="Calibri"/>
                          <a:cs typeface="Arial"/>
                        </a:rPr>
                        <a:t>Low</a:t>
                      </a:r>
                      <a:endParaRPr kumimoji="0" lang="en-US" sz="1400" b="1" i="0" u="none" strike="sngStrike" kern="100" cap="none" spc="0" normalizeH="0" baseline="0" noProof="0">
                        <a:ln>
                          <a:noFill/>
                        </a:ln>
                        <a:solidFill>
                          <a:schemeClr val="accent4"/>
                        </a:solidFill>
                        <a:effectLst/>
                        <a:uLnTx/>
                        <a:uFillTx/>
                        <a:latin typeface="Montserrat"/>
                        <a:ea typeface="Calibri"/>
                        <a:cs typeface="Aria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575489"/>
                  </a:ext>
                </a:extLst>
              </a:tr>
              <a:tr h="374469">
                <a:tc v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400">
                        <a:latin typeface="Montserra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a:solidFill>
                            <a:schemeClr val="accent4"/>
                          </a:solidFill>
                          <a:latin typeface="Montserrat"/>
                        </a:rPr>
                        <a:t>5. Validation by independent evaluation office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00" cap="none" spc="0" normalizeH="0" baseline="0" noProof="0">
                          <a:ln>
                            <a:noFill/>
                          </a:ln>
                          <a:solidFill>
                            <a:schemeClr val="accent4"/>
                          </a:solidFill>
                          <a:effectLst/>
                          <a:uLnTx/>
                          <a:uFillTx/>
                          <a:latin typeface="Montserrat" pitchFamily="2" charset="0"/>
                          <a:ea typeface="Calibri" panose="020F0502020204030204" pitchFamily="34" charset="0"/>
                          <a:cs typeface="Arial" panose="020B0604020202020204" pitchFamily="34" charset="0"/>
                        </a:rPr>
                        <a:t>High</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100000"/>
                        </a:lnSpc>
                        <a:spcBef>
                          <a:spcPts val="0"/>
                        </a:spcBef>
                        <a:spcAft>
                          <a:spcPts val="0"/>
                        </a:spcAft>
                        <a:buNone/>
                      </a:pPr>
                      <a:r>
                        <a:rPr lang="en-US" sz="1400" b="1" i="0" u="none" strike="noStrike" kern="100" cap="none" spc="0" normalizeH="0" baseline="0" noProof="0">
                          <a:ln>
                            <a:noFill/>
                          </a:ln>
                          <a:solidFill>
                            <a:schemeClr val="accent4"/>
                          </a:solidFill>
                          <a:effectLst/>
                          <a:uLnTx/>
                          <a:uFillTx/>
                          <a:latin typeface="Montserrat"/>
                        </a:rPr>
                        <a:t>Low</a:t>
                      </a:r>
                      <a:endParaRPr kumimoji="0" lang="en-US" sz="1400" b="1" i="0" u="none" strike="sngStrike" kern="100" cap="none" spc="0" normalizeH="0" baseline="0" noProof="0">
                        <a:ln>
                          <a:noFill/>
                        </a:ln>
                        <a:solidFill>
                          <a:schemeClr val="accent4"/>
                        </a:solidFill>
                        <a:effectLst/>
                        <a:uLnTx/>
                        <a:uFillTx/>
                        <a:latin typeface="Montserrat"/>
                        <a:ea typeface="Calibri"/>
                        <a:cs typeface="Aria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0562992"/>
                  </a:ext>
                </a:extLst>
              </a:tr>
            </a:tbl>
          </a:graphicData>
        </a:graphic>
      </p:graphicFrame>
    </p:spTree>
    <p:extLst>
      <p:ext uri="{BB962C8B-B14F-4D97-AF65-F5344CB8AC3E}">
        <p14:creationId xmlns:p14="http://schemas.microsoft.com/office/powerpoint/2010/main" val="28914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DAE85-B29C-55DD-31D4-97E6BD36A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61A29-4413-226A-7F5B-0FD47E559AEF}"/>
              </a:ext>
            </a:extLst>
          </p:cNvPr>
          <p:cNvSpPr>
            <a:spLocks noGrp="1"/>
          </p:cNvSpPr>
          <p:nvPr>
            <p:ph type="title"/>
          </p:nvPr>
        </p:nvSpPr>
        <p:spPr>
          <a:xfrm>
            <a:off x="202769" y="285683"/>
            <a:ext cx="11312471" cy="1089874"/>
          </a:xfrm>
        </p:spPr>
        <p:txBody>
          <a:bodyPr>
            <a:normAutofit fontScale="90000"/>
          </a:bodyPr>
          <a:lstStyle/>
          <a:p>
            <a:r>
              <a:rPr lang="en-US">
                <a:highlight>
                  <a:srgbClr val="FFFFFF"/>
                </a:highlight>
              </a:rPr>
              <a:t>Evaluability assessment at project design: all MDBs rely on theories of change and results frameworks; some also conduct evaluability assessments</a:t>
            </a:r>
            <a:endParaRPr lang="en-US">
              <a:highlight>
                <a:srgbClr val="FFFF00"/>
              </a:highlight>
            </a:endParaRPr>
          </a:p>
        </p:txBody>
      </p:sp>
      <p:sp>
        <p:nvSpPr>
          <p:cNvPr id="3" name="Content Placeholder 2">
            <a:extLst>
              <a:ext uri="{FF2B5EF4-FFF2-40B4-BE49-F238E27FC236}">
                <a16:creationId xmlns:a16="http://schemas.microsoft.com/office/drawing/2014/main" id="{6D8E51B3-8CC6-D912-C73E-2D5E04032F01}"/>
              </a:ext>
            </a:extLst>
          </p:cNvPr>
          <p:cNvSpPr>
            <a:spLocks noGrp="1"/>
          </p:cNvSpPr>
          <p:nvPr>
            <p:ph idx="1"/>
          </p:nvPr>
        </p:nvSpPr>
        <p:spPr>
          <a:xfrm>
            <a:off x="202770" y="1874985"/>
            <a:ext cx="11312470" cy="4402244"/>
          </a:xfrm>
        </p:spPr>
        <p:txBody>
          <a:bodyPr vert="horz" lIns="91440" tIns="45720" rIns="91440" bIns="45720" rtlCol="0" anchor="t">
            <a:normAutofit/>
          </a:bodyPr>
          <a:lstStyle/>
          <a:p>
            <a:r>
              <a:rPr lang="en-US" b="1">
                <a:latin typeface="Montserrat"/>
              </a:rPr>
              <a:t>IDB</a:t>
            </a:r>
            <a:r>
              <a:rPr lang="en-US">
                <a:latin typeface="Montserrat"/>
              </a:rPr>
              <a:t> has a </a:t>
            </a:r>
            <a:r>
              <a:rPr lang="en-US" b="1">
                <a:latin typeface="Montserrat"/>
              </a:rPr>
              <a:t>Development </a:t>
            </a:r>
            <a:r>
              <a:rPr lang="en-US" b="1">
                <a:highlight>
                  <a:srgbClr val="FFFFFF"/>
                </a:highlight>
                <a:latin typeface="Montserrat"/>
              </a:rPr>
              <a:t>Effectiveness Matrix </a:t>
            </a:r>
            <a:r>
              <a:rPr lang="en-US">
                <a:highlight>
                  <a:srgbClr val="FFFFFF"/>
                </a:highlight>
                <a:latin typeface="Montserrat"/>
              </a:rPr>
              <a:t>(DEM), which is focused on project evaluability</a:t>
            </a:r>
          </a:p>
          <a:p>
            <a:r>
              <a:rPr lang="en-US" b="1">
                <a:latin typeface="Montserrat"/>
              </a:rPr>
              <a:t>AfDB</a:t>
            </a:r>
            <a:r>
              <a:rPr lang="en-US">
                <a:latin typeface="Montserrat"/>
              </a:rPr>
              <a:t> and </a:t>
            </a:r>
            <a:r>
              <a:rPr lang="en-US" b="1">
                <a:latin typeface="Montserrat"/>
              </a:rPr>
              <a:t>IFAD </a:t>
            </a:r>
            <a:r>
              <a:rPr lang="en-US">
                <a:latin typeface="Montserrat"/>
              </a:rPr>
              <a:t>have a tool that assesses </a:t>
            </a:r>
            <a:r>
              <a:rPr lang="en-US" b="1">
                <a:latin typeface="Montserrat"/>
              </a:rPr>
              <a:t>vertical logic and evaluability up front</a:t>
            </a:r>
            <a:r>
              <a:rPr lang="en-US">
                <a:latin typeface="Montserrat"/>
              </a:rPr>
              <a:t>, although their instruments cover more aspects than IDB’s DEM</a:t>
            </a:r>
          </a:p>
          <a:p>
            <a:r>
              <a:rPr lang="en-US">
                <a:latin typeface="Montserrat"/>
              </a:rPr>
              <a:t>All institutions use </a:t>
            </a:r>
            <a:r>
              <a:rPr lang="en-US" b="1">
                <a:latin typeface="Montserrat"/>
              </a:rPr>
              <a:t>theories of change </a:t>
            </a:r>
            <a:r>
              <a:rPr lang="en-US">
                <a:highlight>
                  <a:srgbClr val="FFFFFF"/>
                </a:highlight>
                <a:latin typeface="Montserrat"/>
              </a:rPr>
              <a:t>(TOCs) (which was recently introduced at the IDB) and </a:t>
            </a:r>
            <a:r>
              <a:rPr lang="en-US" b="1">
                <a:highlight>
                  <a:srgbClr val="FFFFFF"/>
                </a:highlight>
                <a:latin typeface="Montserrat"/>
              </a:rPr>
              <a:t>results frameworks </a:t>
            </a:r>
            <a:r>
              <a:rPr lang="en-US">
                <a:highlight>
                  <a:srgbClr val="FFFFFF"/>
                </a:highlight>
                <a:latin typeface="Montserrat"/>
              </a:rPr>
              <a:t>to guide project design</a:t>
            </a:r>
          </a:p>
          <a:p>
            <a:r>
              <a:rPr lang="en-US">
                <a:highlight>
                  <a:srgbClr val="FFFFFF"/>
                </a:highlight>
                <a:latin typeface="Montserrat"/>
              </a:rPr>
              <a:t>ADB also assesses </a:t>
            </a:r>
            <a:r>
              <a:rPr lang="en-US" b="1">
                <a:highlight>
                  <a:srgbClr val="FFFFFF"/>
                </a:highlight>
                <a:latin typeface="Montserrat"/>
              </a:rPr>
              <a:t>implementation readiness </a:t>
            </a:r>
            <a:r>
              <a:rPr lang="en-US">
                <a:highlight>
                  <a:srgbClr val="FFFFFF"/>
                </a:highlight>
                <a:latin typeface="Montserrat"/>
              </a:rPr>
              <a:t>for infrastructure projects (detailed designs, procurement readiness, etc.)</a:t>
            </a:r>
          </a:p>
        </p:txBody>
      </p:sp>
      <p:sp>
        <p:nvSpPr>
          <p:cNvPr id="4" name="Date Placeholder 3">
            <a:extLst>
              <a:ext uri="{FF2B5EF4-FFF2-40B4-BE49-F238E27FC236}">
                <a16:creationId xmlns:a16="http://schemas.microsoft.com/office/drawing/2014/main" id="{EF46B5EE-64EB-5014-8115-51583EF2D162}"/>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A88F2C89-40FE-81B3-50E6-3C52BD5A712D}"/>
              </a:ext>
            </a:extLst>
          </p:cNvPr>
          <p:cNvSpPr>
            <a:spLocks noGrp="1"/>
          </p:cNvSpPr>
          <p:nvPr>
            <p:ph type="sldNum" sz="quarter" idx="12"/>
          </p:nvPr>
        </p:nvSpPr>
        <p:spPr/>
        <p:txBody>
          <a:bodyPr/>
          <a:lstStyle/>
          <a:p>
            <a:fld id="{42B5209B-614C-6642-88EA-38522E799009}" type="slidenum">
              <a:rPr lang="en-US" smtClean="0"/>
              <a:t>5</a:t>
            </a:fld>
            <a:endParaRPr lang="en-US"/>
          </a:p>
        </p:txBody>
      </p:sp>
    </p:spTree>
    <p:extLst>
      <p:ext uri="{BB962C8B-B14F-4D97-AF65-F5344CB8AC3E}">
        <p14:creationId xmlns:p14="http://schemas.microsoft.com/office/powerpoint/2010/main" val="86646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9C65E-BD7A-83A3-97A9-42495A5BB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9EBE2-6303-EC4E-F23B-5E0F871D7E4A}"/>
              </a:ext>
            </a:extLst>
          </p:cNvPr>
          <p:cNvSpPr>
            <a:spLocks noGrp="1"/>
          </p:cNvSpPr>
          <p:nvPr>
            <p:ph type="title"/>
          </p:nvPr>
        </p:nvSpPr>
        <p:spPr>
          <a:xfrm>
            <a:off x="202769" y="136525"/>
            <a:ext cx="11478938" cy="1089874"/>
          </a:xfrm>
        </p:spPr>
        <p:txBody>
          <a:bodyPr>
            <a:normAutofit fontScale="90000"/>
          </a:bodyPr>
          <a:lstStyle/>
          <a:p>
            <a:r>
              <a:rPr lang="en-US">
                <a:highlight>
                  <a:srgbClr val="FFFFFF"/>
                </a:highlight>
              </a:rPr>
              <a:t>Monitoring and especially project performance classification during implementation vary across MDBs</a:t>
            </a:r>
          </a:p>
        </p:txBody>
      </p:sp>
      <p:sp>
        <p:nvSpPr>
          <p:cNvPr id="6" name="Rectangle 5">
            <a:extLst>
              <a:ext uri="{FF2B5EF4-FFF2-40B4-BE49-F238E27FC236}">
                <a16:creationId xmlns:a16="http://schemas.microsoft.com/office/drawing/2014/main" id="{644E5339-3B0B-9D53-E9B9-5FC7F872C424}"/>
              </a:ext>
            </a:extLst>
          </p:cNvPr>
          <p:cNvSpPr/>
          <p:nvPr/>
        </p:nvSpPr>
        <p:spPr>
          <a:xfrm>
            <a:off x="-8248" y="1928394"/>
            <a:ext cx="1922108" cy="10898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3"/>
                </a:solidFill>
                <a:highlight>
                  <a:srgbClr val="FFFFFF"/>
                </a:highlight>
                <a:latin typeface="Montserrat" pitchFamily="2" charset="0"/>
              </a:rPr>
              <a:t>Coverage of progress monitoring reports </a:t>
            </a:r>
            <a:r>
              <a:rPr lang="en-US" sz="2000" b="1">
                <a:solidFill>
                  <a:schemeClr val="accent3"/>
                </a:solidFill>
                <a:latin typeface="Montserrat" pitchFamily="2" charset="0"/>
              </a:rPr>
              <a:t>(PMRs)</a:t>
            </a:r>
          </a:p>
        </p:txBody>
      </p:sp>
      <p:sp>
        <p:nvSpPr>
          <p:cNvPr id="12" name="TextBox 11">
            <a:extLst>
              <a:ext uri="{FF2B5EF4-FFF2-40B4-BE49-F238E27FC236}">
                <a16:creationId xmlns:a16="http://schemas.microsoft.com/office/drawing/2014/main" id="{56FD5CA7-3DA7-9804-0C6A-0783EA761F72}"/>
              </a:ext>
            </a:extLst>
          </p:cNvPr>
          <p:cNvSpPr txBox="1"/>
          <p:nvPr/>
        </p:nvSpPr>
        <p:spPr>
          <a:xfrm>
            <a:off x="10411299" y="1743529"/>
            <a:ext cx="646709" cy="400110"/>
          </a:xfrm>
          <a:prstGeom prst="rect">
            <a:avLst/>
          </a:prstGeom>
          <a:noFill/>
        </p:spPr>
        <p:txBody>
          <a:bodyPr wrap="square" rtlCol="0">
            <a:spAutoFit/>
          </a:bodyPr>
          <a:lstStyle/>
          <a:p>
            <a:r>
              <a:rPr lang="en-US" sz="2000" b="1">
                <a:solidFill>
                  <a:schemeClr val="accent3"/>
                </a:solidFill>
                <a:latin typeface="Montserrat" pitchFamily="2" charset="0"/>
              </a:rPr>
              <a:t>All</a:t>
            </a:r>
          </a:p>
        </p:txBody>
      </p:sp>
      <p:sp>
        <p:nvSpPr>
          <p:cNvPr id="14" name="TextBox 13">
            <a:extLst>
              <a:ext uri="{FF2B5EF4-FFF2-40B4-BE49-F238E27FC236}">
                <a16:creationId xmlns:a16="http://schemas.microsoft.com/office/drawing/2014/main" id="{DED225AF-79D1-F514-9BE0-2EB8C4AD6B68}"/>
              </a:ext>
            </a:extLst>
          </p:cNvPr>
          <p:cNvSpPr txBox="1"/>
          <p:nvPr/>
        </p:nvSpPr>
        <p:spPr>
          <a:xfrm>
            <a:off x="10389774" y="2472283"/>
            <a:ext cx="1795526" cy="400110"/>
          </a:xfrm>
          <a:prstGeom prst="rect">
            <a:avLst/>
          </a:prstGeom>
          <a:noFill/>
        </p:spPr>
        <p:txBody>
          <a:bodyPr wrap="square" rtlCol="0">
            <a:spAutoFit/>
          </a:bodyPr>
          <a:lstStyle/>
          <a:p>
            <a:r>
              <a:rPr lang="en-US" sz="2000" b="1">
                <a:solidFill>
                  <a:schemeClr val="accent3"/>
                </a:solidFill>
                <a:latin typeface="Montserrat" pitchFamily="2" charset="0"/>
              </a:rPr>
              <a:t>Not ADB</a:t>
            </a:r>
          </a:p>
        </p:txBody>
      </p:sp>
      <p:sp>
        <p:nvSpPr>
          <p:cNvPr id="16" name="TextBox 15">
            <a:extLst>
              <a:ext uri="{FF2B5EF4-FFF2-40B4-BE49-F238E27FC236}">
                <a16:creationId xmlns:a16="http://schemas.microsoft.com/office/drawing/2014/main" id="{F5C9254F-38E6-3949-E7A6-ABD4BFD9FD63}"/>
              </a:ext>
            </a:extLst>
          </p:cNvPr>
          <p:cNvSpPr txBox="1"/>
          <p:nvPr/>
        </p:nvSpPr>
        <p:spPr>
          <a:xfrm>
            <a:off x="10399547" y="3016286"/>
            <a:ext cx="1403888" cy="400110"/>
          </a:xfrm>
          <a:prstGeom prst="rect">
            <a:avLst/>
          </a:prstGeom>
          <a:noFill/>
        </p:spPr>
        <p:txBody>
          <a:bodyPr wrap="square" rtlCol="0">
            <a:spAutoFit/>
          </a:bodyPr>
          <a:lstStyle/>
          <a:p>
            <a:r>
              <a:rPr lang="en-US" sz="2000" b="1">
                <a:solidFill>
                  <a:schemeClr val="accent3"/>
                </a:solidFill>
                <a:latin typeface="Montserrat" pitchFamily="2" charset="0"/>
              </a:rPr>
              <a:t>Not IDB</a:t>
            </a:r>
          </a:p>
        </p:txBody>
      </p:sp>
      <p:sp>
        <p:nvSpPr>
          <p:cNvPr id="17" name="Rectangle 16">
            <a:extLst>
              <a:ext uri="{FF2B5EF4-FFF2-40B4-BE49-F238E27FC236}">
                <a16:creationId xmlns:a16="http://schemas.microsoft.com/office/drawing/2014/main" id="{E586089D-947E-C010-42DF-B3B20C1071F9}"/>
              </a:ext>
            </a:extLst>
          </p:cNvPr>
          <p:cNvSpPr/>
          <p:nvPr/>
        </p:nvSpPr>
        <p:spPr>
          <a:xfrm>
            <a:off x="-108776" y="3556568"/>
            <a:ext cx="2189457" cy="24117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3"/>
                </a:solidFill>
                <a:latin typeface="Montserrat" pitchFamily="2" charset="0"/>
              </a:rPr>
              <a:t>Project performance classification (problem projects)</a:t>
            </a:r>
          </a:p>
        </p:txBody>
      </p:sp>
      <p:cxnSp>
        <p:nvCxnSpPr>
          <p:cNvPr id="20" name="Straight Arrow Connector 19">
            <a:extLst>
              <a:ext uri="{FF2B5EF4-FFF2-40B4-BE49-F238E27FC236}">
                <a16:creationId xmlns:a16="http://schemas.microsoft.com/office/drawing/2014/main" id="{EB8C1EA1-C883-2ABC-5B04-E8C3E45D0FA9}"/>
              </a:ext>
            </a:extLst>
          </p:cNvPr>
          <p:cNvCxnSpPr>
            <a:cxnSpLocks/>
            <a:stCxn id="22" idx="3"/>
            <a:endCxn id="23" idx="1"/>
          </p:cNvCxnSpPr>
          <p:nvPr/>
        </p:nvCxnSpPr>
        <p:spPr>
          <a:xfrm flipV="1">
            <a:off x="2785748" y="5415596"/>
            <a:ext cx="7887778" cy="71471"/>
          </a:xfrm>
          <a:prstGeom prst="straightConnector1">
            <a:avLst/>
          </a:prstGeom>
          <a:ln w="76200">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D73DE328-35FB-BC38-5221-5901D1A60C6B}"/>
              </a:ext>
            </a:extLst>
          </p:cNvPr>
          <p:cNvSpPr/>
          <p:nvPr/>
        </p:nvSpPr>
        <p:spPr>
          <a:xfrm>
            <a:off x="1907737" y="5078663"/>
            <a:ext cx="878011" cy="81680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marL="0" lvl="1"/>
            <a:r>
              <a:rPr lang="en-US" sz="2200" b="1">
                <a:solidFill>
                  <a:schemeClr val="accent3"/>
                </a:solidFill>
                <a:latin typeface="Montserrat" pitchFamily="2" charset="0"/>
              </a:rPr>
              <a:t>WB</a:t>
            </a:r>
          </a:p>
        </p:txBody>
      </p:sp>
      <p:sp>
        <p:nvSpPr>
          <p:cNvPr id="23" name="Rectangle: Rounded Corners 22">
            <a:extLst>
              <a:ext uri="{FF2B5EF4-FFF2-40B4-BE49-F238E27FC236}">
                <a16:creationId xmlns:a16="http://schemas.microsoft.com/office/drawing/2014/main" id="{831635BF-E9DC-CBFA-E94A-B5BDCFB193F8}"/>
              </a:ext>
            </a:extLst>
          </p:cNvPr>
          <p:cNvSpPr/>
          <p:nvPr/>
        </p:nvSpPr>
        <p:spPr>
          <a:xfrm>
            <a:off x="10673526" y="5184763"/>
            <a:ext cx="878011" cy="46166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marL="0" lvl="1"/>
            <a:r>
              <a:rPr lang="en-US" sz="2200" b="1">
                <a:solidFill>
                  <a:schemeClr val="accent3"/>
                </a:solidFill>
                <a:latin typeface="Montserrat" pitchFamily="2" charset="0"/>
              </a:rPr>
              <a:t>IDB</a:t>
            </a:r>
          </a:p>
        </p:txBody>
      </p:sp>
      <p:graphicFrame>
        <p:nvGraphicFramePr>
          <p:cNvPr id="3" name="Table 2">
            <a:extLst>
              <a:ext uri="{FF2B5EF4-FFF2-40B4-BE49-F238E27FC236}">
                <a16:creationId xmlns:a16="http://schemas.microsoft.com/office/drawing/2014/main" id="{2B6DADCB-B0B7-6389-20FC-97BBCB24F547}"/>
              </a:ext>
            </a:extLst>
          </p:cNvPr>
          <p:cNvGraphicFramePr>
            <a:graphicFrameLocks noGrp="1"/>
          </p:cNvGraphicFramePr>
          <p:nvPr>
            <p:extLst>
              <p:ext uri="{D42A27DB-BD31-4B8C-83A1-F6EECF244321}">
                <p14:modId xmlns:p14="http://schemas.microsoft.com/office/powerpoint/2010/main" val="3910281273"/>
              </p:ext>
            </p:extLst>
          </p:nvPr>
        </p:nvGraphicFramePr>
        <p:xfrm>
          <a:off x="2014850" y="1457409"/>
          <a:ext cx="8374923" cy="2019311"/>
        </p:xfrm>
        <a:graphic>
          <a:graphicData uri="http://schemas.openxmlformats.org/drawingml/2006/table">
            <a:tbl>
              <a:tblPr bandRow="1">
                <a:tableStyleId>{2D5ABB26-0587-4C30-8999-92F81FD0307C}</a:tableStyleId>
              </a:tblPr>
              <a:tblGrid>
                <a:gridCol w="2791641">
                  <a:extLst>
                    <a:ext uri="{9D8B030D-6E8A-4147-A177-3AD203B41FA5}">
                      <a16:colId xmlns:a16="http://schemas.microsoft.com/office/drawing/2014/main" val="3790763455"/>
                    </a:ext>
                  </a:extLst>
                </a:gridCol>
                <a:gridCol w="2791641">
                  <a:extLst>
                    <a:ext uri="{9D8B030D-6E8A-4147-A177-3AD203B41FA5}">
                      <a16:colId xmlns:a16="http://schemas.microsoft.com/office/drawing/2014/main" val="761334349"/>
                    </a:ext>
                  </a:extLst>
                </a:gridCol>
                <a:gridCol w="2791641">
                  <a:extLst>
                    <a:ext uri="{9D8B030D-6E8A-4147-A177-3AD203B41FA5}">
                      <a16:colId xmlns:a16="http://schemas.microsoft.com/office/drawing/2014/main" val="2599511010"/>
                    </a:ext>
                  </a:extLst>
                </a:gridCol>
              </a:tblGrid>
              <a:tr h="1003782">
                <a:tc>
                  <a:txBody>
                    <a:bodyPr/>
                    <a:lstStyle/>
                    <a:p>
                      <a:pPr marL="285750" lvl="1" indent="-285750">
                        <a:buFont typeface="Arial" panose="020B0604020202020204" pitchFamily="34" charset="0"/>
                        <a:buChar char="•"/>
                      </a:pPr>
                      <a:r>
                        <a:rPr lang="en-US" sz="1800">
                          <a:latin typeface="Montserrat" pitchFamily="2" charset="0"/>
                        </a:rPr>
                        <a:t>Environmental and social safeguards</a:t>
                      </a:r>
                    </a:p>
                  </a:txBody>
                  <a:tcPr>
                    <a:solidFill>
                      <a:schemeClr val="accent2">
                        <a:lumMod val="20000"/>
                        <a:lumOff val="80000"/>
                      </a:schemeClr>
                    </a:solidFill>
                  </a:tcPr>
                </a:tc>
                <a:tc>
                  <a:txBody>
                    <a:bodyPr/>
                    <a:lstStyle/>
                    <a:p>
                      <a:pPr marL="285750" lvl="1" indent="-285750">
                        <a:buFont typeface="Arial" panose="020B0604020202020204" pitchFamily="34" charset="0"/>
                        <a:buChar char="•"/>
                      </a:pPr>
                      <a:r>
                        <a:rPr lang="en-US" sz="1800">
                          <a:latin typeface="Montserrat" pitchFamily="2" charset="0"/>
                        </a:rPr>
                        <a:t>Outputs</a:t>
                      </a:r>
                    </a:p>
                    <a:p>
                      <a:pPr marL="285750" lvl="1" indent="-285750">
                        <a:buFont typeface="Arial" panose="020B0604020202020204" pitchFamily="34" charset="0"/>
                        <a:buChar char="•"/>
                      </a:pPr>
                      <a:r>
                        <a:rPr lang="en-US" sz="1800">
                          <a:latin typeface="Montserrat" pitchFamily="2" charset="0"/>
                        </a:rPr>
                        <a:t>Outcomes </a:t>
                      </a:r>
                    </a:p>
                    <a:p>
                      <a:pPr marL="285750" lvl="1" indent="-285750">
                        <a:buFont typeface="Arial" panose="020B0604020202020204" pitchFamily="34" charset="0"/>
                        <a:buChar char="•"/>
                      </a:pPr>
                      <a:r>
                        <a:rPr lang="en-US" sz="1800">
                          <a:latin typeface="Montserrat" pitchFamily="2" charset="0"/>
                        </a:rPr>
                        <a:t>Disbursements </a:t>
                      </a:r>
                    </a:p>
                  </a:txBody>
                  <a:tcPr>
                    <a:solidFill>
                      <a:schemeClr val="accent2">
                        <a:lumMod val="20000"/>
                        <a:lumOff val="8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ontserrat" pitchFamily="2" charset="0"/>
                        </a:rPr>
                        <a:t>Overall implementation progress</a:t>
                      </a:r>
                    </a:p>
                  </a:txBody>
                  <a:tcPr>
                    <a:solidFill>
                      <a:schemeClr val="accent2">
                        <a:lumMod val="20000"/>
                        <a:lumOff val="80000"/>
                      </a:schemeClr>
                    </a:solidFill>
                  </a:tcPr>
                </a:tc>
                <a:extLst>
                  <a:ext uri="{0D108BD9-81ED-4DB2-BD59-A6C34878D82A}">
                    <a16:rowId xmlns:a16="http://schemas.microsoft.com/office/drawing/2014/main" val="2199684207"/>
                  </a:ext>
                </a:extLst>
              </a:tr>
              <a:tr h="375449">
                <a:tc gridSpan="3">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ontserrat" pitchFamily="2" charset="0"/>
                          <a:ea typeface="+mn-ea"/>
                          <a:cs typeface="+mn-cs"/>
                        </a:rPr>
                        <a:t>Progress toward development objectives</a:t>
                      </a:r>
                    </a:p>
                  </a:txBody>
                  <a:tcPr>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9131621"/>
                  </a:ext>
                </a:extLst>
              </a:tr>
              <a:tr h="540498">
                <a:tc>
                  <a:txBody>
                    <a:bodyPr/>
                    <a:lstStyle/>
                    <a:p>
                      <a:pPr marL="285750" lvl="1" indent="-285750">
                        <a:buFont typeface="Arial" panose="020B0604020202020204" pitchFamily="34" charset="0"/>
                        <a:buChar char="•"/>
                      </a:pPr>
                      <a:r>
                        <a:rPr lang="en-US" sz="1800">
                          <a:latin typeface="Montserrat" pitchFamily="2" charset="0"/>
                        </a:rPr>
                        <a:t>Financial management </a:t>
                      </a:r>
                    </a:p>
                  </a:txBody>
                  <a:tcPr>
                    <a:solidFill>
                      <a:schemeClr val="accent2">
                        <a:lumMod val="60000"/>
                        <a:lumOff val="40000"/>
                      </a:schemeClr>
                    </a:solidFill>
                  </a:tcPr>
                </a:tc>
                <a:tc>
                  <a:txBody>
                    <a:bodyPr/>
                    <a:lstStyle/>
                    <a:p>
                      <a:pPr marL="285750" lvl="1" indent="-285750">
                        <a:buFont typeface="Arial" panose="020B0604020202020204" pitchFamily="34" charset="0"/>
                        <a:buChar char="•"/>
                      </a:pPr>
                      <a:r>
                        <a:rPr lang="en-US" sz="1800">
                          <a:latin typeface="Montserrat" pitchFamily="2" charset="0"/>
                        </a:rPr>
                        <a:t>Audits </a:t>
                      </a:r>
                    </a:p>
                    <a:p>
                      <a:pPr marL="285750" lvl="1" indent="-285750">
                        <a:buFont typeface="Arial" panose="020B0604020202020204" pitchFamily="34" charset="0"/>
                        <a:buChar char="•"/>
                      </a:pPr>
                      <a:r>
                        <a:rPr lang="en-US" sz="1800">
                          <a:latin typeface="Montserrat" pitchFamily="2" charset="0"/>
                        </a:rPr>
                        <a:t>Loan covenants</a:t>
                      </a:r>
                    </a:p>
                  </a:txBody>
                  <a:tcPr>
                    <a:solidFill>
                      <a:schemeClr val="accent2">
                        <a:lumMod val="60000"/>
                        <a:lumOff val="40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ontserrat" pitchFamily="2" charset="0"/>
                        </a:rPr>
                        <a:t>Procurement</a:t>
                      </a:r>
                      <a:endParaRPr lang="en-US" sz="1800" kern="1200">
                        <a:solidFill>
                          <a:schemeClr val="tx1"/>
                        </a:solidFill>
                        <a:latin typeface="Montserrat" pitchFamily="2" charset="0"/>
                        <a:ea typeface="+mn-ea"/>
                        <a:cs typeface="+mn-cs"/>
                      </a:endParaRPr>
                    </a:p>
                  </a:txBody>
                  <a:tcPr>
                    <a:solidFill>
                      <a:schemeClr val="accent2">
                        <a:lumMod val="60000"/>
                        <a:lumOff val="40000"/>
                      </a:schemeClr>
                    </a:solidFill>
                  </a:tcPr>
                </a:tc>
                <a:extLst>
                  <a:ext uri="{0D108BD9-81ED-4DB2-BD59-A6C34878D82A}">
                    <a16:rowId xmlns:a16="http://schemas.microsoft.com/office/drawing/2014/main" val="2986802140"/>
                  </a:ext>
                </a:extLst>
              </a:tr>
            </a:tbl>
          </a:graphicData>
        </a:graphic>
      </p:graphicFrame>
      <p:sp>
        <p:nvSpPr>
          <p:cNvPr id="7" name="Isosceles Triangle 6">
            <a:extLst>
              <a:ext uri="{FF2B5EF4-FFF2-40B4-BE49-F238E27FC236}">
                <a16:creationId xmlns:a16="http://schemas.microsoft.com/office/drawing/2014/main" id="{4C52CFDF-449D-42C7-47E3-A8248FA6453E}"/>
              </a:ext>
            </a:extLst>
          </p:cNvPr>
          <p:cNvSpPr/>
          <p:nvPr/>
        </p:nvSpPr>
        <p:spPr>
          <a:xfrm rot="10800000">
            <a:off x="3074168" y="3645574"/>
            <a:ext cx="6852831" cy="46878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8B2B222-7E09-5ED6-321B-EAA14B378636}"/>
              </a:ext>
            </a:extLst>
          </p:cNvPr>
          <p:cNvSpPr txBox="1"/>
          <p:nvPr/>
        </p:nvSpPr>
        <p:spPr>
          <a:xfrm>
            <a:off x="7284423" y="4306763"/>
            <a:ext cx="3965943" cy="923330"/>
          </a:xfrm>
          <a:prstGeom prst="rect">
            <a:avLst/>
          </a:prstGeom>
          <a:solidFill>
            <a:schemeClr val="accent1">
              <a:lumMod val="40000"/>
              <a:lumOff val="60000"/>
            </a:schemeClr>
          </a:solidFill>
        </p:spPr>
        <p:txBody>
          <a:bodyPr wrap="square" rtlCol="0">
            <a:spAutoFit/>
          </a:bodyPr>
          <a:lstStyle/>
          <a:p>
            <a:r>
              <a:rPr lang="en-US">
                <a:latin typeface="Montserrat" pitchFamily="2" charset="0"/>
              </a:rPr>
              <a:t>Automatic classification focused on implementation progress: </a:t>
            </a:r>
          </a:p>
          <a:p>
            <a:r>
              <a:rPr lang="en-US">
                <a:latin typeface="Montserrat" pitchFamily="2" charset="0"/>
              </a:rPr>
              <a:t>disbursement, costs, schedule</a:t>
            </a:r>
          </a:p>
        </p:txBody>
      </p:sp>
      <p:sp>
        <p:nvSpPr>
          <p:cNvPr id="25" name="TextBox 24">
            <a:extLst>
              <a:ext uri="{FF2B5EF4-FFF2-40B4-BE49-F238E27FC236}">
                <a16:creationId xmlns:a16="http://schemas.microsoft.com/office/drawing/2014/main" id="{FFC40633-BD28-F13A-6831-0164232D0DC1}"/>
              </a:ext>
            </a:extLst>
          </p:cNvPr>
          <p:cNvSpPr txBox="1"/>
          <p:nvPr/>
        </p:nvSpPr>
        <p:spPr>
          <a:xfrm>
            <a:off x="2014849" y="4339046"/>
            <a:ext cx="3965943" cy="923330"/>
          </a:xfrm>
          <a:prstGeom prst="rect">
            <a:avLst/>
          </a:prstGeom>
          <a:solidFill>
            <a:schemeClr val="accent1">
              <a:lumMod val="40000"/>
              <a:lumOff val="60000"/>
            </a:schemeClr>
          </a:solidFill>
        </p:spPr>
        <p:txBody>
          <a:bodyPr wrap="square" rtlCol="0">
            <a:spAutoFit/>
          </a:bodyPr>
          <a:lstStyle/>
          <a:p>
            <a:r>
              <a:rPr lang="en-US">
                <a:latin typeface="Montserrat" pitchFamily="2" charset="0"/>
              </a:rPr>
              <a:t>Judgment-based classification based on several criteria; includes outcome progress</a:t>
            </a:r>
          </a:p>
        </p:txBody>
      </p:sp>
      <p:sp>
        <p:nvSpPr>
          <p:cNvPr id="27" name="TextBox 26">
            <a:extLst>
              <a:ext uri="{FF2B5EF4-FFF2-40B4-BE49-F238E27FC236}">
                <a16:creationId xmlns:a16="http://schemas.microsoft.com/office/drawing/2014/main" id="{EB7B4724-B840-56E3-EA1A-E6CD528DBC92}"/>
              </a:ext>
            </a:extLst>
          </p:cNvPr>
          <p:cNvSpPr txBox="1"/>
          <p:nvPr/>
        </p:nvSpPr>
        <p:spPr>
          <a:xfrm>
            <a:off x="2681693" y="5693209"/>
            <a:ext cx="8419798" cy="923330"/>
          </a:xfrm>
          <a:prstGeom prst="rect">
            <a:avLst/>
          </a:prstGeom>
          <a:noFill/>
        </p:spPr>
        <p:txBody>
          <a:bodyPr wrap="square" lIns="91440" tIns="45720" rIns="91440" bIns="45720" anchor="t">
            <a:spAutoFit/>
          </a:bodyPr>
          <a:lstStyle>
            <a:defPPr>
              <a:defRPr lang="en-US"/>
            </a:defPPr>
            <a:lvl1pPr indent="0">
              <a:buNone/>
              <a:defRPr sz="2400">
                <a:latin typeface="Montserrat" pitchFamily="2" charset="77"/>
              </a:defRPr>
            </a:lvl1pPr>
          </a:lstStyle>
          <a:p>
            <a:r>
              <a:rPr lang="en-US" sz="1800">
                <a:latin typeface="Montserrat"/>
              </a:rPr>
              <a:t>Adequate criteria to classify project performance are key to addressing problems during implementation, which in turn has </a:t>
            </a:r>
            <a:r>
              <a:rPr lang="en-US" sz="1800" b="1">
                <a:latin typeface="Montserrat"/>
              </a:rPr>
              <a:t>implications for project ratings.</a:t>
            </a:r>
          </a:p>
        </p:txBody>
      </p:sp>
      <p:sp>
        <p:nvSpPr>
          <p:cNvPr id="30" name="Arrow: Right 29">
            <a:extLst>
              <a:ext uri="{FF2B5EF4-FFF2-40B4-BE49-F238E27FC236}">
                <a16:creationId xmlns:a16="http://schemas.microsoft.com/office/drawing/2014/main" id="{1D46C8A6-5988-2783-E1BF-DAB937958DC7}"/>
              </a:ext>
            </a:extLst>
          </p:cNvPr>
          <p:cNvSpPr/>
          <p:nvPr/>
        </p:nvSpPr>
        <p:spPr>
          <a:xfrm>
            <a:off x="1202430" y="5912245"/>
            <a:ext cx="978196" cy="595423"/>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46494D0C-B299-46E5-2944-68F5FEB32B19}"/>
              </a:ext>
            </a:extLst>
          </p:cNvPr>
          <p:cNvSpPr>
            <a:spLocks noGrp="1"/>
          </p:cNvSpPr>
          <p:nvPr>
            <p:ph type="dt" sz="half" idx="10"/>
          </p:nvPr>
        </p:nvSpPr>
        <p:spPr>
          <a:xfrm rot="16200000">
            <a:off x="10598998" y="4723066"/>
            <a:ext cx="2743200" cy="365125"/>
          </a:xfrm>
        </p:spPr>
        <p:txBody>
          <a:bodyPr/>
          <a:lstStyle/>
          <a:p>
            <a:fld id="{44FB2140-774F-0846-A272-52174AADAB0D}" type="datetime1">
              <a:rPr lang="en-US" smtClean="0"/>
              <a:t>3/10/2025</a:t>
            </a:fld>
            <a:endParaRPr lang="en-US"/>
          </a:p>
        </p:txBody>
      </p:sp>
      <p:sp>
        <p:nvSpPr>
          <p:cNvPr id="9" name="Slide Number Placeholder 4">
            <a:extLst>
              <a:ext uri="{FF2B5EF4-FFF2-40B4-BE49-F238E27FC236}">
                <a16:creationId xmlns:a16="http://schemas.microsoft.com/office/drawing/2014/main" id="{60872662-E1DF-DCEE-30D6-7E35DC85F691}"/>
              </a:ext>
            </a:extLst>
          </p:cNvPr>
          <p:cNvSpPr>
            <a:spLocks noGrp="1"/>
          </p:cNvSpPr>
          <p:nvPr>
            <p:ph type="sldNum" sz="quarter" idx="12"/>
          </p:nvPr>
        </p:nvSpPr>
        <p:spPr>
          <a:xfrm>
            <a:off x="11788035" y="6385052"/>
            <a:ext cx="368808" cy="365125"/>
          </a:xfrm>
        </p:spPr>
        <p:txBody>
          <a:bodyPr/>
          <a:lstStyle/>
          <a:p>
            <a:fld id="{42B5209B-614C-6642-88EA-38522E799009}" type="slidenum">
              <a:rPr lang="en-US" smtClean="0"/>
              <a:t>6</a:t>
            </a:fld>
            <a:endParaRPr lang="en-US"/>
          </a:p>
        </p:txBody>
      </p:sp>
    </p:spTree>
    <p:extLst>
      <p:ext uri="{BB962C8B-B14F-4D97-AF65-F5344CB8AC3E}">
        <p14:creationId xmlns:p14="http://schemas.microsoft.com/office/powerpoint/2010/main" val="169900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6837A-ABD6-C7AF-BBFA-A35358201C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821D1-D72A-E7FB-2B4A-C552C7BA7790}"/>
              </a:ext>
            </a:extLst>
          </p:cNvPr>
          <p:cNvSpPr>
            <a:spLocks noGrp="1"/>
          </p:cNvSpPr>
          <p:nvPr>
            <p:ph type="title"/>
          </p:nvPr>
        </p:nvSpPr>
        <p:spPr/>
        <p:txBody>
          <a:bodyPr>
            <a:normAutofit/>
          </a:bodyPr>
          <a:lstStyle/>
          <a:p>
            <a:r>
              <a:rPr lang="en-US"/>
              <a:t>The World Bank has simplified project restructuring more than all other MDBs</a:t>
            </a:r>
          </a:p>
        </p:txBody>
      </p:sp>
      <p:sp>
        <p:nvSpPr>
          <p:cNvPr id="3" name="Content Placeholder 2">
            <a:extLst>
              <a:ext uri="{FF2B5EF4-FFF2-40B4-BE49-F238E27FC236}">
                <a16:creationId xmlns:a16="http://schemas.microsoft.com/office/drawing/2014/main" id="{0F424F6C-C601-6BB8-6772-9B88A9F814E9}"/>
              </a:ext>
            </a:extLst>
          </p:cNvPr>
          <p:cNvSpPr>
            <a:spLocks noGrp="1"/>
          </p:cNvSpPr>
          <p:nvPr>
            <p:ph idx="1"/>
          </p:nvPr>
        </p:nvSpPr>
        <p:spPr>
          <a:xfrm>
            <a:off x="202770" y="1391672"/>
            <a:ext cx="11312470" cy="3531202"/>
          </a:xfrm>
        </p:spPr>
        <p:txBody>
          <a:bodyPr>
            <a:normAutofit/>
          </a:bodyPr>
          <a:lstStyle/>
          <a:p>
            <a:r>
              <a:rPr lang="en-US"/>
              <a:t>All institutions have policies to restructure projects</a:t>
            </a:r>
          </a:p>
          <a:p>
            <a:r>
              <a:rPr lang="en-US"/>
              <a:t>2 levels of restructuring: i) approved by the Board or ii) by Management</a:t>
            </a:r>
          </a:p>
          <a:p>
            <a:r>
              <a:rPr lang="en-US" b="1"/>
              <a:t>WB’s Board has delegated the most wide-ranging approval authority to Management</a:t>
            </a:r>
            <a:r>
              <a:rPr lang="en-US"/>
              <a:t>, including changes to project development objectives</a:t>
            </a:r>
          </a:p>
          <a:p>
            <a:pPr lvl="1"/>
            <a:r>
              <a:rPr lang="en-US" b="1"/>
              <a:t>Split rating </a:t>
            </a:r>
            <a:r>
              <a:rPr lang="en-US"/>
              <a:t>method to incentivize early action</a:t>
            </a:r>
          </a:p>
          <a:p>
            <a:r>
              <a:rPr lang="en-US"/>
              <a:t>At all other institutions, substantial changes to scope, development objectives, and expected outcomes require Board approval </a:t>
            </a:r>
          </a:p>
          <a:p>
            <a:endParaRPr lang="en-US"/>
          </a:p>
        </p:txBody>
      </p:sp>
      <p:sp>
        <p:nvSpPr>
          <p:cNvPr id="4" name="Date Placeholder 3">
            <a:extLst>
              <a:ext uri="{FF2B5EF4-FFF2-40B4-BE49-F238E27FC236}">
                <a16:creationId xmlns:a16="http://schemas.microsoft.com/office/drawing/2014/main" id="{029309D7-5BC0-4271-8F6A-3813B3ACACE3}"/>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CF0CDCE8-2A3C-3EDD-206E-6BB47C57EEF1}"/>
              </a:ext>
            </a:extLst>
          </p:cNvPr>
          <p:cNvSpPr>
            <a:spLocks noGrp="1"/>
          </p:cNvSpPr>
          <p:nvPr>
            <p:ph type="sldNum" sz="quarter" idx="12"/>
          </p:nvPr>
        </p:nvSpPr>
        <p:spPr/>
        <p:txBody>
          <a:bodyPr/>
          <a:lstStyle/>
          <a:p>
            <a:fld id="{42B5209B-614C-6642-88EA-38522E799009}" type="slidenum">
              <a:rPr lang="en-US" smtClean="0"/>
              <a:t>7</a:t>
            </a:fld>
            <a:endParaRPr lang="en-US"/>
          </a:p>
        </p:txBody>
      </p:sp>
      <p:sp>
        <p:nvSpPr>
          <p:cNvPr id="6" name="Arrow: Right 5">
            <a:extLst>
              <a:ext uri="{FF2B5EF4-FFF2-40B4-BE49-F238E27FC236}">
                <a16:creationId xmlns:a16="http://schemas.microsoft.com/office/drawing/2014/main" id="{1D5B01E6-C0DF-5039-5EF8-C43C840B837A}"/>
              </a:ext>
            </a:extLst>
          </p:cNvPr>
          <p:cNvSpPr/>
          <p:nvPr/>
        </p:nvSpPr>
        <p:spPr>
          <a:xfrm>
            <a:off x="1148316" y="5450882"/>
            <a:ext cx="978196" cy="595423"/>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27D5F6-8978-76BF-A786-1DF81F3CF31C}"/>
              </a:ext>
            </a:extLst>
          </p:cNvPr>
          <p:cNvSpPr txBox="1"/>
          <p:nvPr/>
        </p:nvSpPr>
        <p:spPr>
          <a:xfrm>
            <a:off x="2237362" y="5361064"/>
            <a:ext cx="8894926" cy="830997"/>
          </a:xfrm>
          <a:prstGeom prst="rect">
            <a:avLst/>
          </a:prstGeom>
          <a:noFill/>
        </p:spPr>
        <p:txBody>
          <a:bodyPr wrap="square">
            <a:spAutoFit/>
          </a:bodyPr>
          <a:lstStyle/>
          <a:p>
            <a:pPr marL="0" indent="0">
              <a:buNone/>
            </a:pPr>
            <a:r>
              <a:rPr lang="en-US" sz="2400">
                <a:latin typeface="Montserrat" pitchFamily="2" charset="77"/>
              </a:rPr>
              <a:t>Difficulties in restructuring have </a:t>
            </a:r>
            <a:r>
              <a:rPr lang="en-US" sz="2400" b="1">
                <a:latin typeface="Montserrat" pitchFamily="2" charset="77"/>
              </a:rPr>
              <a:t>implications on project ratings</a:t>
            </a:r>
            <a:r>
              <a:rPr lang="en-US" sz="2400">
                <a:latin typeface="Montserrat" pitchFamily="2" charset="77"/>
              </a:rPr>
              <a:t> (particularly relevance and effectiveness)</a:t>
            </a:r>
          </a:p>
        </p:txBody>
      </p:sp>
    </p:spTree>
    <p:extLst>
      <p:ext uri="{BB962C8B-B14F-4D97-AF65-F5344CB8AC3E}">
        <p14:creationId xmlns:p14="http://schemas.microsoft.com/office/powerpoint/2010/main" val="260522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87BE-8352-00BE-5E9C-1EC2DA39BD0A}"/>
              </a:ext>
            </a:extLst>
          </p:cNvPr>
          <p:cNvSpPr>
            <a:spLocks noGrp="1"/>
          </p:cNvSpPr>
          <p:nvPr>
            <p:ph type="title"/>
          </p:nvPr>
        </p:nvSpPr>
        <p:spPr>
          <a:xfrm>
            <a:off x="202769" y="335178"/>
            <a:ext cx="11312471" cy="1089874"/>
          </a:xfrm>
        </p:spPr>
        <p:txBody>
          <a:bodyPr>
            <a:normAutofit fontScale="90000"/>
          </a:bodyPr>
          <a:lstStyle/>
          <a:p>
            <a:r>
              <a:rPr lang="en-US"/>
              <a:t>Self-assessment and validation of 100% of closed projects and in-depth assessments of selected projects are common practices, with two exceptions</a:t>
            </a:r>
          </a:p>
        </p:txBody>
      </p:sp>
      <p:sp>
        <p:nvSpPr>
          <p:cNvPr id="6" name="Rectangle: Rounded Corners 5">
            <a:extLst>
              <a:ext uri="{FF2B5EF4-FFF2-40B4-BE49-F238E27FC236}">
                <a16:creationId xmlns:a16="http://schemas.microsoft.com/office/drawing/2014/main" id="{AE341047-4057-8CC2-9DBD-DDB2213AEA87}"/>
              </a:ext>
            </a:extLst>
          </p:cNvPr>
          <p:cNvSpPr/>
          <p:nvPr/>
        </p:nvSpPr>
        <p:spPr>
          <a:xfrm>
            <a:off x="519087" y="1854359"/>
            <a:ext cx="3394707" cy="1154430"/>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Montserrat" pitchFamily="2" charset="0"/>
              </a:rPr>
              <a:t>Self-evaluation</a:t>
            </a:r>
          </a:p>
        </p:txBody>
      </p:sp>
      <p:sp>
        <p:nvSpPr>
          <p:cNvPr id="7" name="Rectangle: Rounded Corners 6">
            <a:extLst>
              <a:ext uri="{FF2B5EF4-FFF2-40B4-BE49-F238E27FC236}">
                <a16:creationId xmlns:a16="http://schemas.microsoft.com/office/drawing/2014/main" id="{1404CB9D-BAB2-E250-202A-F0CC899376D4}"/>
              </a:ext>
            </a:extLst>
          </p:cNvPr>
          <p:cNvSpPr/>
          <p:nvPr/>
        </p:nvSpPr>
        <p:spPr>
          <a:xfrm>
            <a:off x="515277" y="3094839"/>
            <a:ext cx="3432807" cy="1154430"/>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Montserrat" pitchFamily="2" charset="0"/>
              </a:rPr>
              <a:t>Validation</a:t>
            </a:r>
          </a:p>
        </p:txBody>
      </p:sp>
      <p:sp>
        <p:nvSpPr>
          <p:cNvPr id="8" name="Rectangle: Rounded Corners 7">
            <a:extLst>
              <a:ext uri="{FF2B5EF4-FFF2-40B4-BE49-F238E27FC236}">
                <a16:creationId xmlns:a16="http://schemas.microsoft.com/office/drawing/2014/main" id="{10E21FEA-6818-B52F-FA95-9B8C6CC8D95D}"/>
              </a:ext>
            </a:extLst>
          </p:cNvPr>
          <p:cNvSpPr/>
          <p:nvPr/>
        </p:nvSpPr>
        <p:spPr>
          <a:xfrm>
            <a:off x="519087" y="4488428"/>
            <a:ext cx="3432807" cy="1489457"/>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Montserrat" pitchFamily="2" charset="0"/>
              </a:rPr>
              <a:t>In-depth evaluation of selected projects</a:t>
            </a:r>
            <a:endParaRPr lang="en-US" sz="2400" strike="sngStrike">
              <a:solidFill>
                <a:schemeClr val="tx1"/>
              </a:solidFill>
              <a:latin typeface="Montserrat" pitchFamily="2" charset="0"/>
            </a:endParaRPr>
          </a:p>
        </p:txBody>
      </p:sp>
      <p:sp>
        <p:nvSpPr>
          <p:cNvPr id="13" name="TextBox 12">
            <a:extLst>
              <a:ext uri="{FF2B5EF4-FFF2-40B4-BE49-F238E27FC236}">
                <a16:creationId xmlns:a16="http://schemas.microsoft.com/office/drawing/2014/main" id="{F4A13137-B142-C616-5104-D0A2F8D44AFF}"/>
              </a:ext>
            </a:extLst>
          </p:cNvPr>
          <p:cNvSpPr txBox="1"/>
          <p:nvPr/>
        </p:nvSpPr>
        <p:spPr>
          <a:xfrm>
            <a:off x="4141265" y="2431574"/>
            <a:ext cx="7149305" cy="1200329"/>
          </a:xfrm>
          <a:prstGeom prst="rect">
            <a:avLst/>
          </a:prstGeom>
          <a:noFill/>
        </p:spPr>
        <p:txBody>
          <a:bodyPr wrap="square" lIns="91440" tIns="45720" rIns="91440" bIns="45720" rtlCol="0" anchor="t">
            <a:spAutoFit/>
          </a:bodyPr>
          <a:lstStyle/>
          <a:p>
            <a:r>
              <a:rPr lang="en-US" sz="2400" b="1">
                <a:latin typeface="Montserrat"/>
              </a:rPr>
              <a:t>All but AfDB</a:t>
            </a:r>
            <a:r>
              <a:rPr lang="en-US" sz="2400">
                <a:latin typeface="Montserrat"/>
              </a:rPr>
              <a:t> validate </a:t>
            </a:r>
            <a:r>
              <a:rPr lang="en-US" sz="2400" b="1">
                <a:latin typeface="Montserrat"/>
              </a:rPr>
              <a:t>100% </a:t>
            </a:r>
            <a:r>
              <a:rPr lang="en-US" sz="2400">
                <a:latin typeface="Montserrat"/>
              </a:rPr>
              <a:t>of self-evaluations for sovereign guarantees (validates 65% or more)</a:t>
            </a:r>
          </a:p>
        </p:txBody>
      </p:sp>
      <p:sp>
        <p:nvSpPr>
          <p:cNvPr id="17" name="TextBox 16">
            <a:extLst>
              <a:ext uri="{FF2B5EF4-FFF2-40B4-BE49-F238E27FC236}">
                <a16:creationId xmlns:a16="http://schemas.microsoft.com/office/drawing/2014/main" id="{7F342460-44DB-A0DE-4904-74F2AC7EC539}"/>
              </a:ext>
            </a:extLst>
          </p:cNvPr>
          <p:cNvSpPr txBox="1"/>
          <p:nvPr/>
        </p:nvSpPr>
        <p:spPr>
          <a:xfrm>
            <a:off x="4124528" y="4535138"/>
            <a:ext cx="7320801" cy="1569660"/>
          </a:xfrm>
          <a:prstGeom prst="rect">
            <a:avLst/>
          </a:prstGeom>
          <a:noFill/>
        </p:spPr>
        <p:txBody>
          <a:bodyPr wrap="square" rtlCol="0">
            <a:spAutoFit/>
          </a:bodyPr>
          <a:lstStyle/>
          <a:p>
            <a:r>
              <a:rPr lang="en-US" sz="2400" b="1">
                <a:latin typeface="Montserrat" pitchFamily="2" charset="0"/>
              </a:rPr>
              <a:t>All but IDB </a:t>
            </a:r>
            <a:r>
              <a:rPr lang="en-US" sz="2400">
                <a:latin typeface="Montserrat" pitchFamily="2" charset="0"/>
              </a:rPr>
              <a:t>conduct in-depth project assessments. 4-5 per year (2 institutions), about 20% of closed projects (1), part of cluster project evaluations (1)</a:t>
            </a:r>
          </a:p>
        </p:txBody>
      </p:sp>
      <p:cxnSp>
        <p:nvCxnSpPr>
          <p:cNvPr id="19" name="Straight Connector 18">
            <a:extLst>
              <a:ext uri="{FF2B5EF4-FFF2-40B4-BE49-F238E27FC236}">
                <a16:creationId xmlns:a16="http://schemas.microsoft.com/office/drawing/2014/main" id="{637EFB13-1EFB-8E94-B799-E2A8980E7DE4}"/>
              </a:ext>
            </a:extLst>
          </p:cNvPr>
          <p:cNvCxnSpPr>
            <a:cxnSpLocks/>
          </p:cNvCxnSpPr>
          <p:nvPr/>
        </p:nvCxnSpPr>
        <p:spPr>
          <a:xfrm>
            <a:off x="515277" y="4368848"/>
            <a:ext cx="10930052" cy="0"/>
          </a:xfrm>
          <a:prstGeom prst="line">
            <a:avLst/>
          </a:prstGeom>
          <a:ln>
            <a:solidFill>
              <a:schemeClr val="accent2"/>
            </a:solidFill>
            <a:prstDash val="sysDot"/>
          </a:ln>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36848E81-3642-0D24-50AA-E2C15E33F846}"/>
              </a:ext>
            </a:extLst>
          </p:cNvPr>
          <p:cNvSpPr>
            <a:spLocks noGrp="1"/>
          </p:cNvSpPr>
          <p:nvPr>
            <p:ph type="dt" sz="half" idx="10"/>
          </p:nvPr>
        </p:nvSpPr>
        <p:spPr>
          <a:xfrm rot="16200000">
            <a:off x="10598998" y="4723066"/>
            <a:ext cx="2743200" cy="365125"/>
          </a:xfrm>
        </p:spPr>
        <p:txBody>
          <a:bodyPr/>
          <a:lstStyle/>
          <a:p>
            <a:fld id="{44FB2140-774F-0846-A272-52174AADAB0D}" type="datetime1">
              <a:rPr lang="en-US" smtClean="0"/>
              <a:t>3/10/2025</a:t>
            </a:fld>
            <a:endParaRPr lang="en-US"/>
          </a:p>
        </p:txBody>
      </p:sp>
      <p:sp>
        <p:nvSpPr>
          <p:cNvPr id="11" name="Slide Number Placeholder 4">
            <a:extLst>
              <a:ext uri="{FF2B5EF4-FFF2-40B4-BE49-F238E27FC236}">
                <a16:creationId xmlns:a16="http://schemas.microsoft.com/office/drawing/2014/main" id="{1850BA4B-9342-C000-0497-879DD5E07329}"/>
              </a:ext>
            </a:extLst>
          </p:cNvPr>
          <p:cNvSpPr>
            <a:spLocks noGrp="1"/>
          </p:cNvSpPr>
          <p:nvPr>
            <p:ph type="sldNum" sz="quarter" idx="12"/>
          </p:nvPr>
        </p:nvSpPr>
        <p:spPr>
          <a:xfrm>
            <a:off x="11788035" y="6385052"/>
            <a:ext cx="368808" cy="365125"/>
          </a:xfrm>
        </p:spPr>
        <p:txBody>
          <a:bodyPr/>
          <a:lstStyle/>
          <a:p>
            <a:fld id="{42B5209B-614C-6642-88EA-38522E799009}" type="slidenum">
              <a:rPr lang="en-US" smtClean="0"/>
              <a:t>8</a:t>
            </a:fld>
            <a:endParaRPr lang="en-US"/>
          </a:p>
        </p:txBody>
      </p:sp>
    </p:spTree>
    <p:extLst>
      <p:ext uri="{BB962C8B-B14F-4D97-AF65-F5344CB8AC3E}">
        <p14:creationId xmlns:p14="http://schemas.microsoft.com/office/powerpoint/2010/main" val="186588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B847A-C472-69D5-A348-6EB89D68D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5EBAD-F84A-03AE-2B51-A39BAC03996E}"/>
              </a:ext>
            </a:extLst>
          </p:cNvPr>
          <p:cNvSpPr>
            <a:spLocks noGrp="1"/>
          </p:cNvSpPr>
          <p:nvPr>
            <p:ph type="title"/>
          </p:nvPr>
        </p:nvSpPr>
        <p:spPr>
          <a:xfrm>
            <a:off x="202769" y="136525"/>
            <a:ext cx="11471780" cy="1089874"/>
          </a:xfrm>
        </p:spPr>
        <p:txBody>
          <a:bodyPr>
            <a:normAutofit fontScale="90000"/>
          </a:bodyPr>
          <a:lstStyle/>
          <a:p>
            <a:r>
              <a:rPr lang="en-US"/>
              <a:t>MDBs’ criteria for self-evaluation and validation are broadly similar, but MDBs assess them differently (1/2)</a:t>
            </a:r>
          </a:p>
        </p:txBody>
      </p:sp>
      <p:sp>
        <p:nvSpPr>
          <p:cNvPr id="4" name="Date Placeholder 3">
            <a:extLst>
              <a:ext uri="{FF2B5EF4-FFF2-40B4-BE49-F238E27FC236}">
                <a16:creationId xmlns:a16="http://schemas.microsoft.com/office/drawing/2014/main" id="{EC26609B-760F-BE51-0968-1F9FBDD354F5}"/>
              </a:ext>
            </a:extLst>
          </p:cNvPr>
          <p:cNvSpPr>
            <a:spLocks noGrp="1"/>
          </p:cNvSpPr>
          <p:nvPr>
            <p:ph type="dt" sz="half" idx="10"/>
          </p:nvPr>
        </p:nvSpPr>
        <p:spPr/>
        <p:txBody>
          <a:bodyPr/>
          <a:lstStyle/>
          <a:p>
            <a:fld id="{44FB2140-774F-0846-A272-52174AADAB0D}" type="datetime1">
              <a:rPr lang="en-US" smtClean="0"/>
              <a:t>3/10/2025</a:t>
            </a:fld>
            <a:endParaRPr lang="en-US"/>
          </a:p>
        </p:txBody>
      </p:sp>
      <p:sp>
        <p:nvSpPr>
          <p:cNvPr id="5" name="Slide Number Placeholder 4">
            <a:extLst>
              <a:ext uri="{FF2B5EF4-FFF2-40B4-BE49-F238E27FC236}">
                <a16:creationId xmlns:a16="http://schemas.microsoft.com/office/drawing/2014/main" id="{71D865B3-AED6-E2CB-723D-69E09AC571AA}"/>
              </a:ext>
            </a:extLst>
          </p:cNvPr>
          <p:cNvSpPr>
            <a:spLocks noGrp="1"/>
          </p:cNvSpPr>
          <p:nvPr>
            <p:ph type="sldNum" sz="quarter" idx="12"/>
          </p:nvPr>
        </p:nvSpPr>
        <p:spPr/>
        <p:txBody>
          <a:bodyPr/>
          <a:lstStyle/>
          <a:p>
            <a:fld id="{42B5209B-614C-6642-88EA-38522E799009}" type="slidenum">
              <a:rPr lang="en-US" smtClean="0"/>
              <a:t>9</a:t>
            </a:fld>
            <a:endParaRPr lang="en-US"/>
          </a:p>
        </p:txBody>
      </p:sp>
      <p:sp>
        <p:nvSpPr>
          <p:cNvPr id="7" name="TextBox 6">
            <a:extLst>
              <a:ext uri="{FF2B5EF4-FFF2-40B4-BE49-F238E27FC236}">
                <a16:creationId xmlns:a16="http://schemas.microsoft.com/office/drawing/2014/main" id="{AB72A0AC-78C9-2F79-21D1-984DD82BCF73}"/>
              </a:ext>
            </a:extLst>
          </p:cNvPr>
          <p:cNvSpPr txBox="1"/>
          <p:nvPr/>
        </p:nvSpPr>
        <p:spPr>
          <a:xfrm>
            <a:off x="317175" y="1226399"/>
            <a:ext cx="11083657" cy="5421997"/>
          </a:xfrm>
          <a:prstGeom prst="rect">
            <a:avLst/>
          </a:prstGeom>
          <a:noFill/>
        </p:spPr>
        <p:txBody>
          <a:bodyPr wrap="square" lIns="91440" tIns="45720" rIns="91440" bIns="45720" rtlCol="0" anchor="t">
            <a:spAutoFit/>
          </a:bodyPr>
          <a:lstStyle/>
          <a:p>
            <a:pPr marL="342900" indent="-342900">
              <a:spcBef>
                <a:spcPts val="1000"/>
              </a:spcBef>
              <a:buClr>
                <a:srgbClr val="FFC000"/>
              </a:buClr>
              <a:buFont typeface="Arial" panose="020B0604020202020204" pitchFamily="34" charset="0"/>
              <a:buChar char="•"/>
            </a:pPr>
            <a:r>
              <a:rPr lang="en-US" sz="2400">
                <a:latin typeface="Montserrat"/>
              </a:rPr>
              <a:t>All institutions require a self-evaluation at project completion </a:t>
            </a:r>
          </a:p>
          <a:p>
            <a:pPr marL="342900" indent="-342900">
              <a:spcBef>
                <a:spcPts val="1000"/>
              </a:spcBef>
              <a:buClr>
                <a:srgbClr val="FFC000"/>
              </a:buClr>
              <a:buFont typeface="Arial" panose="020B0604020202020204" pitchFamily="34" charset="0"/>
              <a:buChar char="•"/>
            </a:pPr>
            <a:r>
              <a:rPr lang="en-US" sz="2400">
                <a:latin typeface="Montserrat"/>
              </a:rPr>
              <a:t>All draw on OECD-DAC criteria but number of criteria and application vary</a:t>
            </a:r>
          </a:p>
          <a:p>
            <a:pPr marL="342900" indent="-342900">
              <a:spcBef>
                <a:spcPts val="1000"/>
              </a:spcBef>
              <a:buClr>
                <a:srgbClr val="FFC000"/>
              </a:buClr>
              <a:buFont typeface="Arial" panose="020B0604020202020204" pitchFamily="34" charset="0"/>
              <a:buChar char="•"/>
            </a:pPr>
            <a:r>
              <a:rPr lang="en-US" sz="2400" b="1">
                <a:latin typeface="Montserrat"/>
              </a:rPr>
              <a:t>Core criteria</a:t>
            </a:r>
            <a:endParaRPr lang="en-US" sz="2400">
              <a:latin typeface="Montserrat"/>
            </a:endParaRPr>
          </a:p>
          <a:p>
            <a:pPr marL="800100" lvl="1" indent="-342900">
              <a:spcBef>
                <a:spcPts val="1000"/>
              </a:spcBef>
              <a:buClr>
                <a:srgbClr val="FFC000"/>
              </a:buClr>
              <a:buFont typeface="Courier New" panose="02070309020205020404" pitchFamily="49" charset="0"/>
              <a:buChar char="o"/>
            </a:pPr>
            <a:r>
              <a:rPr lang="en-US" sz="2400">
                <a:latin typeface="Montserrat"/>
              </a:rPr>
              <a:t>Most common: relevance, effectiveness, efficiency, and sustainability</a:t>
            </a:r>
          </a:p>
          <a:p>
            <a:pPr marL="800100" lvl="1" indent="-342900">
              <a:spcBef>
                <a:spcPts val="1000"/>
              </a:spcBef>
              <a:buClr>
                <a:srgbClr val="FFC000"/>
              </a:buClr>
              <a:buFont typeface="Courier New" panose="02070309020205020404" pitchFamily="49" charset="0"/>
              <a:buChar char="o"/>
            </a:pPr>
            <a:r>
              <a:rPr lang="en-US" sz="2400">
                <a:latin typeface="Montserrat"/>
              </a:rPr>
              <a:t>AfDB and IFAD include additional core criteria</a:t>
            </a:r>
          </a:p>
          <a:p>
            <a:pPr marL="800100" lvl="1" indent="-342900">
              <a:spcBef>
                <a:spcPts val="1000"/>
              </a:spcBef>
              <a:buClr>
                <a:srgbClr val="FFC000"/>
              </a:buClr>
              <a:buFont typeface="Courier New" panose="02070309020205020404" pitchFamily="49" charset="0"/>
              <a:buChar char="o"/>
            </a:pPr>
            <a:r>
              <a:rPr lang="en-US" sz="2400">
                <a:latin typeface="Montserrat"/>
              </a:rPr>
              <a:t>WB does not include sustainability as core criterion but looks at risk to continuation of results</a:t>
            </a:r>
          </a:p>
          <a:p>
            <a:pPr marL="800100" lvl="1" indent="-342900">
              <a:spcBef>
                <a:spcPts val="1000"/>
              </a:spcBef>
              <a:buClr>
                <a:srgbClr val="FFC000"/>
              </a:buClr>
              <a:buFont typeface="Courier New" panose="02070309020205020404" pitchFamily="49" charset="0"/>
              <a:buChar char="o"/>
            </a:pPr>
            <a:r>
              <a:rPr lang="en-US" sz="2400">
                <a:latin typeface="Montserrat"/>
              </a:rPr>
              <a:t>IDB and WB do not assess efficiency for policy-based operations</a:t>
            </a:r>
          </a:p>
          <a:p>
            <a:pPr marL="800100" lvl="1" indent="-342900">
              <a:spcBef>
                <a:spcPts val="1000"/>
              </a:spcBef>
              <a:buClr>
                <a:srgbClr val="FFC000"/>
              </a:buClr>
              <a:buFont typeface="Courier New" panose="02070309020205020404" pitchFamily="49" charset="0"/>
              <a:buChar char="o"/>
            </a:pPr>
            <a:r>
              <a:rPr lang="en-US" sz="2400">
                <a:latin typeface="Montserrat"/>
              </a:rPr>
              <a:t>Biggest differences: application of effectiveness and efficiency criteria</a:t>
            </a:r>
          </a:p>
        </p:txBody>
      </p:sp>
    </p:spTree>
    <p:extLst>
      <p:ext uri="{BB962C8B-B14F-4D97-AF65-F5344CB8AC3E}">
        <p14:creationId xmlns:p14="http://schemas.microsoft.com/office/powerpoint/2010/main" val="666287201"/>
      </p:ext>
    </p:extLst>
  </p:cSld>
  <p:clrMapOvr>
    <a:masterClrMapping/>
  </p:clrMapOvr>
</p:sld>
</file>

<file path=ppt/theme/theme1.xml><?xml version="1.0" encoding="utf-8"?>
<a:theme xmlns:a="http://schemas.openxmlformats.org/drawingml/2006/main" name="Office Theme">
  <a:themeElements>
    <a:clrScheme name="OVE">
      <a:dk1>
        <a:srgbClr val="000000"/>
      </a:dk1>
      <a:lt1>
        <a:srgbClr val="FFFFFF"/>
      </a:lt1>
      <a:dk2>
        <a:srgbClr val="002C3D"/>
      </a:dk2>
      <a:lt2>
        <a:srgbClr val="E8E8E8"/>
      </a:lt2>
      <a:accent1>
        <a:srgbClr val="FBC12E"/>
      </a:accent1>
      <a:accent2>
        <a:srgbClr val="2592C4"/>
      </a:accent2>
      <a:accent3>
        <a:srgbClr val="285777"/>
      </a:accent3>
      <a:accent4>
        <a:srgbClr val="00BEE2"/>
      </a:accent4>
      <a:accent5>
        <a:srgbClr val="EA823F"/>
      </a:accent5>
      <a:accent6>
        <a:srgbClr val="002C3D"/>
      </a:accent6>
      <a:hlink>
        <a:srgbClr val="00BEE2"/>
      </a:hlink>
      <a:folHlink>
        <a:srgbClr val="A0DBF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c7663a-08f0-4737-9e8c-148ce897a09c">
      <Value>5</Value>
      <Value>120</Value>
    </TaxCatchAll>
    <lcf76f155ced4ddcb4097134ff3c332f xmlns="32706d92-6624-4b72-aad5-135b72a150b3">
      <Terms xmlns="http://schemas.microsoft.com/office/infopath/2007/PartnerControls"/>
    </lcf76f155ced4ddcb4097134ff3c332f>
    <Access_x0020_to_x0020_Information_x00a0_Policy xmlns="cdc7663a-08f0-4737-9e8c-148ce897a09c">Confidential</Access_x0020_to_x0020_Information_x00a0_Policy>
    <SISCOR_x0020_Number xmlns="cdc7663a-08f0-4737-9e8c-148ce897a09c" xsi:nil="true"/>
    <ATI_x0020_Undisclose_x0020_Document_x0020_Workflow xmlns="32706d92-6624-4b72-aad5-135b72a150b3">
      <Url xsi:nil="true"/>
      <Description xsi:nil="true"/>
    </ATI_x0020_Undisclose_x0020_Document_x0020_Workflow>
    <ic46d7e087fd4a108fb86518ca413cc6 xmlns="cdc7663a-08f0-4737-9e8c-148ce897a09c">
      <Terms xmlns="http://schemas.microsoft.com/office/infopath/2007/PartnerControls"/>
    </ic46d7e087fd4a108fb86518ca413cc6>
    <IDBDocs_x0020_Number xmlns="cdc7663a-08f0-4737-9e8c-148ce897a09c" xsi:nil="true"/>
    <ATI_x0020_Disclose_x0020_Document_x0020_Workflow_x0020_v6 xmlns="32706d92-6624-4b72-aad5-135b72a150b3">
      <Url xsi:nil="true"/>
      <Description xsi:nil="true"/>
    </ATI_x0020_Disclose_x0020_Document_x0020_Workflow_x0020_v6>
    <Division_x0020_or_x0020_Unit xmlns="cdc7663a-08f0-4737-9e8c-148ce897a09c">OVE/OVE</Division_x0020_or_x0020_Unit>
    <Fiscal_x0020_Year_x0020_IDB xmlns="cdc7663a-08f0-4737-9e8c-148ce897a09c">2025</Fiscal_x0020_Year_x0020_IDB>
    <Other_x0020_Author xmlns="cdc7663a-08f0-4737-9e8c-148ce897a09c" xsi:nil="true"/>
    <Migration_x0020_Info xmlns="cdc7663a-08f0-4737-9e8c-148ce897a09c" xsi:nil="true"/>
    <j65ec2e3a7e44c39a1acebfd2a19200a xmlns="cdc7663a-08f0-4737-9e8c-148ce897a09c">
      <Terms xmlns="http://schemas.microsoft.com/office/infopath/2007/PartnerControls">
        <TermInfo xmlns="http://schemas.microsoft.com/office/infopath/2007/PartnerControls">
          <TermName xmlns="http://schemas.microsoft.com/office/infopath/2007/PartnerControls">O-02 Audit, Accountability, Evaluation: Reports</TermName>
          <TermId xmlns="http://schemas.microsoft.com/office/infopath/2007/PartnerControls">24e319bb-6d29-4f63-88b6-a651bbe1d802</TermId>
        </TermInfo>
      </Terms>
    </j65ec2e3a7e44c39a1acebfd2a19200a>
    <Evaluation_x0020_Type xmlns="cdc7663a-08f0-4737-9e8c-148ce897a09c" xsi:nil="true"/>
    <Document_x0020_Author xmlns="cdc7663a-08f0-4737-9e8c-148ce897a09c">Figueroa Garcia-Huidobro Claudia Carolin</Document_x0020_Author>
    <Document_x0020_Language_x0020_IDB xmlns="cdc7663a-08f0-4737-9e8c-148ce897a09c" xsi:nil="true"/>
    <TaxKeywordTaxHTField xmlns="cdc7663a-08f0-4737-9e8c-148ce897a09c">
      <Terms xmlns="http://schemas.microsoft.com/office/infopath/2007/PartnerControls"/>
    </TaxKeywordTaxHTField>
    <Reg_x0020_SEC_x0020_Number xmlns="cdc7663a-08f0-4737-9e8c-148ce897a09c" xsi:nil="true"/>
    <Identifier xmlns="cdc7663a-08f0-4737-9e8c-148ce897a09c" xsi:nil="true"/>
    <Stage xmlns="cdc7663a-08f0-4737-9e8c-148ce897a09c">Draft</Stage>
    <Project_x0020_Number xmlns="cdc7663a-08f0-4737-9e8c-148ce897a09c" xsi:nil="true"/>
    <nddeef1749674d76abdbe4b239a70bc6 xmlns="cdc7663a-08f0-4737-9e8c-148ce897a09c">
      <Terms xmlns="http://schemas.microsoft.com/office/infopath/2007/PartnerControls"/>
    </nddeef1749674d76abdbe4b239a70bc6>
    <cf0f1ca6d90e4583ad80995bcde0e58a xmlns="cdc7663a-08f0-4737-9e8c-148ce897a09c">
      <Terms xmlns="http://schemas.microsoft.com/office/infopath/2007/PartnerControls">
        <TermInfo xmlns="http://schemas.microsoft.com/office/infopath/2007/PartnerControls">
          <TermName xmlns="http://schemas.microsoft.com/office/infopath/2007/PartnerControls">5 Organization and Functions</TermName>
          <TermId xmlns="http://schemas.microsoft.com/office/infopath/2007/PartnerControls">4701d7f9-8df6-4219-aeac-8d4b644c65a0</TermId>
        </TermInfo>
      </Terms>
    </cf0f1ca6d90e4583ad80995bcde0e58a>
    <n2077c22f1e24496a073d1eb26f4ff79 xmlns="cdc7663a-08f0-4737-9e8c-148ce897a09c">
      <Terms xmlns="http://schemas.microsoft.com/office/infopath/2007/PartnerControls"/>
    </n2077c22f1e24496a073d1eb26f4ff79>
    <_dlc_DocId xmlns="cdc7663a-08f0-4737-9e8c-148ce897a09c">EZIDB0000562-2137457575-14960</_dlc_DocId>
    <_dlc_DocIdUrl xmlns="cdc7663a-08f0-4737-9e8c-148ce897a09c">
      <Url>https://idbg.sharepoint.com/teams/ez-OVE/CE/_layouts/15/DocIdRedir.aspx?ID=EZIDB0000562-2137457575-14960</Url>
      <Description>EZIDB0000562-2137457575-14960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ae61f9b1-e23d-4f49-b3d7-56b991556c4b" ContentTypeId="0x0101005CDACA3C2CCC724F88EC0F18A8AAB7D8" PreviousValue="false"/>
</file>

<file path=customXml/item5.xml><?xml version="1.0" encoding="utf-8"?>
<ct:contentTypeSchema xmlns:ct="http://schemas.microsoft.com/office/2006/metadata/contentType" xmlns:ma="http://schemas.microsoft.com/office/2006/metadata/properties/metaAttributes" ct:_="" ma:_="" ma:contentTypeName="ez-Evaluation" ma:contentTypeID="0x0101005CDACA3C2CCC724F88EC0F18A8AAB7D800763E5EF5929DC3488967D76F47B75D07" ma:contentTypeVersion="36" ma:contentTypeDescription="" ma:contentTypeScope="" ma:versionID="662d1f8a769b1bd3af1b18286429d858">
  <xsd:schema xmlns:xsd="http://www.w3.org/2001/XMLSchema" xmlns:xs="http://www.w3.org/2001/XMLSchema" xmlns:p="http://schemas.microsoft.com/office/2006/metadata/properties" xmlns:ns2="cdc7663a-08f0-4737-9e8c-148ce897a09c" xmlns:ns3="16263261-602d-44da-b632-27cc9bc73360" xmlns:ns4="ca1bf5d3-e2f9-43a9-b218-e28d4891a4c4" xmlns:ns5="32706d92-6624-4b72-aad5-135b72a150b3" targetNamespace="http://schemas.microsoft.com/office/2006/metadata/properties" ma:root="true" ma:fieldsID="3e88355e418e36da37ea1fe55e9ddcd3" ns2:_="" ns3:_="" ns4:_="" ns5:_="">
    <xsd:import namespace="cdc7663a-08f0-4737-9e8c-148ce897a09c"/>
    <xsd:import namespace="16263261-602d-44da-b632-27cc9bc73360"/>
    <xsd:import namespace="ca1bf5d3-e2f9-43a9-b218-e28d4891a4c4"/>
    <xsd:import namespace="32706d92-6624-4b72-aad5-135b72a150b3"/>
    <xsd:element name="properties">
      <xsd:complexType>
        <xsd:sequence>
          <xsd:element name="documentManagement">
            <xsd:complexType>
              <xsd:all>
                <xsd:element ref="ns2:_dlc_DocId" minOccurs="0"/>
                <xsd:element ref="ns2:_dlc_DocIdUrl" minOccurs="0"/>
                <xsd:element ref="ns2:_dlc_DocIdPersistId" minOccurs="0"/>
                <xsd:element ref="ns2:cf0f1ca6d90e4583ad80995bcde0e58a" minOccurs="0"/>
                <xsd:element ref="ns2:TaxCatchAll" minOccurs="0"/>
                <xsd:element ref="ns2:TaxCatchAllLabel" minOccurs="0"/>
                <xsd:element ref="ns2:Access_x0020_to_x0020_Information_x00a0_Policy"/>
                <xsd:element ref="ns2:j65ec2e3a7e44c39a1acebfd2a19200a" minOccurs="0"/>
                <xsd:element ref="ns2:Evaluation_x0020_Type" minOccurs="0"/>
                <xsd:element ref="ns2:n2077c22f1e24496a073d1eb26f4ff79" minOccurs="0"/>
                <xsd:element ref="ns2:Project_x0020_Number" minOccurs="0"/>
                <xsd:element ref="ns2:Reg_x0020_SEC_x0020_Number" minOccurs="0"/>
                <xsd:element ref="ns2:nddeef1749674d76abdbe4b239a70bc6" minOccurs="0"/>
                <xsd:element ref="ns2:ic46d7e087fd4a108fb86518ca413cc6" minOccurs="0"/>
                <xsd:element ref="ns2:Document_x0020_Author" minOccurs="0"/>
                <xsd:element ref="ns2:Other_x0020_Author" minOccurs="0"/>
                <xsd:element ref="ns2:Division_x0020_or_x0020_Unit" minOccurs="0"/>
                <xsd:element ref="ns2:Document_x0020_Language_x0020_IDB" minOccurs="0"/>
                <xsd:element ref="ns2:Identifier" minOccurs="0"/>
                <xsd:element ref="ns2:Fiscal_x0020_Year_x0020_IDB" minOccurs="0"/>
                <xsd:element ref="ns2:Stage" minOccurs="0"/>
                <xsd:element ref="ns2:SISCOR_x0020_Number" minOccurs="0"/>
                <xsd:element ref="ns2:IDBDocs_x0020_Number" minOccurs="0"/>
                <xsd:element ref="ns2:Migration_x0020_Info" minOccurs="0"/>
                <xsd:element ref="ns2:TaxKeywordTaxHTField" minOccurs="0"/>
                <xsd:element ref="ns3:SharedWithUsers" minOccurs="0"/>
                <xsd:element ref="ns4:SharedWithDetails" minOccurs="0"/>
                <xsd:element ref="ns5:lcf76f155ced4ddcb4097134ff3c332f" minOccurs="0"/>
                <xsd:element ref="ns5:MediaServiceOCR" minOccurs="0"/>
                <xsd:element ref="ns5:MediaServiceGenerationTime" minOccurs="0"/>
                <xsd:element ref="ns5:MediaServiceEventHashCode" minOccurs="0"/>
                <xsd:element ref="ns5:MediaServiceObjectDetectorVersions" minOccurs="0"/>
                <xsd:element ref="ns5:MediaServiceDateTaken" minOccurs="0"/>
                <xsd:element ref="ns5:MediaLengthInSeconds" minOccurs="0"/>
                <xsd:element ref="ns5:MediaServiceSearchProperties" minOccurs="0"/>
                <xsd:element ref="ns5:ATI_x0020_Disclose_x0020_Document_x0020_Workflow_x0020_v6" minOccurs="0"/>
                <xsd:element ref="ns5:ATI_x0020_Undisclose_x0020_Document_x0020_Workflo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7663a-08f0-4737-9e8c-148ce897a0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f0f1ca6d90e4583ad80995bcde0e58a" ma:index="11" nillable="true" ma:taxonomy="true" ma:internalName="cf0f1ca6d90e4583ad80995bcde0e58a" ma:taxonomyFieldName="Function_x0020_Corporate_x0020_IDB" ma:displayName="Function Corporate IDB" ma:readOnly="false" ma:default="120;#5 Organization and Functions|4701d7f9-8df6-4219-aeac-8d4b644c65a0" ma:fieldId="{cf0f1ca6-d90e-4583-ad80-995bcde0e58a}" ma:sspId="ae61f9b1-e23d-4f49-b3d7-56b991556c4b" ma:termSetId="87c2acd2-4473-4e75-9749-843c35148602"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e7cf3443-c7cd-43f1-9cc0-c0b65197f5ca}" ma:internalName="TaxCatchAll" ma:showField="CatchAllData" ma:web="16263261-602d-44da-b632-27cc9bc7336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e7cf3443-c7cd-43f1-9cc0-c0b65197f5ca}" ma:internalName="TaxCatchAllLabel" ma:readOnly="true" ma:showField="CatchAllDataLabel" ma:web="16263261-602d-44da-b632-27cc9bc73360">
      <xsd:complexType>
        <xsd:complexContent>
          <xsd:extension base="dms:MultiChoiceLookup">
            <xsd:sequence>
              <xsd:element name="Value" type="dms:Lookup" maxOccurs="unbounded" minOccurs="0" nillable="true"/>
            </xsd:sequence>
          </xsd:extension>
        </xsd:complexContent>
      </xsd:complexType>
    </xsd:element>
    <xsd:element name="Access_x0020_to_x0020_Information_x00a0_Policy" ma:index="15" ma:displayName="Access to Information Policy" ma:default="Confidential" ma:format="Dropdown" ma:internalName="Access_x0020_to_x0020_Information_x00A0_Policy" ma:readOnly="false">
      <xsd:simpleType>
        <xsd:restriction base="dms:Choice">
          <xsd:enumeration value="Confidential"/>
          <xsd:enumeration value="Disclosed Over Time - 5 years"/>
          <xsd:enumeration value="Disclosed Over Time - 10 years"/>
          <xsd:enumeration value="Disclosed Over Time - 20 years"/>
          <xsd:enumeration value="Public"/>
          <xsd:enumeration value="Public - Simultaneous Disclosure"/>
        </xsd:restriction>
      </xsd:simpleType>
    </xsd:element>
    <xsd:element name="j65ec2e3a7e44c39a1acebfd2a19200a" ma:index="16" nillable="true" ma:taxonomy="true" ma:internalName="j65ec2e3a7e44c39a1acebfd2a19200a" ma:taxonomyFieldName="Series_x0020_Corporate_x0020_IDB" ma:displayName="Series Corporate IDB" ma:readOnly="false" ma:default="121;#ORF-02.1 Auditing, Evaluation and Inspection - Cases|24e319bb-6d29-4f63-88b6-a651bbe1d802" ma:fieldId="{365ec2e3-a7e4-4c39-a1ac-ebfd2a19200a}" ma:sspId="ae61f9b1-e23d-4f49-b3d7-56b991556c4b" ma:termSetId="309dd783-e737-4304-818f-f24bd2ff36bb" ma:anchorId="00000000-0000-0000-0000-000000000000" ma:open="false" ma:isKeyword="false">
      <xsd:complexType>
        <xsd:sequence>
          <xsd:element ref="pc:Terms" minOccurs="0" maxOccurs="1"/>
        </xsd:sequence>
      </xsd:complexType>
    </xsd:element>
    <xsd:element name="Evaluation_x0020_Type" ma:index="18" nillable="true" ma:displayName="Evaluation Type" ma:format="Dropdown" ma:internalName="Evaluation_x0020_Type">
      <xsd:simpleType>
        <xsd:restriction base="dms:Choice">
          <xsd:enumeration value="Country Program Evaluations"/>
          <xsd:enumeration value="Sector and Thematic Evaluations"/>
          <xsd:enumeration value="Project Evaluations"/>
          <xsd:enumeration value="Corporate Evaluations"/>
          <xsd:enumeration value="Impact Evaluations"/>
          <xsd:enumeration value="Technical Discussion Papers"/>
          <xsd:enumeration value="Working Papers"/>
        </xsd:restriction>
      </xsd:simpleType>
    </xsd:element>
    <xsd:element name="n2077c22f1e24496a073d1eb26f4ff79" ma:index="19" nillable="true" ma:taxonomy="true" ma:internalName="n2077c22f1e24496a073d1eb26f4ff79" ma:taxonomyFieldName="Document_x0020_Type_x0020_IDB" ma:displayName="Document Type IDB" ma:default="" ma:fieldId="{72077c22-f1e2-4496-a073-d1eb26f4ff79}" ma:sspId="ae61f9b1-e23d-4f49-b3d7-56b991556c4b" ma:termSetId="5f7c0458-8f05-4388-8369-0936c4dc84ab" ma:anchorId="00000000-0000-0000-0000-000000000000" ma:open="false" ma:isKeyword="false">
      <xsd:complexType>
        <xsd:sequence>
          <xsd:element ref="pc:Terms" minOccurs="0" maxOccurs="1"/>
        </xsd:sequence>
      </xsd:complexType>
    </xsd:element>
    <xsd:element name="Project_x0020_Number" ma:index="21" nillable="true" ma:displayName="Project Number" ma:internalName="Project_x0020_Number">
      <xsd:simpleType>
        <xsd:restriction base="dms:Text">
          <xsd:maxLength value="255"/>
        </xsd:restriction>
      </xsd:simpleType>
    </xsd:element>
    <xsd:element name="Reg_x0020_SEC_x0020_Number" ma:index="22" nillable="true" ma:displayName="Reg SEC Number" ma:hidden="true" ma:internalName="Reg_x0020_SEC_x0020_Number" ma:readOnly="false">
      <xsd:simpleType>
        <xsd:restriction base="dms:Text">
          <xsd:maxLength value="255"/>
        </xsd:restriction>
      </xsd:simpleType>
    </xsd:element>
    <xsd:element name="nddeef1749674d76abdbe4b239a70bc6" ma:index="23" nillable="true" ma:taxonomy="true" ma:internalName="nddeef1749674d76abdbe4b239a70bc6" ma:taxonomyFieldName="Sector_x0020_IDB" ma:displayName="Sector IDB" ma:default="" ma:fieldId="{7ddeef17-4967-4d76-abdb-e4b239a70bc6}" ma:taxonomyMulti="true" ma:sspId="ae61f9b1-e23d-4f49-b3d7-56b991556c4b" ma:termSetId="12408410-0417-4253-a5ed-d52c55de15dc" ma:anchorId="00000000-0000-0000-0000-000000000000" ma:open="true" ma:isKeyword="false">
      <xsd:complexType>
        <xsd:sequence>
          <xsd:element ref="pc:Terms" minOccurs="0" maxOccurs="1"/>
        </xsd:sequence>
      </xsd:complexType>
    </xsd:element>
    <xsd:element name="ic46d7e087fd4a108fb86518ca413cc6" ma:index="25" nillable="true" ma:taxonomy="true" ma:internalName="ic46d7e087fd4a108fb86518ca413cc6" ma:taxonomyFieldName="Country" ma:displayName="Country" ma:default="" ma:fieldId="{2c46d7e0-87fd-4a10-8fb8-6518ca413cc6}" ma:taxonomyMulti="true" ma:sspId="ae61f9b1-e23d-4f49-b3d7-56b991556c4b" ma:termSetId="e1cf2cf4-6e0f-476b-b38c-a4927f870e86" ma:anchorId="00000000-0000-0000-0000-000000000000" ma:open="false" ma:isKeyword="false">
      <xsd:complexType>
        <xsd:sequence>
          <xsd:element ref="pc:Terms" minOccurs="0" maxOccurs="1"/>
        </xsd:sequence>
      </xsd:complexType>
    </xsd:element>
    <xsd:element name="Document_x0020_Author" ma:index="27" nillable="true" ma:displayName="Document Author" ma:internalName="Document_x0020_Author">
      <xsd:simpleType>
        <xsd:restriction base="dms:Text">
          <xsd:maxLength value="255"/>
        </xsd:restriction>
      </xsd:simpleType>
    </xsd:element>
    <xsd:element name="Other_x0020_Author" ma:index="28" nillable="true" ma:displayName="Other Author" ma:internalName="Other_x0020_Author">
      <xsd:simpleType>
        <xsd:restriction base="dms:Text">
          <xsd:maxLength value="255"/>
        </xsd:restriction>
      </xsd:simpleType>
    </xsd:element>
    <xsd:element name="Division_x0020_or_x0020_Unit" ma:index="29" nillable="true" ma:displayName="Division or Unit" ma:internalName="Division_x0020_or_x0020_Unit">
      <xsd:simpleType>
        <xsd:restriction base="dms:Text">
          <xsd:maxLength value="255"/>
        </xsd:restriction>
      </xsd:simpleType>
    </xsd:element>
    <xsd:element name="Document_x0020_Language_x0020_IDB" ma:index="30" nillable="true" ma:displayName="Document Language IDB" ma:format="Dropdown" ma:internalName="Document_x0020_Language_x0020_IDB">
      <xsd:simpleType>
        <xsd:restriction base="dms:Choice">
          <xsd:enumeration value="English"/>
          <xsd:enumeration value="French"/>
          <xsd:enumeration value="Italian"/>
          <xsd:enumeration value="Japanese"/>
          <xsd:enumeration value="Korean"/>
          <xsd:enumeration value="Other"/>
          <xsd:enumeration value="Portuguese"/>
          <xsd:enumeration value="Spanish"/>
        </xsd:restriction>
      </xsd:simpleType>
    </xsd:element>
    <xsd:element name="Identifier" ma:index="31" nillable="true" ma:displayName="Identifier" ma:internalName="Identifier">
      <xsd:simpleType>
        <xsd:restriction base="dms:Text">
          <xsd:maxLength value="255"/>
        </xsd:restriction>
      </xsd:simpleType>
    </xsd:element>
    <xsd:element name="Fiscal_x0020_Year_x0020_IDB" ma:index="32" nillable="true" ma:displayName="Fiscal Year IDB" ma:internalName="Fiscal_x0020_Year_x0020_IDB">
      <xsd:simpleType>
        <xsd:restriction base="dms:Text">
          <xsd:maxLength value="255"/>
        </xsd:restriction>
      </xsd:simpleType>
    </xsd:element>
    <xsd:element name="Stage" ma:index="33" nillable="true" ma:displayName="Stage" ma:default="Draft" ma:format="Dropdown" ma:internalName="Stage">
      <xsd:simpleType>
        <xsd:restriction base="dms:Choice">
          <xsd:enumeration value="Draft"/>
          <xsd:enumeration value="Comments"/>
          <xsd:enumeration value="Official - Enforced"/>
          <xsd:enumeration value="External"/>
          <xsd:enumeration value="Superseded"/>
          <xsd:enumeration value="Support Document"/>
          <xsd:enumeration value="Promulgate"/>
        </xsd:restriction>
      </xsd:simpleType>
    </xsd:element>
    <xsd:element name="SISCOR_x0020_Number" ma:index="34" nillable="true" ma:displayName="SISCOR Number" ma:internalName="SISCOR_x0020_Number">
      <xsd:simpleType>
        <xsd:restriction base="dms:Text">
          <xsd:maxLength value="255"/>
        </xsd:restriction>
      </xsd:simpleType>
    </xsd:element>
    <xsd:element name="IDBDocs_x0020_Number" ma:index="35" nillable="true" ma:displayName="IDBDocs Number" ma:internalName="IDBDocs_x0020_Number">
      <xsd:simpleType>
        <xsd:restriction base="dms:Text">
          <xsd:maxLength value="255"/>
        </xsd:restriction>
      </xsd:simpleType>
    </xsd:element>
    <xsd:element name="Migration_x0020_Info" ma:index="36" nillable="true" ma:displayName="Migration Info" ma:internalName="Migration_x0020_Info">
      <xsd:simpleType>
        <xsd:restriction base="dms:Note"/>
      </xsd:simpleType>
    </xsd:element>
    <xsd:element name="TaxKeywordTaxHTField" ma:index="38" nillable="true" ma:taxonomy="true" ma:internalName="TaxKeywordTaxHTField" ma:taxonomyFieldName="TaxKeyword" ma:displayName="Tags" ma:fieldId="{23f27201-bee3-471e-b2e7-b64fd8b7ca38}" ma:taxonomyMulti="true" ma:sspId="ae61f9b1-e23d-4f49-b3d7-56b991556c4b"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263261-602d-44da-b632-27cc9bc73360" elementFormDefault="qualified">
    <xsd:import namespace="http://schemas.microsoft.com/office/2006/documentManagement/types"/>
    <xsd:import namespace="http://schemas.microsoft.com/office/infopath/2007/PartnerControls"/>
    <xsd:element name="SharedWithUsers" ma:index="3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1bf5d3-e2f9-43a9-b218-e28d4891a4c4" elementFormDefault="qualified">
    <xsd:import namespace="http://schemas.microsoft.com/office/2006/documentManagement/types"/>
    <xsd:import namespace="http://schemas.microsoft.com/office/infopath/2007/PartnerControls"/>
    <xsd:element name="SharedWithDetails" ma:index="4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706d92-6624-4b72-aad5-135b72a150b3" elementFormDefault="qualified">
    <xsd:import namespace="http://schemas.microsoft.com/office/2006/documentManagement/types"/>
    <xsd:import namespace="http://schemas.microsoft.com/office/infopath/2007/PartnerControls"/>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ae61f9b1-e23d-4f49-b3d7-56b991556c4b" ma:termSetId="09814cd3-568e-fe90-9814-8d621ff8fb84" ma:anchorId="fba54fb3-c3e1-fe81-a776-ca4b69148c4d" ma:open="true" ma:isKeyword="false">
      <xsd:complexType>
        <xsd:sequence>
          <xsd:element ref="pc:Terms" minOccurs="0" maxOccurs="1"/>
        </xsd:sequence>
      </xsd:complexType>
    </xsd:element>
    <xsd:element name="MediaServiceOCR" ma:index="43" nillable="true" ma:displayName="Extracted Text" ma:internalName="MediaServiceOCR" ma:readOnly="true">
      <xsd:simpleType>
        <xsd:restriction base="dms:Note">
          <xsd:maxLength value="255"/>
        </xsd:restriction>
      </xsd:simpleType>
    </xsd:element>
    <xsd:element name="MediaServiceGenerationTime" ma:index="44" nillable="true" ma:displayName="MediaServiceGenerationTime" ma:hidden="true" ma:internalName="MediaServiceGenerationTime" ma:readOnly="true">
      <xsd:simpleType>
        <xsd:restriction base="dms:Text"/>
      </xsd:simpleType>
    </xsd:element>
    <xsd:element name="MediaServiceEventHashCode" ma:index="45" nillable="true" ma:displayName="MediaServiceEventHashCode" ma:hidden="true" ma:internalName="MediaServiceEventHashCode" ma:readOnly="true">
      <xsd:simpleType>
        <xsd:restriction base="dms:Text"/>
      </xsd:simpleType>
    </xsd:element>
    <xsd:element name="MediaServiceObjectDetectorVersions" ma:index="46" nillable="true" ma:displayName="MediaServiceObjectDetectorVersions" ma:hidden="true" ma:indexed="true" ma:internalName="MediaServiceObjectDetectorVersions" ma:readOnly="true">
      <xsd:simpleType>
        <xsd:restriction base="dms:Text"/>
      </xsd:simpleType>
    </xsd:element>
    <xsd:element name="MediaServiceDateTaken" ma:index="47" nillable="true" ma:displayName="MediaServiceDateTaken" ma:hidden="true" ma:indexed="true" ma:internalName="MediaServiceDateTaken" ma:readOnly="true">
      <xsd:simpleType>
        <xsd:restriction base="dms:Text"/>
      </xsd:simpleType>
    </xsd:element>
    <xsd:element name="MediaLengthInSeconds" ma:index="48" nillable="true" ma:displayName="MediaLengthInSeconds" ma:hidden="true" ma:internalName="MediaLengthInSeconds" ma:readOnly="true">
      <xsd:simpleType>
        <xsd:restriction base="dms:Unknown"/>
      </xsd:simpleType>
    </xsd:element>
    <xsd:element name="MediaServiceSearchProperties" ma:index="49" nillable="true" ma:displayName="MediaServiceSearchProperties" ma:hidden="true" ma:internalName="MediaServiceSearchProperties" ma:readOnly="true">
      <xsd:simpleType>
        <xsd:restriction base="dms:Note"/>
      </xsd:simpleType>
    </xsd:element>
    <xsd:element name="ATI_x0020_Disclose_x0020_Document_x0020_Workflow_x0020_v6" ma:index="50" nillable="true" ma:displayName="ATI Disclose Document Workflow v6" ma:internalName="ATI_x0020_Disclose_x0020_Document_x0020_Workflow_x0020_v6">
      <xsd:complexType>
        <xsd:complexContent>
          <xsd:extension base="dms:URL">
            <xsd:sequence>
              <xsd:element name="Url" type="dms:ValidUrl" minOccurs="0" nillable="true"/>
              <xsd:element name="Description" type="xsd:string" nillable="true"/>
            </xsd:sequence>
          </xsd:extension>
        </xsd:complexContent>
      </xsd:complexType>
    </xsd:element>
    <xsd:element name="ATI_x0020_Undisclose_x0020_Document_x0020_Workflow" ma:index="51" nillable="true" ma:displayName="ATI Undisclose Document Workflow" ma:internalName="ATI_x0020_Undisclose_x0020_Document_x0020_Workflow">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Urls xmlns="http://schemas.microsoft.com/sharepoint/v3/contenttype/forms/url">
  <Display>_catalogs/masterpage/ECMForms/EvaluationCT/View.aspx</Display>
  <Edit>_catalogs/masterpage/ECMForms/EvaluationCT/Edit.aspx</Edit>
</FormUrls>
</file>

<file path=customXml/itemProps1.xml><?xml version="1.0" encoding="utf-8"?>
<ds:datastoreItem xmlns:ds="http://schemas.openxmlformats.org/officeDocument/2006/customXml" ds:itemID="{AC64806D-058D-4819-9424-9DC2C9C29E11}">
  <ds:schemaRefs>
    <ds:schemaRef ds:uri="16263261-602d-44da-b632-27cc9bc73360"/>
    <ds:schemaRef ds:uri="32706d92-6624-4b72-aad5-135b72a150b3"/>
    <ds:schemaRef ds:uri="ca1bf5d3-e2f9-43a9-b218-e28d4891a4c4"/>
    <ds:schemaRef ds:uri="cdc7663a-08f0-4737-9e8c-148ce897a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4BFCB3D-5464-4904-A8DD-294C5C490C7B}">
  <ds:schemaRefs>
    <ds:schemaRef ds:uri="http://schemas.microsoft.com/sharepoint/v3/contenttype/forms"/>
  </ds:schemaRefs>
</ds:datastoreItem>
</file>

<file path=customXml/itemProps3.xml><?xml version="1.0" encoding="utf-8"?>
<ds:datastoreItem xmlns:ds="http://schemas.openxmlformats.org/officeDocument/2006/customXml" ds:itemID="{E30BF199-D131-4431-84D7-46A41D7B98BD}">
  <ds:schemaRefs>
    <ds:schemaRef ds:uri="http://schemas.microsoft.com/sharepoint/events"/>
  </ds:schemaRefs>
</ds:datastoreItem>
</file>

<file path=customXml/itemProps4.xml><?xml version="1.0" encoding="utf-8"?>
<ds:datastoreItem xmlns:ds="http://schemas.openxmlformats.org/officeDocument/2006/customXml" ds:itemID="{F51854E9-EB70-4E65-ADA6-E2E7FA5E4B2A}">
  <ds:schemaRefs>
    <ds:schemaRef ds:uri="Microsoft.SharePoint.Taxonomy.ContentTypeSync"/>
  </ds:schemaRefs>
</ds:datastoreItem>
</file>

<file path=customXml/itemProps5.xml><?xml version="1.0" encoding="utf-8"?>
<ds:datastoreItem xmlns:ds="http://schemas.openxmlformats.org/officeDocument/2006/customXml" ds:itemID="{25DE49D2-FFA9-4693-A993-F6D3C7F4DD8F}">
  <ds:schemaRefs>
    <ds:schemaRef ds:uri="16263261-602d-44da-b632-27cc9bc73360"/>
    <ds:schemaRef ds:uri="32706d92-6624-4b72-aad5-135b72a150b3"/>
    <ds:schemaRef ds:uri="ca1bf5d3-e2f9-43a9-b218-e28d4891a4c4"/>
    <ds:schemaRef ds:uri="cdc7663a-08f0-4737-9e8c-148ce897a0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xml><?xml version="1.0" encoding="utf-8"?>
<ds:datastoreItem xmlns:ds="http://schemas.openxmlformats.org/officeDocument/2006/customXml" ds:itemID="{30E485EA-3BB4-4031-8799-95888402AEA5}">
  <ds:schemaRefs>
    <ds:schemaRef ds:uri="http://schemas.microsoft.com/sharepoint/v3/contenttype/forms/url"/>
  </ds:schemaRefs>
</ds:datastoreItem>
</file>

<file path=docProps/app.xml><?xml version="1.0" encoding="utf-8"?>
<Properties xmlns="http://schemas.openxmlformats.org/officeDocument/2006/extended-properties" xmlns:vt="http://schemas.openxmlformats.org/officeDocument/2006/docPropsVTypes">
  <TotalTime>0</TotalTime>
  <Words>1995</Words>
  <Application>Microsoft Office PowerPoint</Application>
  <PresentationFormat>Widescreen</PresentationFormat>
  <Paragraphs>357</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Courier New</vt:lpstr>
      <vt:lpstr>Montserrat</vt:lpstr>
      <vt:lpstr>Montserrat ExtraBold</vt:lpstr>
      <vt:lpstr>Symbol</vt:lpstr>
      <vt:lpstr>Wingdings</vt:lpstr>
      <vt:lpstr>Office Theme</vt:lpstr>
      <vt:lpstr>Development Effectiveness  tools –  comparative analysis  Claudia Figueroa</vt:lpstr>
      <vt:lpstr>Outline</vt:lpstr>
      <vt:lpstr>General overview and background</vt:lpstr>
      <vt:lpstr>The findings of this analysis can inform the Good Practice Standards (GPS) on project evaluation</vt:lpstr>
      <vt:lpstr>Evaluability assessment at project design: all MDBs rely on theories of change and results frameworks; some also conduct evaluability assessments</vt:lpstr>
      <vt:lpstr>Monitoring and especially project performance classification during implementation vary across MDBs</vt:lpstr>
      <vt:lpstr>The World Bank has simplified project restructuring more than all other MDBs</vt:lpstr>
      <vt:lpstr>Self-assessment and validation of 100% of closed projects and in-depth assessments of selected projects are common practices, with two exceptions</vt:lpstr>
      <vt:lpstr>MDBs’ criteria for self-evaluation and validation are broadly similar, but MDBs assess them differently (1/2)</vt:lpstr>
      <vt:lpstr>MDBs’ criteria for self-evaluation and validation are broadly similar, but MDBs assess them differently (2/2)</vt:lpstr>
      <vt:lpstr>Conclusions and next steps</vt:lpstr>
      <vt:lpstr>Thank you  Gracias Obrigado Merci</vt:lpstr>
      <vt:lpstr>Annex</vt:lpstr>
      <vt:lpstr>1. Project design and evaluability assessment</vt:lpstr>
      <vt:lpstr>2. Project monitoring reports – dimensions covered</vt:lpstr>
      <vt:lpstr>2. Project monitoring reports –project classification</vt:lpstr>
      <vt:lpstr>2. Project restructuring – changes requiring Board approval</vt:lpstr>
      <vt:lpstr>3. Evaluation of completed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Ahumada Manjarres, Alejandro</dc:creator>
  <cp:lastModifiedBy>Figueroa Garcia-Huidobro, Claudia Carolin</cp:lastModifiedBy>
  <cp:revision>1</cp:revision>
  <dcterms:created xsi:type="dcterms:W3CDTF">2023-12-04T22:33:30Z</dcterms:created>
  <dcterms:modified xsi:type="dcterms:W3CDTF">2025-03-10T21:55:11Z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0x0101005CDACA3C2CCC724F88EC0F18A8AAB7D800763E5EF5929DC3488967D76F47B75D07</vt:lpwstr>
  </property>
  <property fmtid="{D5CDD505-2E9C-101B-9397-08002B2CF9AE}" pid="3" name="MediaServiceImageTags">
    <vt:lpwstr/>
  </property>
  <property fmtid="{D5CDD505-2E9C-101B-9397-08002B2CF9AE}" pid="4" name="TaxKeyword">
    <vt:lpwstr/>
  </property>
  <property fmtid="{D5CDD505-2E9C-101B-9397-08002B2CF9AE}" pid="5" name="Function_x0020_Corporate_x0020_IDB">
    <vt:lpwstr>120;#5 Organization and Functions|4701d7f9-8df6-4219-aeac-8d4b644c65a0</vt:lpwstr>
  </property>
  <property fmtid="{D5CDD505-2E9C-101B-9397-08002B2CF9AE}" pid="6" name="Sector IDB">
    <vt:lpwstr/>
  </property>
  <property fmtid="{D5CDD505-2E9C-101B-9397-08002B2CF9AE}" pid="7" name="Function Corporate IDB">
    <vt:lpwstr>120;#5 Organization and Functions|4701d7f9-8df6-4219-aeac-8d4b644c65a0</vt:lpwstr>
  </property>
  <property fmtid="{D5CDD505-2E9C-101B-9397-08002B2CF9AE}" pid="8" name="Document_x0020_Type_x0020_IDB">
    <vt:lpwstr/>
  </property>
  <property fmtid="{D5CDD505-2E9C-101B-9397-08002B2CF9AE}" pid="9" name="Sector_x0020_IDB">
    <vt:lpwstr/>
  </property>
  <property fmtid="{D5CDD505-2E9C-101B-9397-08002B2CF9AE}" pid="10" name="Series Corporate IDB">
    <vt:lpwstr>5;#O-02 Audit, Accountability, Evaluation: Reports|24e319bb-6d29-4f63-88b6-a651bbe1d802</vt:lpwstr>
  </property>
  <property fmtid="{D5CDD505-2E9C-101B-9397-08002B2CF9AE}" pid="11" name="Series_x0020_Corporate_x0020_IDB">
    <vt:lpwstr>5;#O-02 Audit, Accountability, Evaluation: Reports|24e319bb-6d29-4f63-88b6-a651bbe1d802</vt:lpwstr>
  </property>
  <property fmtid="{D5CDD505-2E9C-101B-9397-08002B2CF9AE}" pid="12" name="Country">
    <vt:lpwstr/>
  </property>
  <property fmtid="{D5CDD505-2E9C-101B-9397-08002B2CF9AE}" pid="13" name="Document Type IDB">
    <vt:lpwstr/>
  </property>
  <property fmtid="{D5CDD505-2E9C-101B-9397-08002B2CF9AE}" pid="14" name="_dlc_DocIdItemGuid">
    <vt:lpwstr>4136c5f9-b0a6-42fd-9ea3-63d241857ff2</vt:lpwstr>
  </property>
</Properties>
</file>