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79" r:id="rId4"/>
    <p:sldId id="282" r:id="rId5"/>
    <p:sldId id="280" r:id="rId6"/>
    <p:sldId id="275" r:id="rId7"/>
  </p:sldIdLst>
  <p:sldSz cx="9785350" cy="71310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6">
          <p15:clr>
            <a:srgbClr val="A4A3A4"/>
          </p15:clr>
        </p15:guide>
        <p15:guide id="2" pos="30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6C4771-B49E-41FF-8514-FFBE69C5F724}" v="23" dt="2024-11-07T15:53:36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54" d="100"/>
          <a:sy n="54" d="100"/>
        </p:scale>
        <p:origin x="676" y="264"/>
      </p:cViewPr>
      <p:guideLst>
        <p:guide orient="horz" pos="2246"/>
        <p:guide pos="30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AED0FA-0FC8-AC46-AD9B-2968D2CFE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D7522D-C714-684A-A15E-635727BDA0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335BC-EB79-5546-B875-80BF47B9A2C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3BE979-1E33-EE4A-989D-FE1CCBA18F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808D2-1F38-0148-9CA0-CFC64260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A55A5-40A2-C74A-B8C1-45EE441D5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57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C2EDF-51F1-6046-A78B-1D60E71CCA0C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143000"/>
            <a:ext cx="4235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73AFA-8147-3D4A-9A5E-D905AF4D7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2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8" y="1663912"/>
            <a:ext cx="9369514" cy="19858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9" y="3745452"/>
            <a:ext cx="9369514" cy="1721686"/>
          </a:xfrm>
        </p:spPr>
        <p:txBody>
          <a:bodyPr/>
          <a:lstStyle>
            <a:lvl1pPr marL="0" indent="0" algn="ctr">
              <a:buNone/>
              <a:defRPr sz="2496"/>
            </a:lvl1pPr>
            <a:lvl2pPr marL="475397" indent="0" algn="ctr">
              <a:buNone/>
              <a:defRPr sz="2080"/>
            </a:lvl2pPr>
            <a:lvl3pPr marL="950793" indent="0" algn="ctr">
              <a:buNone/>
              <a:defRPr sz="1872"/>
            </a:lvl3pPr>
            <a:lvl4pPr marL="1426190" indent="0" algn="ctr">
              <a:buNone/>
              <a:defRPr sz="1664"/>
            </a:lvl4pPr>
            <a:lvl5pPr marL="1901586" indent="0" algn="ctr">
              <a:buNone/>
              <a:defRPr sz="1664"/>
            </a:lvl5pPr>
            <a:lvl6pPr marL="2376983" indent="0" algn="ctr">
              <a:buNone/>
              <a:defRPr sz="1664"/>
            </a:lvl6pPr>
            <a:lvl7pPr marL="2852379" indent="0" algn="ctr">
              <a:buNone/>
              <a:defRPr sz="1664"/>
            </a:lvl7pPr>
            <a:lvl8pPr marL="3327776" indent="0" algn="ctr">
              <a:buNone/>
              <a:defRPr sz="1664"/>
            </a:lvl8pPr>
            <a:lvl9pPr marL="3803172" indent="0" algn="ctr">
              <a:buNone/>
              <a:defRPr sz="16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126FA91-6B83-7942-9494-8023A76DDB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8" y="223382"/>
            <a:ext cx="6788305" cy="37966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17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18" y="1722473"/>
            <a:ext cx="8904689" cy="4611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18" y="2321960"/>
            <a:ext cx="8904689" cy="41009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FDD59E4-185A-D24A-93C4-3D832C5819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9" y="223382"/>
            <a:ext cx="6809570" cy="3780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142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18" y="1777813"/>
            <a:ext cx="9359322" cy="296631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18" y="4772193"/>
            <a:ext cx="9359322" cy="1559917"/>
          </a:xfrm>
        </p:spPr>
        <p:txBody>
          <a:bodyPr/>
          <a:lstStyle>
            <a:lvl1pPr marL="0" indent="0">
              <a:buNone/>
              <a:defRPr sz="2496">
                <a:solidFill>
                  <a:schemeClr val="tx1"/>
                </a:solidFill>
              </a:defRPr>
            </a:lvl1pPr>
            <a:lvl2pPr marL="475397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2pPr>
            <a:lvl3pPr marL="950793" indent="0">
              <a:buNone/>
              <a:defRPr sz="1872">
                <a:solidFill>
                  <a:schemeClr val="tx1">
                    <a:tint val="75000"/>
                  </a:schemeClr>
                </a:solidFill>
              </a:defRPr>
            </a:lvl3pPr>
            <a:lvl4pPr marL="1426190" indent="0">
              <a:buNone/>
              <a:defRPr sz="1664">
                <a:solidFill>
                  <a:schemeClr val="tx1">
                    <a:tint val="75000"/>
                  </a:schemeClr>
                </a:solidFill>
              </a:defRPr>
            </a:lvl4pPr>
            <a:lvl5pPr marL="1901586" indent="0">
              <a:buNone/>
              <a:defRPr sz="1664">
                <a:solidFill>
                  <a:schemeClr val="tx1">
                    <a:tint val="75000"/>
                  </a:schemeClr>
                </a:solidFill>
              </a:defRPr>
            </a:lvl5pPr>
            <a:lvl6pPr marL="2376983" indent="0">
              <a:buNone/>
              <a:defRPr sz="1664">
                <a:solidFill>
                  <a:schemeClr val="tx1">
                    <a:tint val="75000"/>
                  </a:schemeClr>
                </a:solidFill>
              </a:defRPr>
            </a:lvl6pPr>
            <a:lvl7pPr marL="2852379" indent="0">
              <a:buNone/>
              <a:defRPr sz="1664">
                <a:solidFill>
                  <a:schemeClr val="tx1">
                    <a:tint val="75000"/>
                  </a:schemeClr>
                </a:solidFill>
              </a:defRPr>
            </a:lvl7pPr>
            <a:lvl8pPr marL="3327776" indent="0">
              <a:buNone/>
              <a:defRPr sz="1664">
                <a:solidFill>
                  <a:schemeClr val="tx1">
                    <a:tint val="75000"/>
                  </a:schemeClr>
                </a:solidFill>
              </a:defRPr>
            </a:lvl8pPr>
            <a:lvl9pPr marL="3803172" indent="0">
              <a:buNone/>
              <a:defRPr sz="16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2364F8E1-4BE3-8048-98E7-D16A6BF649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9" y="221511"/>
            <a:ext cx="6811200" cy="3780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35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18" y="1667864"/>
            <a:ext cx="9369514" cy="864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18" y="2743200"/>
            <a:ext cx="4623599" cy="3679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832" y="2743200"/>
            <a:ext cx="4623599" cy="3679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0AE36C56-B4B7-2E48-9B7E-9BA31E3E44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9" y="220118"/>
            <a:ext cx="6841468" cy="37966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013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18" y="1607301"/>
            <a:ext cx="9369514" cy="936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18" y="2637090"/>
            <a:ext cx="4605761" cy="856716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75397" indent="0">
              <a:buNone/>
              <a:defRPr sz="2080" b="1"/>
            </a:lvl2pPr>
            <a:lvl3pPr marL="950793" indent="0">
              <a:buNone/>
              <a:defRPr sz="1872" b="1"/>
            </a:lvl3pPr>
            <a:lvl4pPr marL="1426190" indent="0">
              <a:buNone/>
              <a:defRPr sz="1664" b="1"/>
            </a:lvl4pPr>
            <a:lvl5pPr marL="1901586" indent="0">
              <a:buNone/>
              <a:defRPr sz="1664" b="1"/>
            </a:lvl5pPr>
            <a:lvl6pPr marL="2376983" indent="0">
              <a:buNone/>
              <a:defRPr sz="1664" b="1"/>
            </a:lvl6pPr>
            <a:lvl7pPr marL="2852379" indent="0">
              <a:buNone/>
              <a:defRPr sz="1664" b="1"/>
            </a:lvl7pPr>
            <a:lvl8pPr marL="3327776" indent="0">
              <a:buNone/>
              <a:defRPr sz="1664" b="1"/>
            </a:lvl8pPr>
            <a:lvl9pPr marL="3803172" indent="0">
              <a:buNone/>
              <a:defRPr sz="16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7918" y="3565525"/>
            <a:ext cx="4605761" cy="320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834" y="2637090"/>
            <a:ext cx="4623598" cy="856716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75397" indent="0">
              <a:buNone/>
              <a:defRPr sz="2080" b="1"/>
            </a:lvl2pPr>
            <a:lvl3pPr marL="950793" indent="0">
              <a:buNone/>
              <a:defRPr sz="1872" b="1"/>
            </a:lvl3pPr>
            <a:lvl4pPr marL="1426190" indent="0">
              <a:buNone/>
              <a:defRPr sz="1664" b="1"/>
            </a:lvl4pPr>
            <a:lvl5pPr marL="1901586" indent="0">
              <a:buNone/>
              <a:defRPr sz="1664" b="1"/>
            </a:lvl5pPr>
            <a:lvl6pPr marL="2376983" indent="0">
              <a:buNone/>
              <a:defRPr sz="1664" b="1"/>
            </a:lvl6pPr>
            <a:lvl7pPr marL="2852379" indent="0">
              <a:buNone/>
              <a:defRPr sz="1664" b="1"/>
            </a:lvl7pPr>
            <a:lvl8pPr marL="3327776" indent="0">
              <a:buNone/>
              <a:defRPr sz="1664" b="1"/>
            </a:lvl8pPr>
            <a:lvl9pPr marL="3803172" indent="0">
              <a:buNone/>
              <a:defRPr sz="16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834" y="3565525"/>
            <a:ext cx="4623598" cy="320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131CFC2A-7B57-F740-8DEC-74B33DB2DC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8" y="217424"/>
            <a:ext cx="6820203" cy="37966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946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17" y="1659729"/>
            <a:ext cx="9398420" cy="864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C313FFFE-D2A2-054D-99D8-5FAEFFB95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7" y="223480"/>
            <a:ext cx="6809571" cy="37966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00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E4E71DA3-B768-144B-BCB6-2E2413995A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8" y="223382"/>
            <a:ext cx="6820203" cy="37966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072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EBEE327A-949E-B946-832B-C43C5064C5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420" y="-1"/>
            <a:ext cx="8698369" cy="1080000"/>
          </a:xfrm>
          <a:prstGeom prst="rect">
            <a:avLst/>
          </a:prstGeom>
          <a:solidFill>
            <a:srgbClr val="0069AD"/>
          </a:solidFill>
          <a:ln>
            <a:noFill/>
          </a:ln>
        </p:spPr>
        <p:txBody>
          <a:bodyPr wrap="none" lIns="86631" tIns="43316" rIns="86631" bIns="43316" anchor="ctr"/>
          <a:lstStyle>
            <a:lvl1pPr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5A7253-8FAA-1541-8AEC-D7B0A13D0B1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950" y="-1"/>
            <a:ext cx="1094400" cy="108088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743" y="1580011"/>
            <a:ext cx="8439864" cy="60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743" y="2321960"/>
            <a:ext cx="8439864" cy="4100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0525" y="6687793"/>
            <a:ext cx="954925" cy="379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8">
                <a:solidFill>
                  <a:srgbClr val="0069AD"/>
                </a:solidFill>
              </a:defRPr>
            </a:lvl1pPr>
          </a:lstStyle>
          <a:p>
            <a:fld id="{45B7FC5F-29F9-984E-9D0D-5B308D0C5D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2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50793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69AD"/>
          </a:solidFill>
          <a:latin typeface="+mj-lt"/>
          <a:ea typeface="+mj-ea"/>
          <a:cs typeface="+mj-cs"/>
        </a:defRPr>
      </a:lvl1pPr>
    </p:titleStyle>
    <p:bodyStyle>
      <a:lvl1pPr marL="237698" indent="-237698" algn="l" defTabSz="950793" rtl="0" eaLnBrk="1" latinLnBrk="0" hangingPunct="1">
        <a:lnSpc>
          <a:spcPct val="90000"/>
        </a:lnSpc>
        <a:spcBef>
          <a:spcPts val="1040"/>
        </a:spcBef>
        <a:buFont typeface="Arial" panose="020B0604020202020204" pitchFamily="34" charset="0"/>
        <a:buChar char="•"/>
        <a:defRPr sz="2911" kern="1200">
          <a:solidFill>
            <a:schemeClr val="tx1"/>
          </a:solidFill>
          <a:latin typeface="+mn-lt"/>
          <a:ea typeface="+mn-ea"/>
          <a:cs typeface="+mn-cs"/>
        </a:defRPr>
      </a:lvl1pPr>
      <a:lvl2pPr marL="713095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2496" kern="1200">
          <a:solidFill>
            <a:schemeClr val="tx1"/>
          </a:solidFill>
          <a:latin typeface="+mn-lt"/>
          <a:ea typeface="+mn-ea"/>
          <a:cs typeface="+mn-cs"/>
        </a:defRPr>
      </a:lvl2pPr>
      <a:lvl3pPr marL="1188491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2080" kern="1200">
          <a:solidFill>
            <a:schemeClr val="tx1"/>
          </a:solidFill>
          <a:latin typeface="+mn-lt"/>
          <a:ea typeface="+mn-ea"/>
          <a:cs typeface="+mn-cs"/>
        </a:defRPr>
      </a:lvl3pPr>
      <a:lvl4pPr marL="1663888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4pPr>
      <a:lvl5pPr marL="2139285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5pPr>
      <a:lvl6pPr marL="2614681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6pPr>
      <a:lvl7pPr marL="3090078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7pPr>
      <a:lvl8pPr marL="3565474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8pPr>
      <a:lvl9pPr marL="4040871" indent="-237698" algn="l" defTabSz="950793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1pPr>
      <a:lvl2pPr marL="475397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2pPr>
      <a:lvl3pPr marL="950793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3pPr>
      <a:lvl4pPr marL="1426190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4pPr>
      <a:lvl5pPr marL="1901586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5pPr>
      <a:lvl6pPr marL="2376983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6pPr>
      <a:lvl7pPr marL="2852379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7pPr>
      <a:lvl8pPr marL="3327776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8pPr>
      <a:lvl9pPr marL="3803172" algn="l" defTabSz="950793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6" userDrawn="1">
          <p15:clr>
            <a:srgbClr val="F26B43"/>
          </p15:clr>
        </p15:guide>
        <p15:guide id="2" pos="308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4D355-05F4-2241-96A1-1A2741CB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C8C8025-EF29-1646-842F-7F928A596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68"/>
            <a:ext cx="8362122" cy="1435100"/>
          </a:xfrm>
          <a:prstGeom prst="rect">
            <a:avLst/>
          </a:prstGeom>
          <a:solidFill>
            <a:srgbClr val="0069AD"/>
          </a:solidFill>
          <a:ln>
            <a:noFill/>
          </a:ln>
        </p:spPr>
        <p:txBody>
          <a:bodyPr wrap="none" lIns="86631" tIns="43316" rIns="86631" bIns="43316" anchor="ctr"/>
          <a:lstStyle>
            <a:lvl1pPr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D582CB-71A4-384E-B701-10F46B09D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991" y="-1"/>
            <a:ext cx="1459711" cy="1441690"/>
          </a:xfrm>
          <a:prstGeom prst="rect">
            <a:avLst/>
          </a:prstGeom>
        </p:spPr>
      </p:pic>
      <p:sp>
        <p:nvSpPr>
          <p:cNvPr id="7" name="Rectangle 13">
            <a:extLst>
              <a:ext uri="{FF2B5EF4-FFF2-40B4-BE49-F238E27FC236}">
                <a16:creationId xmlns:a16="http://schemas.microsoft.com/office/drawing/2014/main" id="{3BA0F515-3797-D643-BF0B-4F384AED3CB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-23130" y="19222"/>
            <a:ext cx="8362122" cy="1423816"/>
          </a:xfrm>
          <a:prstGeom prst="rect">
            <a:avLst/>
          </a:prstGeom>
        </p:spPr>
        <p:txBody>
          <a:bodyPr vert="horz" lIns="91440" tIns="43316" rIns="91440" bIns="45720" rtlCol="0" anchor="ctr">
            <a:normAutofit/>
          </a:bodyPr>
          <a:lstStyle>
            <a:lvl1pPr algn="l" defTabSz="95079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Private sector evaluation standards</a:t>
            </a:r>
            <a:r>
              <a:rPr lang="en-US" sz="3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Background and suggested way forward</a:t>
            </a:r>
            <a:endParaRPr lang="en-GB" alt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6" name="Rectangle 10">
            <a:extLst>
              <a:ext uri="{FF2B5EF4-FFF2-40B4-BE49-F238E27FC236}">
                <a16:creationId xmlns:a16="http://schemas.microsoft.com/office/drawing/2014/main" id="{042C3848-4365-9F42-B684-4EA08109A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418" y="6575851"/>
            <a:ext cx="9806120" cy="555200"/>
          </a:xfrm>
          <a:prstGeom prst="rect">
            <a:avLst/>
          </a:prstGeom>
          <a:solidFill>
            <a:srgbClr val="0069AD"/>
          </a:solidFill>
          <a:ln>
            <a:noFill/>
          </a:ln>
        </p:spPr>
        <p:txBody>
          <a:bodyPr wrap="none" lIns="69428" tIns="34715" rIns="69428" bIns="34715" anchor="ctr"/>
          <a:lstStyle>
            <a:lvl1pPr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en-US" sz="1843" dirty="0">
              <a:latin typeface="Arial" panose="020B0604020202020204" pitchFamily="34" charset="0"/>
            </a:endParaRPr>
          </a:p>
        </p:txBody>
      </p:sp>
      <p:sp>
        <p:nvSpPr>
          <p:cNvPr id="59" name="Date Placeholder 3">
            <a:extLst>
              <a:ext uri="{FF2B5EF4-FFF2-40B4-BE49-F238E27FC236}">
                <a16:creationId xmlns:a16="http://schemas.microsoft.com/office/drawing/2014/main" id="{710389BB-743E-3F40-9918-79EB6A7F6CF5}"/>
              </a:ext>
            </a:extLst>
          </p:cNvPr>
          <p:cNvSpPr txBox="1">
            <a:spLocks/>
          </p:cNvSpPr>
          <p:nvPr/>
        </p:nvSpPr>
        <p:spPr>
          <a:xfrm>
            <a:off x="3352800" y="6699364"/>
            <a:ext cx="2654604" cy="2556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ECG, Rome, March 2025</a:t>
            </a:r>
          </a:p>
        </p:txBody>
      </p:sp>
      <p:sp>
        <p:nvSpPr>
          <p:cNvPr id="61" name="Footer Placeholder 4">
            <a:extLst>
              <a:ext uri="{FF2B5EF4-FFF2-40B4-BE49-F238E27FC236}">
                <a16:creationId xmlns:a16="http://schemas.microsoft.com/office/drawing/2014/main" id="{CB8AE5CD-9F8B-1743-B690-625685B0D5AF}"/>
              </a:ext>
            </a:extLst>
          </p:cNvPr>
          <p:cNvSpPr txBox="1">
            <a:spLocks/>
          </p:cNvSpPr>
          <p:nvPr/>
        </p:nvSpPr>
        <p:spPr>
          <a:xfrm>
            <a:off x="383353" y="6699364"/>
            <a:ext cx="3302915" cy="32564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62" name="Slide Number Placeholder 5">
            <a:extLst>
              <a:ext uri="{FF2B5EF4-FFF2-40B4-BE49-F238E27FC236}">
                <a16:creationId xmlns:a16="http://schemas.microsoft.com/office/drawing/2014/main" id="{68A2DA6A-269F-884C-9A16-7828963D7FC1}"/>
              </a:ext>
            </a:extLst>
          </p:cNvPr>
          <p:cNvSpPr txBox="1">
            <a:spLocks/>
          </p:cNvSpPr>
          <p:nvPr/>
        </p:nvSpPr>
        <p:spPr>
          <a:xfrm>
            <a:off x="8946147" y="6699364"/>
            <a:ext cx="670755" cy="32564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/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D3288EE3-6A74-4D25-9F1D-30EBBCCCE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51" y="1439218"/>
            <a:ext cx="8760647" cy="51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1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58CE4-3E01-E148-B0A2-50D23246F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23" y="1207590"/>
            <a:ext cx="9169820" cy="54802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69AD"/>
                </a:solidFill>
                <a:ea typeface="+mj-ea"/>
                <a:cs typeface="+mj-cs"/>
              </a:rPr>
              <a:t>GPS evolved within 2 decades, responding to existential crisis: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b="1" dirty="0"/>
              <a:t>2002-2012: GPS, the main achievement of ECG, shaped around 4 pillars – </a:t>
            </a:r>
            <a:r>
              <a:rPr lang="en-US" sz="1700" b="1" dirty="0" err="1"/>
              <a:t>PrS</a:t>
            </a:r>
            <a:r>
              <a:rPr lang="en-US" sz="1700" b="1" dirty="0"/>
              <a:t> GPS, </a:t>
            </a:r>
            <a:r>
              <a:rPr lang="en-US" sz="1700" b="1" dirty="0" err="1"/>
              <a:t>PubS</a:t>
            </a:r>
            <a:r>
              <a:rPr lang="en-US" sz="1700" b="1" dirty="0"/>
              <a:t> GPS, CS/Program GPS, plus  overarching Independence GPS – several phases/editions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b="1" dirty="0"/>
              <a:t>2012-2024: Consolidation of 4 GPS within “Big Book” (2012) with the consent on limitations and interpretations of applicability, mostly arising from MDB’s focus on Private or Public sector</a:t>
            </a: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en-US" altLang="en-US" sz="2000" b="1" dirty="0">
                <a:solidFill>
                  <a:srgbClr val="0069AD"/>
                </a:solidFill>
                <a:ea typeface="+mj-ea"/>
                <a:cs typeface="+mj-cs"/>
              </a:rPr>
              <a:t>Key Challenges:</a:t>
            </a:r>
          </a:p>
          <a:p>
            <a:pPr algn="just" fontAlgn="base">
              <a:spcAft>
                <a:spcPct val="0"/>
              </a:spcAft>
            </a:pPr>
            <a:r>
              <a:rPr lang="en-US" altLang="en-US" sz="1700" b="1" dirty="0"/>
              <a:t>Applicability: widely variable across MDBs, depending on focus and nature  </a:t>
            </a:r>
          </a:p>
          <a:p>
            <a:pPr algn="just" fontAlgn="base">
              <a:spcAft>
                <a:spcPct val="0"/>
              </a:spcAft>
            </a:pPr>
            <a:r>
              <a:rPr lang="en-US" altLang="en-US" sz="1700" b="1" dirty="0"/>
              <a:t>Interpretability: even some key terms vary across MDBs (OCR, self/independent, sector, program, impact, additionality, etc.) </a:t>
            </a:r>
          </a:p>
          <a:p>
            <a:pPr algn="just" fontAlgn="base">
              <a:spcAft>
                <a:spcPct val="0"/>
              </a:spcAft>
            </a:pPr>
            <a:r>
              <a:rPr lang="en-US" altLang="en-US" sz="1700" b="1" dirty="0"/>
              <a:t>Weak formal commitment: ECG/GPS generally not explicitly referenced in evaluation policies (BSTDB is an exception, embedding GPS in 2002, while joining ECG in 2012)</a:t>
            </a:r>
            <a:r>
              <a:rPr lang="en-US" altLang="en-US" sz="1700" dirty="0"/>
              <a:t>. </a:t>
            </a:r>
          </a:p>
          <a:p>
            <a:pPr algn="just" fontAlgn="base">
              <a:spcAft>
                <a:spcPct val="0"/>
              </a:spcAft>
            </a:pPr>
            <a:r>
              <a:rPr lang="en-US" altLang="en-US" sz="1700" b="1" dirty="0"/>
              <a:t>Fragmentation, overlap, overdetailing: prescriptive approach, losing focus and common denominators across MDBs; </a:t>
            </a:r>
            <a:r>
              <a:rPr lang="en-US" altLang="en-US" sz="1700" b="1" dirty="0" err="1"/>
              <a:t>PrS</a:t>
            </a:r>
            <a:r>
              <a:rPr lang="en-US" altLang="en-US" sz="1700" b="1" dirty="0"/>
              <a:t> GPS vs. </a:t>
            </a:r>
            <a:r>
              <a:rPr lang="en-US" altLang="en-US" sz="1700" b="1" dirty="0" err="1"/>
              <a:t>PbS</a:t>
            </a:r>
            <a:r>
              <a:rPr lang="en-US" altLang="en-US" sz="1700" b="1" dirty="0"/>
              <a:t> GPS, hard to align in many MDBs</a:t>
            </a:r>
          </a:p>
          <a:p>
            <a:pPr algn="just" fontAlgn="base">
              <a:spcAft>
                <a:spcPct val="0"/>
              </a:spcAft>
            </a:pPr>
            <a:r>
              <a:rPr lang="en-US" sz="1700" b="1" dirty="0"/>
              <a:t>The independence GPS not embedded within </a:t>
            </a:r>
            <a:r>
              <a:rPr lang="en-US" sz="1700" b="1" dirty="0" err="1"/>
              <a:t>PrS</a:t>
            </a:r>
            <a:r>
              <a:rPr lang="en-US" sz="1700" b="1" dirty="0"/>
              <a:t> GPS, intersections require attention as many assumptions exhibit shortcomings within varying contexts (external reviews, policy application,  reporting lines, tenure protection, etc. vis-a-vis rotation of management)</a:t>
            </a:r>
          </a:p>
          <a:p>
            <a:pPr algn="just" fontAlgn="base">
              <a:spcAft>
                <a:spcPct val="0"/>
              </a:spcAft>
            </a:pPr>
            <a:r>
              <a:rPr lang="en-US" sz="1700" b="1" dirty="0" err="1"/>
              <a:t>PrS</a:t>
            </a:r>
            <a:r>
              <a:rPr lang="en-US" sz="1700" b="1" dirty="0"/>
              <a:t>: The core distinctive features of addressing market/institutional failures through additionality remains blurred, along with the very nature of demand-driven transactional modus operandi </a:t>
            </a:r>
          </a:p>
          <a:p>
            <a:pPr algn="just" fontAlgn="base">
              <a:spcAft>
                <a:spcPct val="0"/>
              </a:spcAft>
            </a:pPr>
            <a:r>
              <a:rPr lang="en-US" sz="1700" b="1" dirty="0"/>
              <a:t>Blind spots, despite unnecessary details: early/real time evaluations vs. self/monitoring within independence context; project vs portfolio and corporate levels; work-outs, new instruments/policies, etc.</a:t>
            </a:r>
            <a:endParaRPr lang="en-US" sz="17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A57F9-997D-D642-8521-31D26CED7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62700A-577B-CF42-9F4D-5CE6AD53AD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8" y="301264"/>
            <a:ext cx="8429185" cy="662832"/>
          </a:xfrm>
        </p:spPr>
        <p:txBody>
          <a:bodyPr>
            <a:noAutofit/>
          </a:bodyPr>
          <a:lstStyle/>
          <a:p>
            <a:r>
              <a:rPr lang="en-US" sz="2800" b="1" dirty="0"/>
              <a:t>Background on Private sector GPS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C58CE4-3E01-E148-B0A2-50D23246F5B8}"/>
              </a:ext>
            </a:extLst>
          </p:cNvPr>
          <p:cNvSpPr txBox="1">
            <a:spLocks/>
          </p:cNvSpPr>
          <p:nvPr/>
        </p:nvSpPr>
        <p:spPr>
          <a:xfrm>
            <a:off x="207919" y="3971282"/>
            <a:ext cx="8904689" cy="271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7698" indent="-237698" algn="l" defTabSz="950793" rtl="0" eaLnBrk="1" latinLnBrk="0" hangingPunct="1">
              <a:lnSpc>
                <a:spcPct val="90000"/>
              </a:lnSpc>
              <a:spcBef>
                <a:spcPts val="104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3095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491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3888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9285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14681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0078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474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40871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16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B30F3-FC39-DFF7-AE06-BA70C54E5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19" y="1205720"/>
            <a:ext cx="8904689" cy="461165"/>
          </a:xfrm>
        </p:spPr>
        <p:txBody>
          <a:bodyPr>
            <a:noAutofit/>
          </a:bodyPr>
          <a:lstStyle/>
          <a:p>
            <a:r>
              <a:rPr lang="en-US" sz="2300" b="1" dirty="0">
                <a:latin typeface="+mn-lt"/>
              </a:rPr>
              <a:t>BSTDB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37071-D46F-2A2F-4370-0D6891D15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896" y="1648564"/>
            <a:ext cx="8905091" cy="3992215"/>
          </a:xfrm>
        </p:spPr>
        <p:txBody>
          <a:bodyPr>
            <a:normAutofit fontScale="25000" lnSpcReduction="20000"/>
          </a:bodyPr>
          <a:lstStyle/>
          <a:p>
            <a:endParaRPr lang="en-US" sz="6400" b="1" kern="100" dirty="0">
              <a:cs typeface="Times New Roman" panose="02020603050405020304" pitchFamily="18" charset="0"/>
            </a:endParaRPr>
          </a:p>
          <a:p>
            <a:r>
              <a:rPr lang="en-US" sz="6400" b="1" kern="100" dirty="0">
                <a:cs typeface="Times New Roman" panose="02020603050405020304" pitchFamily="18" charset="0"/>
              </a:rPr>
              <a:t>Relevant reference to GPS by the Evaluation Policy was instrumental in safeguarding rigor and independence</a:t>
            </a:r>
          </a:p>
          <a:p>
            <a:r>
              <a:rPr lang="en-US" sz="6400" b="1" kern="100" dirty="0">
                <a:cs typeface="Times New Roman" panose="02020603050405020304" pitchFamily="18" charset="0"/>
              </a:rPr>
              <a:t>Evaluation is more art than science – principles focusing on essence of goals, not just the means</a:t>
            </a:r>
          </a:p>
          <a:p>
            <a:r>
              <a:rPr lang="en-US" sz="6400" b="1" kern="100" dirty="0">
                <a:cs typeface="Times New Roman" panose="02020603050405020304" pitchFamily="18" charset="0"/>
              </a:rPr>
              <a:t>Means (methods, tools) often unintentionally overshadow or even substitute the end goals (elevate results and institutional change by speaking truth to power) – from generating evaluation findings to making best use of them</a:t>
            </a:r>
          </a:p>
          <a:p>
            <a:r>
              <a:rPr lang="en-US" sz="6400" b="1" kern="100" dirty="0">
                <a:cs typeface="Times New Roman" panose="02020603050405020304" pitchFamily="18" charset="0"/>
              </a:rPr>
              <a:t>Narrow windows of opportunity to prepare for bad times (timing of strategic evaluations and policy)</a:t>
            </a:r>
          </a:p>
          <a:p>
            <a:r>
              <a:rPr lang="en-US" sz="6400" b="1" kern="100" dirty="0">
                <a:cs typeface="Times New Roman" panose="02020603050405020304" pitchFamily="18" charset="0"/>
              </a:rPr>
              <a:t>The risks of sidelining: 3 crises, postponed priorities, ad-hoc early evaluations, budgeting – </a:t>
            </a:r>
            <a:r>
              <a:rPr lang="en-US" sz="6400" b="1" kern="100" dirty="0" err="1">
                <a:cs typeface="Times New Roman" panose="02020603050405020304" pitchFamily="18" charset="0"/>
              </a:rPr>
              <a:t>BoD</a:t>
            </a:r>
            <a:r>
              <a:rPr lang="en-US" sz="6400" b="1" kern="100" dirty="0">
                <a:cs typeface="Times New Roman" panose="02020603050405020304" pitchFamily="18" charset="0"/>
              </a:rPr>
              <a:t> vs Management.</a:t>
            </a:r>
          </a:p>
          <a:p>
            <a:r>
              <a:rPr lang="en-US" sz="6400" b="1" kern="100" dirty="0">
                <a:cs typeface="Times New Roman" panose="02020603050405020304" pitchFamily="18" charset="0"/>
              </a:rPr>
              <a:t>Challenging membership requirements and interpretations– demonstrate higher </a:t>
            </a:r>
            <a:r>
              <a:rPr lang="en-US" sz="6400" b="1" i="1" kern="100" dirty="0">
                <a:cs typeface="Times New Roman" panose="02020603050405020304" pitchFamily="18" charset="0"/>
              </a:rPr>
              <a:t>a priori fast track </a:t>
            </a:r>
            <a:r>
              <a:rPr lang="en-US" sz="6400" b="1" kern="100" dirty="0">
                <a:cs typeface="Times New Roman" panose="02020603050405020304" pitchFamily="18" charset="0"/>
              </a:rPr>
              <a:t>commitment to GPS assumptions had counterproductive implications (AC/</a:t>
            </a:r>
            <a:r>
              <a:rPr lang="en-US" sz="6400" b="1" kern="100" dirty="0" err="1">
                <a:cs typeface="Times New Roman" panose="02020603050405020304" pitchFamily="18" charset="0"/>
              </a:rPr>
              <a:t>BoD</a:t>
            </a:r>
            <a:r>
              <a:rPr lang="en-US" sz="6400" b="1" kern="100" dirty="0">
                <a:cs typeface="Times New Roman" panose="02020603050405020304" pitchFamily="18" charset="0"/>
              </a:rPr>
              <a:t>/Mngt/tenure/timing…)</a:t>
            </a:r>
          </a:p>
          <a:p>
            <a:r>
              <a:rPr lang="en-US" sz="6400" b="1" kern="100" dirty="0">
                <a:cs typeface="Times New Roman" panose="02020603050405020304" pitchFamily="18" charset="0"/>
              </a:rPr>
              <a:t>Attention to scope and quality of self-evaluation</a:t>
            </a:r>
          </a:p>
          <a:p>
            <a:endParaRPr lang="en-US" sz="1600" kern="100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C706-4D53-D732-B24D-6A424EC6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3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45577A-B658-9651-7015-9CE81FD264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9" y="358531"/>
            <a:ext cx="6809570" cy="378000"/>
          </a:xfrm>
        </p:spPr>
        <p:txBody>
          <a:bodyPr>
            <a:noAutofit/>
          </a:bodyPr>
          <a:lstStyle/>
          <a:p>
            <a:r>
              <a:rPr lang="en-US" sz="2800" b="1" dirty="0"/>
              <a:t>Lessons Learned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5B49E7DC-B6A7-C4DA-DF82-492256B5B6EE}"/>
              </a:ext>
            </a:extLst>
          </p:cNvPr>
          <p:cNvSpPr txBox="1">
            <a:spLocks/>
          </p:cNvSpPr>
          <p:nvPr/>
        </p:nvSpPr>
        <p:spPr>
          <a:xfrm>
            <a:off x="332896" y="3980690"/>
            <a:ext cx="8904689" cy="531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5079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69AD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928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E57A4-23C2-C00D-6134-2EF9E022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4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57F11-D414-0D87-A314-EDCFC24E40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9" y="302554"/>
            <a:ext cx="6809570" cy="378000"/>
          </a:xfrm>
        </p:spPr>
        <p:txBody>
          <a:bodyPr>
            <a:noAutofit/>
          </a:bodyPr>
          <a:lstStyle/>
          <a:p>
            <a:r>
              <a:rPr lang="en-US" sz="2800" b="1" dirty="0"/>
              <a:t>				Moving ahead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0769398-CE62-7CB0-BCBF-3262D8C56EF7}"/>
              </a:ext>
            </a:extLst>
          </p:cNvPr>
          <p:cNvSpPr txBox="1">
            <a:spLocks/>
          </p:cNvSpPr>
          <p:nvPr/>
        </p:nvSpPr>
        <p:spPr>
          <a:xfrm>
            <a:off x="207919" y="1371600"/>
            <a:ext cx="8904689" cy="5078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7698" indent="-237698" algn="l" defTabSz="950793" rtl="0" eaLnBrk="1" latinLnBrk="0" hangingPunct="1">
              <a:lnSpc>
                <a:spcPct val="90000"/>
              </a:lnSpc>
              <a:spcBef>
                <a:spcPts val="104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3095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491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3888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9285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14681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0078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474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40871" indent="-237698" algn="l" defTabSz="950793" rtl="0" eaLnBrk="1" latinLnBrk="0" hangingPunct="1">
              <a:lnSpc>
                <a:spcPct val="90000"/>
              </a:lnSpc>
              <a:spcBef>
                <a:spcPts val="520"/>
              </a:spcBef>
              <a:buFont typeface="Arial" panose="020B0604020202020204" pitchFamily="34" charset="0"/>
              <a:buChar char="•"/>
              <a:defRPr sz="18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endParaRPr lang="en-US" sz="1600" dirty="0"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8AB759-3A11-032F-749A-E6BC8217A8DD}"/>
              </a:ext>
            </a:extLst>
          </p:cNvPr>
          <p:cNvSpPr txBox="1"/>
          <p:nvPr/>
        </p:nvSpPr>
        <p:spPr>
          <a:xfrm>
            <a:off x="593252" y="1371599"/>
            <a:ext cx="8519356" cy="4722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7698" marR="0" lvl="0" indent="-237698" algn="just" defTabSz="950793" rtl="0" eaLnBrk="1" fontAlgn="base" latinLnBrk="0" hangingPunct="1">
              <a:lnSpc>
                <a:spcPct val="90000"/>
              </a:lnSpc>
              <a:spcBef>
                <a:spcPts val="10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b="1" dirty="0">
                <a:solidFill>
                  <a:prstClr val="black"/>
                </a:solidFill>
                <a:latin typeface="Calibri"/>
              </a:rPr>
              <a:t>Focus on harmonized goals and principles, noting limitations in relevance, as well as the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relativity and fluid boundaries of terms (e.g. completion, self/independent, sector, program, impact, additionality - context, nuance, and critical thinking)</a:t>
            </a:r>
          </a:p>
          <a:p>
            <a:pPr marL="237698" marR="0" lvl="0" indent="-237698" algn="just" defTabSz="950793" rtl="0" eaLnBrk="1" fontAlgn="base" latinLnBrk="0" hangingPunct="1">
              <a:lnSpc>
                <a:spcPct val="90000"/>
              </a:lnSpc>
              <a:spcBef>
                <a:spcPts val="10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Encourage and facilitate (standards vs principles?) formal commitment to ECG/GPS generally in evaluation policies (</a:t>
            </a:r>
            <a:r>
              <a:rPr lang="en-US" altLang="en-US" sz="1600" b="1" dirty="0">
                <a:solidFill>
                  <a:prstClr val="black"/>
                </a:solidFill>
                <a:latin typeface="Calibri"/>
              </a:rPr>
              <a:t>corporate level commitment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237698" marR="0" lvl="0" indent="-237698" algn="just" defTabSz="950793" rtl="0" eaLnBrk="1" fontAlgn="base" latinLnBrk="0" hangingPunct="1">
              <a:lnSpc>
                <a:spcPct val="90000"/>
              </a:lnSpc>
              <a:spcBef>
                <a:spcPts val="10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Align (merge?) </a:t>
            </a:r>
            <a:r>
              <a:rPr kumimoji="0" lang="en-US" alt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PrS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n-US" alt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PubS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GPS to reduce fragmentation, overlap, prescriptive approach – </a:t>
            </a: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towards common 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denominators across MDBs</a:t>
            </a:r>
            <a:r>
              <a:rPr lang="en-US" altLang="en-US" sz="1600" b="1" dirty="0">
                <a:solidFill>
                  <a:prstClr val="black"/>
                </a:solidFill>
                <a:latin typeface="Calibri"/>
              </a:rPr>
              <a:t> – and clearly note the rationale for key differences such as addressing market and institutional failures via additionality as well as the specifics of demand-driven transactions and confidentiality</a:t>
            </a:r>
          </a:p>
          <a:p>
            <a:pPr marL="237698" marR="0" lvl="0" indent="-237698" algn="just" defTabSz="950793" rtl="0" eaLnBrk="1" fontAlgn="base" latinLnBrk="0" hangingPunct="1">
              <a:lnSpc>
                <a:spcPct val="90000"/>
              </a:lnSpc>
              <a:spcBef>
                <a:spcPts val="10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b="1" dirty="0">
                <a:solidFill>
                  <a:prstClr val="black"/>
                </a:solidFill>
                <a:latin typeface="Calibri"/>
              </a:rPr>
              <a:t>Lessons Learned as opposed to Lessons Noted – all stages and levels – as well as the scope and quality of self-evaluation and ex-ante indicators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37698" marR="0" lvl="0" indent="-237698" algn="just" defTabSz="950793" rtl="0" eaLnBrk="1" fontAlgn="base" latinLnBrk="0" hangingPunct="1">
              <a:lnSpc>
                <a:spcPct val="90000"/>
              </a:lnSpc>
              <a:spcBef>
                <a:spcPts val="10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Integrate the independence/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credibility perspective by overriding principles and goals, not taking assumptions at face value, allowing sufficient leeway within institutional and time context – mitigating risks of silencing, sidelining, push backs, tenure terms, artificial separation of powers, political fashions, etc.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37698" marR="0" lvl="0" indent="-237698" algn="just" defTabSz="950793" rtl="0" eaLnBrk="1" fontAlgn="base" latinLnBrk="0" hangingPunct="1">
              <a:lnSpc>
                <a:spcPct val="90000"/>
              </a:lnSpc>
              <a:spcBef>
                <a:spcPts val="10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Anticipate and address current and potential blind spots, in a generic manner: early/real time evaluations vs. self/monitoring within independence context; project vs portfolio and corporate levels, sensitive/recovery operations, awareness and access to information, access to AR…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3374D6-D851-4061-FA57-8DDBFD754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99" y="-8215"/>
            <a:ext cx="1128156" cy="113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0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35ED9-C17C-38B8-77B7-49C265CF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298" y="1617778"/>
            <a:ext cx="8904689" cy="51008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300" b="1" kern="100" dirty="0">
              <a:cs typeface="Times New Roman" panose="02020603050405020304" pitchFamily="18" charset="0"/>
            </a:endParaRPr>
          </a:p>
          <a:p>
            <a:r>
              <a:rPr lang="en-US" sz="2300" b="1" kern="100" dirty="0">
                <a:cs typeface="Times New Roman" panose="02020603050405020304" pitchFamily="18" charset="0"/>
              </a:rPr>
              <a:t>Evaluation as more art than science – GPS to focus on essence of goals, not just the means</a:t>
            </a:r>
          </a:p>
          <a:p>
            <a:pPr lvl="2"/>
            <a:r>
              <a:rPr lang="en-US" sz="2300" b="1" kern="100" dirty="0">
                <a:cs typeface="Times New Roman" panose="02020603050405020304" pitchFamily="18" charset="0"/>
              </a:rPr>
              <a:t>Compose </a:t>
            </a:r>
          </a:p>
          <a:p>
            <a:pPr lvl="2"/>
            <a:r>
              <a:rPr lang="en-US" sz="2300" b="1" kern="100" dirty="0">
                <a:cs typeface="Times New Roman" panose="02020603050405020304" pitchFamily="18" charset="0"/>
              </a:rPr>
              <a:t>Nurture				</a:t>
            </a:r>
          </a:p>
          <a:p>
            <a:pPr lvl="2"/>
            <a:r>
              <a:rPr lang="en-US" sz="2300" b="1" kern="100" dirty="0">
                <a:cs typeface="Times New Roman" panose="02020603050405020304" pitchFamily="18" charset="0"/>
              </a:rPr>
              <a:t>Perform			</a:t>
            </a:r>
          </a:p>
          <a:p>
            <a:pPr lvl="2"/>
            <a:r>
              <a:rPr lang="en-US" sz="2300" b="1" kern="100" dirty="0">
                <a:cs typeface="Times New Roman" panose="02020603050405020304" pitchFamily="18" charset="0"/>
              </a:rPr>
              <a:t>Arrange</a:t>
            </a:r>
          </a:p>
          <a:p>
            <a:pPr lvl="2"/>
            <a:r>
              <a:rPr lang="en-US" sz="2300" b="1" kern="100" dirty="0">
                <a:cs typeface="Times New Roman" panose="02020603050405020304" pitchFamily="18" charset="0"/>
              </a:rPr>
              <a:t>Promote</a:t>
            </a:r>
          </a:p>
          <a:p>
            <a:pPr lvl="2"/>
            <a:r>
              <a:rPr lang="en-US" sz="2300" b="1" kern="100" dirty="0">
                <a:cs typeface="Times New Roman" panose="02020603050405020304" pitchFamily="18" charset="0"/>
              </a:rPr>
              <a:t>Listen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Means (methods, tools) should not (unintentionally) overshadow or even substitute the end goals (elevate results and institutional change by speaking truth to power and have a positive influence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Use (often very narrow) windows (cracks) of opportunity to prepare for bad times (now) - timing of strategic evaluations and policy updates, ensuring resilience to sidelining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Mitigate the risks of sidelining and distracting by compromised resources and delineation of powers (</a:t>
            </a:r>
            <a:r>
              <a:rPr lang="en-US" sz="2300" b="1" kern="100" dirty="0" err="1">
                <a:cs typeface="Times New Roman" panose="02020603050405020304" pitchFamily="18" charset="0"/>
              </a:rPr>
              <a:t>BoD</a:t>
            </a:r>
            <a:r>
              <a:rPr lang="en-US" sz="2300" b="1" kern="100" dirty="0">
                <a:cs typeface="Times New Roman" panose="02020603050405020304" pitchFamily="18" charset="0"/>
              </a:rPr>
              <a:t> vs Management)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Distinguish external from independent; reporting from clearance; CED from HR for all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Explore wider avenues for publishing and dissemination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Reflect on challenging membership requirements and ambiguity – a phased approach to GPS commitment and underlying assumptions  - to mitigate counterproductive implications (AC/</a:t>
            </a:r>
            <a:r>
              <a:rPr lang="en-US" sz="2300" b="1" kern="100" dirty="0" err="1">
                <a:cs typeface="Times New Roman" panose="02020603050405020304" pitchFamily="18" charset="0"/>
              </a:rPr>
              <a:t>BoD</a:t>
            </a:r>
            <a:r>
              <a:rPr lang="en-US" sz="2300" b="1" kern="100" dirty="0">
                <a:cs typeface="Times New Roman" panose="02020603050405020304" pitchFamily="18" charset="0"/>
              </a:rPr>
              <a:t>/Mngt/tenure/timing…)</a:t>
            </a:r>
          </a:p>
          <a:p>
            <a:r>
              <a:rPr lang="en-US" sz="2300" b="1" kern="100" dirty="0">
                <a:cs typeface="Times New Roman" panose="02020603050405020304" pitchFamily="18" charset="0"/>
              </a:rPr>
              <a:t>Elevate ECG role, legitimacy and influence by further institutionalization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E57A4-23C2-C00D-6134-2EF9E022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5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57F11-D414-0D87-A314-EDCFC24E40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7919" y="412382"/>
            <a:ext cx="6809570" cy="378000"/>
          </a:xfrm>
        </p:spPr>
        <p:txBody>
          <a:bodyPr>
            <a:noAutofit/>
          </a:bodyPr>
          <a:lstStyle/>
          <a:p>
            <a:r>
              <a:rPr lang="en-US" sz="2800" b="1" dirty="0"/>
              <a:t>Moving Ahead: Conclusion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92B7B4-F54C-A789-C465-B5733EE8B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60" y="2396303"/>
            <a:ext cx="880318" cy="884214"/>
          </a:xfrm>
          <a:prstGeom prst="rect">
            <a:avLst/>
          </a:prstGeom>
        </p:spPr>
      </p:pic>
      <p:pic>
        <p:nvPicPr>
          <p:cNvPr id="7" name="Picture 2" descr="Music Notes Colour Vector Images (over 1,200)">
            <a:extLst>
              <a:ext uri="{FF2B5EF4-FFF2-40B4-BE49-F238E27FC236}">
                <a16:creationId xmlns:a16="http://schemas.microsoft.com/office/drawing/2014/main" id="{2B505566-AD79-8444-BF3C-38A7CFE63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248" y="2480648"/>
            <a:ext cx="1113084" cy="108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03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0368-3324-8142-8E3D-04BACCE8E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918" y="3362036"/>
            <a:ext cx="9369514" cy="669916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79191-9489-0A41-9A28-48F9B1BFA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C5F-29F9-984E-9D0D-5B308D0C5D6C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 descr="Music Notes Colour Vector Images (over 1,200)">
            <a:extLst>
              <a:ext uri="{FF2B5EF4-FFF2-40B4-BE49-F238E27FC236}">
                <a16:creationId xmlns:a16="http://schemas.microsoft.com/office/drawing/2014/main" id="{4E1427D4-EB65-4369-36DD-167950568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320" y="4031952"/>
            <a:ext cx="1113084" cy="108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86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Ext-Invest-Relations-Conference (2).potx" id="{94DF167C-0EC7-4F36-948A-AAB1BC0E79B9}" vid="{F1222467-F23F-4C5D-8E7C-23E7A1AC3F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Presentation-Ext-Invest-Relations-Conference</Template>
  <TotalTime>2291</TotalTime>
  <Words>907</Words>
  <Application>Microsoft Office PowerPoint</Application>
  <PresentationFormat>Custom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BSTDB</vt:lpstr>
      <vt:lpstr>PowerPoint Presentation</vt:lpstr>
      <vt:lpstr>PowerPoint Presentation</vt:lpstr>
      <vt:lpstr>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Seda Han Doukas</dc:creator>
  <cp:lastModifiedBy>Todor Dimitrov</cp:lastModifiedBy>
  <cp:revision>16</cp:revision>
  <dcterms:created xsi:type="dcterms:W3CDTF">2024-11-04T17:40:38Z</dcterms:created>
  <dcterms:modified xsi:type="dcterms:W3CDTF">2025-03-02T16:50:13Z</dcterms:modified>
</cp:coreProperties>
</file>