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1"/>
  </p:notesMasterIdLst>
  <p:sldIdLst>
    <p:sldId id="2584" r:id="rId5"/>
    <p:sldId id="2598" r:id="rId6"/>
    <p:sldId id="2600" r:id="rId7"/>
    <p:sldId id="2601" r:id="rId8"/>
    <p:sldId id="2602" r:id="rId9"/>
    <p:sldId id="2606" r:id="rId10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336A2C-55AB-8EAD-0547-777F7061F94F}" name="Milena Reinfeld" initials="MR" userId="Milena Reinfeld" providerId="None"/>
  <p188:author id="{7F5CFE70-190D-900C-CFBD-B3E8E30EA871}" name="RAJADEL Tania" initials="TR" userId="S::t.rajadel@eib.org::b45944cb-c27d-4d29-823f-0f25fe1eaaf4" providerId="AD"/>
  <p188:author id="{4D3069CA-90ED-90A1-AE5A-00CB47711A91}" name="MAUCLET Pauline" initials="PM" userId="S::p.mauclet@eib.org::37767f4c-858b-42aa-9480-b8235269c6ac" providerId="AD"/>
  <p188:author id="{377BD5F9-585A-C1E1-3073-83709F5206E2}" name="PONDARD Emmanuel" initials="EP" userId="S::e.pondard@eib.org::f94993fc-24fe-4f2a-8ef4-759d16789c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2A4"/>
    <a:srgbClr val="FFFFFF"/>
    <a:srgbClr val="C8DCD9"/>
    <a:srgbClr val="17274B"/>
    <a:srgbClr val="3FB8B9"/>
    <a:srgbClr val="45A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29" autoAdjust="0"/>
  </p:normalViewPr>
  <p:slideViewPr>
    <p:cSldViewPr snapToGrid="0">
      <p:cViewPr varScale="1">
        <p:scale>
          <a:sx n="83" d="100"/>
          <a:sy n="83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FC5F0-5F01-49C3-927A-DE21DC788068}" type="doc">
      <dgm:prSet loTypeId="urn:microsoft.com/office/officeart/2005/8/layout/pyramid4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6855AA9A-7650-42F6-83B8-F506835F358B}">
      <dgm:prSet phldrT="[Text]" custT="1"/>
      <dgm:spPr/>
      <dgm:t>
        <a:bodyPr lIns="0" tIns="0" rIns="0" bIns="0"/>
        <a:lstStyle/>
        <a:p>
          <a:r>
            <a:rPr lang="en-GB" sz="1400" dirty="0"/>
            <a:t>High-level commitments &amp; operational priorities</a:t>
          </a:r>
        </a:p>
      </dgm:t>
    </dgm:pt>
    <dgm:pt modelId="{F170AADD-1031-4F5B-8925-D525CE7824C7}" type="parTrans" cxnId="{4D5130AD-755E-4267-A679-98354BEBC30A}">
      <dgm:prSet/>
      <dgm:spPr/>
      <dgm:t>
        <a:bodyPr/>
        <a:lstStyle/>
        <a:p>
          <a:endParaRPr lang="en-GB" sz="1400"/>
        </a:p>
      </dgm:t>
    </dgm:pt>
    <dgm:pt modelId="{C7358B8C-DB5F-4E9C-AEF3-D7457911DB87}" type="sibTrans" cxnId="{4D5130AD-755E-4267-A679-98354BEBC30A}">
      <dgm:prSet/>
      <dgm:spPr/>
      <dgm:t>
        <a:bodyPr/>
        <a:lstStyle/>
        <a:p>
          <a:endParaRPr lang="en-GB" sz="1400"/>
        </a:p>
      </dgm:t>
    </dgm:pt>
    <dgm:pt modelId="{8E5609F8-CFAA-45E4-A3CA-7AEA01467CA6}">
      <dgm:prSet phldrT="[Text]" custT="1"/>
      <dgm:spPr/>
      <dgm:t>
        <a:bodyPr/>
        <a:lstStyle/>
        <a:p>
          <a:r>
            <a:rPr lang="en-GB" sz="1400" dirty="0"/>
            <a:t>Operational frameworks</a:t>
          </a:r>
        </a:p>
      </dgm:t>
    </dgm:pt>
    <dgm:pt modelId="{9E4133C1-6E9C-45A8-8D13-4EC902F2E120}" type="parTrans" cxnId="{F2585EDC-FBAC-4009-82D9-B510C00A58D1}">
      <dgm:prSet/>
      <dgm:spPr/>
      <dgm:t>
        <a:bodyPr/>
        <a:lstStyle/>
        <a:p>
          <a:endParaRPr lang="en-GB" sz="1400"/>
        </a:p>
      </dgm:t>
    </dgm:pt>
    <dgm:pt modelId="{F6A68C87-4BFE-463A-87D4-5D18A5499B6E}" type="sibTrans" cxnId="{F2585EDC-FBAC-4009-82D9-B510C00A58D1}">
      <dgm:prSet/>
      <dgm:spPr/>
      <dgm:t>
        <a:bodyPr/>
        <a:lstStyle/>
        <a:p>
          <a:endParaRPr lang="en-GB" sz="1400"/>
        </a:p>
      </dgm:t>
    </dgm:pt>
    <dgm:pt modelId="{C38C3793-5CAA-4269-855D-60E9250250A9}">
      <dgm:prSet phldrT="[Text]" custT="1"/>
      <dgm:spPr/>
      <dgm:t>
        <a:bodyPr/>
        <a:lstStyle/>
        <a:p>
          <a:r>
            <a:rPr lang="en-GB" sz="1400" dirty="0">
              <a:solidFill>
                <a:schemeClr val="accent2">
                  <a:lumMod val="75000"/>
                </a:schemeClr>
              </a:solidFill>
            </a:rPr>
            <a:t>Engagement with clients</a:t>
          </a:r>
        </a:p>
      </dgm:t>
    </dgm:pt>
    <dgm:pt modelId="{0B193881-32D8-4AB3-BC61-4B7B18848FB8}" type="parTrans" cxnId="{B25F8ACD-19D7-470E-8A50-AD69A90308EE}">
      <dgm:prSet/>
      <dgm:spPr/>
      <dgm:t>
        <a:bodyPr/>
        <a:lstStyle/>
        <a:p>
          <a:endParaRPr lang="en-GB" sz="1400"/>
        </a:p>
      </dgm:t>
    </dgm:pt>
    <dgm:pt modelId="{3A9519D3-0CAA-4E24-97A9-95999F45D9EC}" type="sibTrans" cxnId="{B25F8ACD-19D7-470E-8A50-AD69A90308EE}">
      <dgm:prSet/>
      <dgm:spPr/>
      <dgm:t>
        <a:bodyPr/>
        <a:lstStyle/>
        <a:p>
          <a:endParaRPr lang="en-GB" sz="1400"/>
        </a:p>
      </dgm:t>
    </dgm:pt>
    <dgm:pt modelId="{EC34FDE3-3638-4BE3-B9D0-A347A6C1A9F2}">
      <dgm:prSet phldrT="[Text]" custT="1"/>
      <dgm:spPr/>
      <dgm:t>
        <a:bodyPr lIns="0" tIns="0" rIns="0" bIns="0"/>
        <a:lstStyle/>
        <a:p>
          <a:r>
            <a:rPr lang="en-GB" sz="1400" dirty="0"/>
            <a:t>Institutional set-up</a:t>
          </a:r>
        </a:p>
      </dgm:t>
    </dgm:pt>
    <dgm:pt modelId="{485CC67E-DCD2-4608-AD81-F26A9A0A7753}" type="parTrans" cxnId="{C0C13045-1D3A-4C4E-B6A1-EBDD61C400E2}">
      <dgm:prSet/>
      <dgm:spPr/>
      <dgm:t>
        <a:bodyPr/>
        <a:lstStyle/>
        <a:p>
          <a:endParaRPr lang="en-GB" sz="1400"/>
        </a:p>
      </dgm:t>
    </dgm:pt>
    <dgm:pt modelId="{32450F22-6349-42DF-ABB5-3BB931AF299F}" type="sibTrans" cxnId="{C0C13045-1D3A-4C4E-B6A1-EBDD61C400E2}">
      <dgm:prSet/>
      <dgm:spPr/>
      <dgm:t>
        <a:bodyPr/>
        <a:lstStyle/>
        <a:p>
          <a:endParaRPr lang="en-GB" sz="1400"/>
        </a:p>
      </dgm:t>
    </dgm:pt>
    <dgm:pt modelId="{9BE028B3-51A6-451C-9B47-75F91EFBC109}" type="pres">
      <dgm:prSet presAssocID="{A64FC5F0-5F01-49C3-927A-DE21DC788068}" presName="compositeShape" presStyleCnt="0">
        <dgm:presLayoutVars>
          <dgm:chMax val="9"/>
          <dgm:dir/>
          <dgm:resizeHandles val="exact"/>
        </dgm:presLayoutVars>
      </dgm:prSet>
      <dgm:spPr/>
    </dgm:pt>
    <dgm:pt modelId="{E45C8480-8FDC-4E8D-B830-DBBF5FADA184}" type="pres">
      <dgm:prSet presAssocID="{A64FC5F0-5F01-49C3-927A-DE21DC788068}" presName="triangle1" presStyleLbl="node1" presStyleIdx="0" presStyleCnt="4" custLinFactNeighborX="-411" custLinFactNeighborY="-16948">
        <dgm:presLayoutVars>
          <dgm:bulletEnabled val="1"/>
        </dgm:presLayoutVars>
      </dgm:prSet>
      <dgm:spPr/>
    </dgm:pt>
    <dgm:pt modelId="{720CBC98-CB78-4902-A33A-582971DD10BB}" type="pres">
      <dgm:prSet presAssocID="{A64FC5F0-5F01-49C3-927A-DE21DC788068}" presName="triangle2" presStyleLbl="node1" presStyleIdx="1" presStyleCnt="4">
        <dgm:presLayoutVars>
          <dgm:bulletEnabled val="1"/>
        </dgm:presLayoutVars>
      </dgm:prSet>
      <dgm:spPr/>
    </dgm:pt>
    <dgm:pt modelId="{A8596282-DED6-4908-B267-78EE2B5A978E}" type="pres">
      <dgm:prSet presAssocID="{A64FC5F0-5F01-49C3-927A-DE21DC788068}" presName="triangle3" presStyleLbl="node1" presStyleIdx="2" presStyleCnt="4">
        <dgm:presLayoutVars>
          <dgm:bulletEnabled val="1"/>
        </dgm:presLayoutVars>
      </dgm:prSet>
      <dgm:spPr/>
    </dgm:pt>
    <dgm:pt modelId="{C7D23DDC-A5E0-4E53-80A9-D2067644A377}" type="pres">
      <dgm:prSet presAssocID="{A64FC5F0-5F01-49C3-927A-DE21DC788068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C0C13045-1D3A-4C4E-B6A1-EBDD61C400E2}" srcId="{A64FC5F0-5F01-49C3-927A-DE21DC788068}" destId="{EC34FDE3-3638-4BE3-B9D0-A347A6C1A9F2}" srcOrd="3" destOrd="0" parTransId="{485CC67E-DCD2-4608-AD81-F26A9A0A7753}" sibTransId="{32450F22-6349-42DF-ABB5-3BB931AF299F}"/>
    <dgm:cxn modelId="{175BE156-E7C3-4DF3-A7C5-AAFC78ABBB01}" type="presOf" srcId="{C38C3793-5CAA-4269-855D-60E9250250A9}" destId="{A8596282-DED6-4908-B267-78EE2B5A978E}" srcOrd="0" destOrd="0" presId="urn:microsoft.com/office/officeart/2005/8/layout/pyramid4"/>
    <dgm:cxn modelId="{2FB5F6A8-8D06-47E4-BF91-9BCBBC253B0E}" type="presOf" srcId="{6855AA9A-7650-42F6-83B8-F506835F358B}" destId="{E45C8480-8FDC-4E8D-B830-DBBF5FADA184}" srcOrd="0" destOrd="0" presId="urn:microsoft.com/office/officeart/2005/8/layout/pyramid4"/>
    <dgm:cxn modelId="{4D5130AD-755E-4267-A679-98354BEBC30A}" srcId="{A64FC5F0-5F01-49C3-927A-DE21DC788068}" destId="{6855AA9A-7650-42F6-83B8-F506835F358B}" srcOrd="0" destOrd="0" parTransId="{F170AADD-1031-4F5B-8925-D525CE7824C7}" sibTransId="{C7358B8C-DB5F-4E9C-AEF3-D7457911DB87}"/>
    <dgm:cxn modelId="{888954AE-7DE8-4A76-AEC8-D9F71AE47448}" type="presOf" srcId="{A64FC5F0-5F01-49C3-927A-DE21DC788068}" destId="{9BE028B3-51A6-451C-9B47-75F91EFBC109}" srcOrd="0" destOrd="0" presId="urn:microsoft.com/office/officeart/2005/8/layout/pyramid4"/>
    <dgm:cxn modelId="{274061C5-3A67-475A-A6F4-95E857A4DD4D}" type="presOf" srcId="{8E5609F8-CFAA-45E4-A3CA-7AEA01467CA6}" destId="{720CBC98-CB78-4902-A33A-582971DD10BB}" srcOrd="0" destOrd="0" presId="urn:microsoft.com/office/officeart/2005/8/layout/pyramid4"/>
    <dgm:cxn modelId="{B25F8ACD-19D7-470E-8A50-AD69A90308EE}" srcId="{A64FC5F0-5F01-49C3-927A-DE21DC788068}" destId="{C38C3793-5CAA-4269-855D-60E9250250A9}" srcOrd="2" destOrd="0" parTransId="{0B193881-32D8-4AB3-BC61-4B7B18848FB8}" sibTransId="{3A9519D3-0CAA-4E24-97A9-95999F45D9EC}"/>
    <dgm:cxn modelId="{F2585EDC-FBAC-4009-82D9-B510C00A58D1}" srcId="{A64FC5F0-5F01-49C3-927A-DE21DC788068}" destId="{8E5609F8-CFAA-45E4-A3CA-7AEA01467CA6}" srcOrd="1" destOrd="0" parTransId="{9E4133C1-6E9C-45A8-8D13-4EC902F2E120}" sibTransId="{F6A68C87-4BFE-463A-87D4-5D18A5499B6E}"/>
    <dgm:cxn modelId="{9C6849F7-7856-47A6-9F5F-9B263271B5EE}" type="presOf" srcId="{EC34FDE3-3638-4BE3-B9D0-A347A6C1A9F2}" destId="{C7D23DDC-A5E0-4E53-80A9-D2067644A377}" srcOrd="0" destOrd="0" presId="urn:microsoft.com/office/officeart/2005/8/layout/pyramid4"/>
    <dgm:cxn modelId="{17697660-A8CF-4480-8D4C-F32394F6DCF1}" type="presParOf" srcId="{9BE028B3-51A6-451C-9B47-75F91EFBC109}" destId="{E45C8480-8FDC-4E8D-B830-DBBF5FADA184}" srcOrd="0" destOrd="0" presId="urn:microsoft.com/office/officeart/2005/8/layout/pyramid4"/>
    <dgm:cxn modelId="{D7764C68-BC7B-4414-B2A6-F4FB5AD669EC}" type="presParOf" srcId="{9BE028B3-51A6-451C-9B47-75F91EFBC109}" destId="{720CBC98-CB78-4902-A33A-582971DD10BB}" srcOrd="1" destOrd="0" presId="urn:microsoft.com/office/officeart/2005/8/layout/pyramid4"/>
    <dgm:cxn modelId="{17937286-ACCE-4C99-80AB-376874B3E14C}" type="presParOf" srcId="{9BE028B3-51A6-451C-9B47-75F91EFBC109}" destId="{A8596282-DED6-4908-B267-78EE2B5A978E}" srcOrd="2" destOrd="0" presId="urn:microsoft.com/office/officeart/2005/8/layout/pyramid4"/>
    <dgm:cxn modelId="{2112C0AE-7A2A-4EA5-B398-47581AB4F0A6}" type="presParOf" srcId="{9BE028B3-51A6-451C-9B47-75F91EFBC109}" destId="{C7D23DDC-A5E0-4E53-80A9-D2067644A37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C8480-8FDC-4E8D-B830-DBBF5FADA184}">
      <dsp:nvSpPr>
        <dsp:cNvPr id="0" name=""/>
        <dsp:cNvSpPr/>
      </dsp:nvSpPr>
      <dsp:spPr>
        <a:xfrm>
          <a:off x="2645307" y="0"/>
          <a:ext cx="2316691" cy="2316691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High-level commitments &amp; operational priorities</a:t>
          </a:r>
        </a:p>
      </dsp:txBody>
      <dsp:txXfrm>
        <a:off x="3224480" y="1158346"/>
        <a:ext cx="1158345" cy="1158345"/>
      </dsp:txXfrm>
    </dsp:sp>
    <dsp:sp modelId="{720CBC98-CB78-4902-A33A-582971DD10BB}">
      <dsp:nvSpPr>
        <dsp:cNvPr id="0" name=""/>
        <dsp:cNvSpPr/>
      </dsp:nvSpPr>
      <dsp:spPr>
        <a:xfrm>
          <a:off x="1496484" y="2316691"/>
          <a:ext cx="2316691" cy="2316691"/>
        </a:xfrm>
        <a:prstGeom prst="triangle">
          <a:avLst/>
        </a:prstGeom>
        <a:solidFill>
          <a:schemeClr val="accent2">
            <a:shade val="50000"/>
            <a:hueOff val="-80109"/>
            <a:satOff val="-9868"/>
            <a:lumOff val="24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Operational frameworks</a:t>
          </a:r>
        </a:p>
      </dsp:txBody>
      <dsp:txXfrm>
        <a:off x="2075657" y="3475037"/>
        <a:ext cx="1158345" cy="1158345"/>
      </dsp:txXfrm>
    </dsp:sp>
    <dsp:sp modelId="{A8596282-DED6-4908-B267-78EE2B5A978E}">
      <dsp:nvSpPr>
        <dsp:cNvPr id="0" name=""/>
        <dsp:cNvSpPr/>
      </dsp:nvSpPr>
      <dsp:spPr>
        <a:xfrm rot="10800000">
          <a:off x="2654829" y="2316691"/>
          <a:ext cx="2316691" cy="2316691"/>
        </a:xfrm>
        <a:prstGeom prst="triangle">
          <a:avLst/>
        </a:prstGeom>
        <a:solidFill>
          <a:schemeClr val="accent2">
            <a:shade val="50000"/>
            <a:hueOff val="-160218"/>
            <a:satOff val="-19736"/>
            <a:lumOff val="49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accent2">
                  <a:lumMod val="75000"/>
                </a:schemeClr>
              </a:solidFill>
            </a:rPr>
            <a:t>Engagement with clients</a:t>
          </a:r>
        </a:p>
      </dsp:txBody>
      <dsp:txXfrm rot="10800000">
        <a:off x="3234002" y="2316691"/>
        <a:ext cx="1158345" cy="1158345"/>
      </dsp:txXfrm>
    </dsp:sp>
    <dsp:sp modelId="{C7D23DDC-A5E0-4E53-80A9-D2067644A377}">
      <dsp:nvSpPr>
        <dsp:cNvPr id="0" name=""/>
        <dsp:cNvSpPr/>
      </dsp:nvSpPr>
      <dsp:spPr>
        <a:xfrm>
          <a:off x="3813175" y="2316691"/>
          <a:ext cx="2316691" cy="2316691"/>
        </a:xfrm>
        <a:prstGeom prst="triangle">
          <a:avLst/>
        </a:prstGeom>
        <a:solidFill>
          <a:schemeClr val="accent2">
            <a:shade val="50000"/>
            <a:hueOff val="-80109"/>
            <a:satOff val="-9868"/>
            <a:lumOff val="247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Institutional set-up</a:t>
          </a:r>
        </a:p>
      </dsp:txBody>
      <dsp:txXfrm>
        <a:off x="4392348" y="3475037"/>
        <a:ext cx="1158345" cy="1158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F97B0-920A-4227-AE2A-9DEECC46AFB1}" type="datetimeFigureOut">
              <a:rPr lang="fr-BE" smtClean="0"/>
              <a:t>07-03-25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382C-8E4C-4C67-9B89-FF8935FA5A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70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586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31D7E-A955-812F-42A8-5785ECE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32B951-6CD5-FA8F-625E-39F0B77C1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9E71AC-ECA7-2155-D743-FC48C9F06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98321-C569-F138-0FEA-D8255C99F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4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B6BE-0BC9-42FC-3982-61C531A58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517E0-E9AF-95AC-27F4-8852535CC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45C7D-1BFD-7D45-D621-68FF28543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C97B3-D6C9-D411-DE93-494FD6C049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452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6BD0-E89F-3D88-3995-7A502D083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FB5AD-AD29-E5B1-3ABC-EE64F286F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52DC0-88A0-700E-69E9-E0C98AEDF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4C822-6976-27CE-F457-5A90014E24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8969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88F91-6BD0-9834-4E03-D24822294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347A6-F61A-109A-ED63-CC7D9829E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43D60-186C-461A-332F-F8A6FCB2D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A1FD7-2994-8AAC-829C-97C5CD6B64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59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92BF-54EA-F705-6C3F-3FE466A58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CA5C0C-7F34-F7CB-F988-3EC10CD18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48807-61D7-A714-42FE-8A123625C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EAE2D-782F-2B98-F6AA-37BF82F98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1A382C-8E4C-4C67-9B89-FF8935FA5AD9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309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050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5118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2196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106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389631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4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4C5665-090A-481D-B030-31EE49293E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3999" y="1946276"/>
            <a:ext cx="9143999" cy="16557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357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2843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/>
              <a:t>TITLE FIRST LEVEL</a:t>
            </a:r>
            <a:endParaRPr lang="en-US"/>
          </a:p>
          <a:p>
            <a:pPr lvl="1"/>
            <a:r>
              <a:rPr lang="en-US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 </a:t>
            </a:r>
            <a:r>
              <a:rPr lang="en-GB" err="1"/>
              <a:t>aliqua</a:t>
            </a:r>
            <a:r>
              <a:rPr lang="en-GB"/>
              <a:t>.</a:t>
            </a:r>
            <a:endParaRPr lang="en-US"/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3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/>
              <a:t>TITLE FIRST LEVEL</a:t>
            </a:r>
            <a:endParaRPr lang="en-US"/>
          </a:p>
          <a:p>
            <a:pPr lvl="1"/>
            <a:r>
              <a:rPr lang="en-US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 </a:t>
            </a:r>
            <a:r>
              <a:rPr lang="en-GB" err="1"/>
              <a:t>aliqua</a:t>
            </a:r>
            <a:r>
              <a:rPr lang="en-GB"/>
              <a:t>.</a:t>
            </a:r>
            <a:endParaRPr lang="en-US"/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EA2BEC-4BA8-41DE-B499-266074E0B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C1E3D6-5600-43AC-B8C7-32C480DAAAB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1DC0577-E50D-45DE-BDCD-68518A64FEF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182642" y="1946276"/>
            <a:ext cx="7171158" cy="4106462"/>
          </a:xfrm>
        </p:spPr>
        <p:txBody>
          <a:bodyPr/>
          <a:lstStyle>
            <a:lvl1pPr marL="0" indent="0">
              <a:buNone/>
              <a:defRPr lang="fr-BE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556D3-65A1-40F6-829B-97E6E773F172}"/>
              </a:ext>
            </a:extLst>
          </p:cNvPr>
          <p:cNvSpPr txBox="1"/>
          <p:nvPr userDrawn="1"/>
        </p:nvSpPr>
        <p:spPr>
          <a:xfrm>
            <a:off x="838201" y="1934476"/>
            <a:ext cx="5257800" cy="4121093"/>
          </a:xfrm>
          <a:custGeom>
            <a:avLst/>
            <a:gdLst>
              <a:gd name="connsiteX0" fmla="*/ 0 w 5257799"/>
              <a:gd name="connsiteY0" fmla="*/ 0 h 3311524"/>
              <a:gd name="connsiteX1" fmla="*/ 5257799 w 5257799"/>
              <a:gd name="connsiteY1" fmla="*/ 0 h 3311524"/>
              <a:gd name="connsiteX2" fmla="*/ 5257799 w 5257799"/>
              <a:gd name="connsiteY2" fmla="*/ 3311524 h 3311524"/>
              <a:gd name="connsiteX3" fmla="*/ 0 w 5257799"/>
              <a:gd name="connsiteY3" fmla="*/ 3311524 h 3311524"/>
              <a:gd name="connsiteX4" fmla="*/ 0 w 5257799"/>
              <a:gd name="connsiteY4" fmla="*/ 0 h 3311524"/>
              <a:gd name="connsiteX0" fmla="*/ 0 w 5257799"/>
              <a:gd name="connsiteY0" fmla="*/ 11799 h 3323323"/>
              <a:gd name="connsiteX1" fmla="*/ 3370005 w 5257799"/>
              <a:gd name="connsiteY1" fmla="*/ 0 h 3323323"/>
              <a:gd name="connsiteX2" fmla="*/ 5257799 w 5257799"/>
              <a:gd name="connsiteY2" fmla="*/ 3323323 h 3323323"/>
              <a:gd name="connsiteX3" fmla="*/ 0 w 5257799"/>
              <a:gd name="connsiteY3" fmla="*/ 3323323 h 3323323"/>
              <a:gd name="connsiteX4" fmla="*/ 0 w 5257799"/>
              <a:gd name="connsiteY4" fmla="*/ 11799 h 332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799" h="3323323">
                <a:moveTo>
                  <a:pt x="0" y="11799"/>
                </a:moveTo>
                <a:lnTo>
                  <a:pt x="3370005" y="0"/>
                </a:lnTo>
                <a:lnTo>
                  <a:pt x="5257799" y="3323323"/>
                </a:lnTo>
                <a:lnTo>
                  <a:pt x="0" y="3323323"/>
                </a:lnTo>
                <a:lnTo>
                  <a:pt x="0" y="117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fr-B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A3DDE4-F845-4899-A309-D9E2437309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973275"/>
            <a:ext cx="3525848" cy="2048551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2408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223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9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523" y="3651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3651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AD5C63-249F-4D3F-A652-2B232CC39166}"/>
              </a:ext>
            </a:extLst>
          </p:cNvPr>
          <p:cNvCxnSpPr>
            <a:cxnSpLocks/>
          </p:cNvCxnSpPr>
          <p:nvPr userDrawn="1"/>
        </p:nvCxnSpPr>
        <p:spPr>
          <a:xfrm>
            <a:off x="334523" y="1183138"/>
            <a:ext cx="2154341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599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EA6-AFA7-44F2-BC13-9DE8BA504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59A29-5AE6-41A5-AFC9-8EC765774A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3C4A1-75DB-4090-8FB0-C842E3FE14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10F7491-A87B-456E-8916-272D78D8A1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390987" y="3208880"/>
            <a:ext cx="2829837" cy="19959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0244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BFF6F-CCEF-449C-B53F-C7FEADCD4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B4BA9C7-3FEE-4960-B69A-FDBD35F0A9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90009" y="731143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8ACD1D5-F198-441C-B797-C005EBCF085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94987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D5246C5-79E3-4708-8EEF-34545D3C8FAB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901808" y="2499965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68C7FBA-5429-43C4-B549-A7CD85D7705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194987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3F53467-E190-4D3C-A217-D14022E3B43F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7901808" y="4268787"/>
            <a:ext cx="2544967" cy="1600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575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0C1C-C0F7-4F3F-890C-2B9CB1DCF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9825A-2A36-404A-B80C-0DE0FA9433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7274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413062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/>
              <a:t>TITLE FIRST LEVEL</a:t>
            </a:r>
            <a:endParaRPr lang="en-US"/>
          </a:p>
          <a:p>
            <a:pPr lvl="1"/>
            <a:r>
              <a:rPr lang="en-US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 </a:t>
            </a:r>
            <a:r>
              <a:rPr lang="en-GB" err="1"/>
              <a:t>aliqua</a:t>
            </a:r>
            <a:r>
              <a:rPr lang="en-GB"/>
              <a:t>.</a:t>
            </a:r>
            <a:endParaRPr lang="en-US"/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1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172B-6D17-4F9B-83C7-B67BEF7794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6040-8806-445C-A2E8-2193E284F7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59654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a-DK"/>
              <a:t>TITLE FIRST LEVEL</a:t>
            </a:r>
            <a:endParaRPr lang="en-US"/>
          </a:p>
          <a:p>
            <a:pPr lvl="1"/>
            <a:r>
              <a:rPr lang="en-US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labore et dolore magna </a:t>
            </a:r>
            <a:r>
              <a:rPr lang="en-GB" err="1"/>
              <a:t>aliqua</a:t>
            </a:r>
            <a:r>
              <a:rPr lang="en-GB"/>
              <a:t>.</a:t>
            </a:r>
            <a:endParaRPr lang="en-US"/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E60FDC-D3F7-403B-9D0C-8AC1720DE07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EA40B49-0355-40C2-B9D3-3397B9188E4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04413" y="2506473"/>
            <a:ext cx="4549387" cy="30477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pic>
        <p:nvPicPr>
          <p:cNvPr id="10" name="Picture 9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6E0A2C8E-072A-401B-81EA-A6C3666B6B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40" y="1966600"/>
            <a:ext cx="1079746" cy="1079746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39217C8F-AA88-4B53-83D5-00F0EAEF0D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27" y="4994339"/>
            <a:ext cx="1079746" cy="10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54DF-5C07-417F-A3E6-77DBDF38F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55D71A-5BA4-479B-808C-310AF3411C3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288A71B-20BB-49BE-8059-407D4DDF7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06363" y="1895411"/>
            <a:ext cx="4683218" cy="41238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26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709AD-502B-4789-9C00-98BFB65BE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05644-316A-49A8-AEBC-9692A0B096B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63106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B784-6DA7-4CEF-A4D8-6343AC329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</a:t>
            </a:r>
            <a:r>
              <a:rPr lang="da-DK"/>
              <a:t>LOREM IPSUM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8D25B6-7EE8-4C02-AE60-63CB2A782600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7BF5-BD7A-4DDF-BB48-AC21C168A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TITLE LOREM IPSUM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BF447-2A84-43D7-BE31-1F413D35EB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8B950-BF74-4424-94D8-F065D59E72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B9CCB2-C98F-400C-8E6F-990D66B0D3E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1727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TITLE LOREM IPSUM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15F65-F1B3-416F-AFBC-58C684179B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.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</a:p>
          <a:p>
            <a:pPr lvl="3"/>
            <a:r>
              <a:rPr lang="da-DK"/>
              <a:t>Lorem ipsum dolor sit ameta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AA1653-22EC-4937-84FE-280CA275A01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03757"/>
            <a:ext cx="1051560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528D-23EF-4278-95BA-AD61B702A9E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15124" y="365125"/>
            <a:ext cx="5360055" cy="2083107"/>
          </a:xfrm>
        </p:spPr>
        <p:txBody>
          <a:bodyPr/>
          <a:lstStyle>
            <a:lvl2pPr>
              <a:defRPr u="none"/>
            </a:lvl2pPr>
          </a:lstStyle>
          <a:p>
            <a:pPr lvl="0"/>
            <a:r>
              <a:rPr lang="en-US"/>
              <a:t>TITLE FIRST LEVEL</a:t>
            </a:r>
          </a:p>
          <a:p>
            <a:pPr lvl="1"/>
            <a:r>
              <a:rPr lang="en-US"/>
              <a:t>Title 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3EF35-CBAE-48CA-A10F-CC9D9CE5FC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65125"/>
            <a:ext cx="5181600" cy="66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LOREM IPSUM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00CD1A-D3FD-49E5-A8DF-730F42E173DB}"/>
              </a:ext>
            </a:extLst>
          </p:cNvPr>
          <p:cNvCxnSpPr>
            <a:cxnSpLocks/>
          </p:cNvCxnSpPr>
          <p:nvPr userDrawn="1"/>
        </p:nvCxnSpPr>
        <p:spPr>
          <a:xfrm>
            <a:off x="837708" y="1032387"/>
            <a:ext cx="185239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2C0DB0-9323-4052-84E7-EBBED802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TITLE LOREM IPSUM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7DCC9-80B3-4A32-B3AB-F4AB87F8E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640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TITLE FIRST LEVEL</a:t>
            </a:r>
          </a:p>
          <a:p>
            <a:pPr lvl="1"/>
            <a:r>
              <a:rPr lang="en-GB" noProof="0"/>
              <a:t>Title 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 </a:t>
            </a:r>
            <a:r>
              <a:rPr lang="en-GB" noProof="0" err="1"/>
              <a:t>aliqua</a:t>
            </a:r>
            <a:r>
              <a:rPr lang="en-GB" noProof="0"/>
              <a:t>. Ut </a:t>
            </a:r>
            <a:r>
              <a:rPr lang="en-GB" noProof="0" err="1"/>
              <a:t>enim</a:t>
            </a:r>
            <a:r>
              <a:rPr lang="en-GB" noProof="0"/>
              <a:t> ad minim </a:t>
            </a:r>
            <a:r>
              <a:rPr lang="en-GB" noProof="0" err="1"/>
              <a:t>veniam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, </a:t>
            </a:r>
            <a:r>
              <a:rPr lang="en-GB" noProof="0" err="1"/>
              <a:t>sed</a:t>
            </a:r>
            <a:r>
              <a:rPr lang="en-GB" noProof="0"/>
              <a:t> do </a:t>
            </a:r>
            <a:r>
              <a:rPr lang="en-GB" noProof="0" err="1"/>
              <a:t>eiusmod</a:t>
            </a:r>
            <a:r>
              <a:rPr lang="en-GB" noProof="0"/>
              <a:t> </a:t>
            </a:r>
            <a:r>
              <a:rPr lang="en-GB" noProof="0" err="1"/>
              <a:t>tempor</a:t>
            </a:r>
            <a:r>
              <a:rPr lang="en-GB" noProof="0"/>
              <a:t> </a:t>
            </a:r>
            <a:r>
              <a:rPr lang="en-GB" noProof="0" err="1"/>
              <a:t>incididunt</a:t>
            </a:r>
            <a:r>
              <a:rPr lang="en-GB" noProof="0"/>
              <a:t> </a:t>
            </a:r>
            <a:r>
              <a:rPr lang="en-GB" noProof="0" err="1"/>
              <a:t>ut</a:t>
            </a:r>
            <a:r>
              <a:rPr lang="en-GB" noProof="0"/>
              <a:t> labore et dolore magna </a:t>
            </a:r>
            <a:r>
              <a:rPr lang="en-GB" noProof="0" err="1"/>
              <a:t>aliqua</a:t>
            </a:r>
            <a:r>
              <a:rPr lang="en-GB" noProof="0"/>
              <a:t>.</a:t>
            </a:r>
          </a:p>
          <a:p>
            <a:pPr lvl="3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ameta</a:t>
            </a:r>
            <a:endParaRPr lang="en-GB" noProof="0"/>
          </a:p>
          <a:p>
            <a:pPr lvl="3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ameta</a:t>
            </a:r>
            <a:endParaRPr lang="en-GB" noProof="0"/>
          </a:p>
          <a:p>
            <a:pPr lvl="3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ameta</a:t>
            </a:r>
            <a:endParaRPr lang="en-GB" noProof="0"/>
          </a:p>
        </p:txBody>
      </p:sp>
      <p:pic>
        <p:nvPicPr>
          <p:cNvPr id="9" name="Picture 8" descr="A picture containing clipart, silhouette&#10;&#10;Description automatically generated">
            <a:extLst>
              <a:ext uri="{FF2B5EF4-FFF2-40B4-BE49-F238E27FC236}">
                <a16:creationId xmlns:a16="http://schemas.microsoft.com/office/drawing/2014/main" id="{DE13DBC4-7D99-491E-8BE6-C2C2926E1A46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" y="61109"/>
            <a:ext cx="865090" cy="865090"/>
          </a:xfrm>
          <a:prstGeom prst="rect">
            <a:avLst/>
          </a:prstGeom>
        </p:spPr>
      </p:pic>
      <p:pic>
        <p:nvPicPr>
          <p:cNvPr id="12" name="Image 1">
            <a:extLst>
              <a:ext uri="{FF2B5EF4-FFF2-40B4-BE49-F238E27FC236}">
                <a16:creationId xmlns:a16="http://schemas.microsoft.com/office/drawing/2014/main" id="{DD792B66-7FDA-454A-9D71-44609C204273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rcRect/>
          <a:stretch/>
        </p:blipFill>
        <p:spPr>
          <a:xfrm>
            <a:off x="690354" y="6094141"/>
            <a:ext cx="2667463" cy="752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AD853-A82F-E3D5-767E-054BD70BF39D}"/>
              </a:ext>
            </a:extLst>
          </p:cNvPr>
          <p:cNvSpPr txBox="1"/>
          <p:nvPr userDrawn="1"/>
        </p:nvSpPr>
        <p:spPr>
          <a:xfrm>
            <a:off x="10310309" y="6379059"/>
            <a:ext cx="1540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+mj-lt"/>
              </a:rPr>
              <a:t>EVALUATION</a:t>
            </a:r>
            <a:endParaRPr lang="en-GB" sz="240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43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49" r:id="rId16"/>
    <p:sldLayoutId id="2147483663" r:id="rId17"/>
    <p:sldLayoutId id="2147483650" r:id="rId18"/>
    <p:sldLayoutId id="2147483662" r:id="rId19"/>
    <p:sldLayoutId id="2147483654" r:id="rId20"/>
    <p:sldLayoutId id="2147483658" r:id="rId21"/>
    <p:sldLayoutId id="2147483659" r:id="rId22"/>
    <p:sldLayoutId id="2147483656" r:id="rId23"/>
    <p:sldLayoutId id="2147483661" r:id="rId24"/>
    <p:sldLayoutId id="2147483660" r:id="rId2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52A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rgbClr val="3152A4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1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rgbClr val="1727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globalmagazin.com/statt-blumiger-worte-mehr-taten-fuer-den-klimaschut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pxhere.com/en/photo/59703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esearchoutreach.org/articles/global-footprint-network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F49EB-5817-38BA-61A8-5D47A446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6DDB5-0605-BF82-1CB9-86B1CFF5D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22EAE-0969-8192-EEA4-1F1881F7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92892" y="6375694"/>
            <a:ext cx="1758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rgbClr val="1727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1AE154-95B3-4096-B330-CDB6A2D8C326}" type="datetime1">
              <a:rPr lang="fr-BE" smtClean="0"/>
              <a:pPr/>
              <a:t>07-03-25</a:t>
            </a:fld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A14A1-7AC4-78E2-AED4-56727FEB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83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17274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FF4D8-639A-A431-4451-6E8F72EE45CB}"/>
              </a:ext>
            </a:extLst>
          </p:cNvPr>
          <p:cNvSpPr/>
          <p:nvPr/>
        </p:nvSpPr>
        <p:spPr>
          <a:xfrm>
            <a:off x="0" y="0"/>
            <a:ext cx="10195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0DC05E4-C7B1-81B7-2901-19F78CB530F7}"/>
              </a:ext>
            </a:extLst>
          </p:cNvPr>
          <p:cNvSpPr txBox="1">
            <a:spLocks/>
          </p:cNvSpPr>
          <p:nvPr/>
        </p:nvSpPr>
        <p:spPr>
          <a:xfrm>
            <a:off x="-1" y="920978"/>
            <a:ext cx="5574051" cy="593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152A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Evaluating support for climate in a changing environment </a:t>
            </a:r>
          </a:p>
          <a:p>
            <a:pPr algn="ctr"/>
            <a:endParaRPr lang="en-GB" sz="2800" b="1" dirty="0">
              <a:solidFill>
                <a:schemeClr val="bg1"/>
              </a:solidFill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</a:rPr>
              <a:t>Lessons from the EIB Group Climate Bank Roadmap evaluation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Theme 3 - Climate</a:t>
            </a:r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Presentation to ECG Spring meeting – March 2025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endParaRPr lang="en-US" sz="1800" spc="60" dirty="0">
              <a:solidFill>
                <a:schemeClr val="bg1"/>
              </a:solidFill>
            </a:endParaRPr>
          </a:p>
          <a:p>
            <a:pPr algn="ctr"/>
            <a:r>
              <a:rPr lang="en-US" sz="1800" spc="60" dirty="0">
                <a:solidFill>
                  <a:schemeClr val="bg1"/>
                </a:solidFill>
              </a:rPr>
              <a:t>   Tania Rajadel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DD4EF7-BDC0-A71D-074F-FE607DB8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707" y="284384"/>
            <a:ext cx="6075195" cy="3808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491458-BD16-D5F0-D3B4-6EC455762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1" y="117181"/>
            <a:ext cx="1907341" cy="10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949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73CA-743F-6D5F-4C6D-92247B29C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0E19F2DD-191C-D930-5E6E-355163DA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8" y="293035"/>
            <a:ext cx="10892137" cy="569607"/>
          </a:xfrm>
        </p:spPr>
        <p:txBody>
          <a:bodyPr>
            <a:normAutofit/>
          </a:bodyPr>
          <a:lstStyle/>
          <a:p>
            <a:r>
              <a:rPr lang="en-US" cap="small" dirty="0">
                <a:latin typeface="+mj-lt"/>
              </a:rPr>
              <a:t>Towards net-zero</a:t>
            </a:r>
            <a:endParaRPr lang="en-GB" cap="small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D4CFA3B-CDC3-CB56-5AF8-C43D9C245D4F}"/>
              </a:ext>
            </a:extLst>
          </p:cNvPr>
          <p:cNvCxnSpPr>
            <a:cxnSpLocks/>
          </p:cNvCxnSpPr>
          <p:nvPr/>
        </p:nvCxnSpPr>
        <p:spPr>
          <a:xfrm>
            <a:off x="892800" y="920242"/>
            <a:ext cx="356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9C0B1D-D482-489A-7849-24126B67C5C0}"/>
              </a:ext>
            </a:extLst>
          </p:cNvPr>
          <p:cNvSpPr txBox="1"/>
          <p:nvPr/>
        </p:nvSpPr>
        <p:spPr>
          <a:xfrm>
            <a:off x="1276896" y="1730694"/>
            <a:ext cx="6094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European Union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 objective to be climate-neutral by 2050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European Green Deal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152A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152A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EIB Group Climate Bank Roadmap (2021-2025)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EIB Group repositioning as the ‘EU Climate Bank’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Operational framework for the Group (2021-2025)</a:t>
            </a:r>
          </a:p>
        </p:txBody>
      </p:sp>
      <p:pic>
        <p:nvPicPr>
          <p:cNvPr id="10" name="Picture 9" descr="A green field with a map of europe&#10;&#10;Description automatically generated">
            <a:extLst>
              <a:ext uri="{FF2B5EF4-FFF2-40B4-BE49-F238E27FC236}">
                <a16:creationId xmlns:a16="http://schemas.microsoft.com/office/drawing/2014/main" id="{F20807AB-D60A-F2B9-3026-E0C367235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08081" y="444489"/>
            <a:ext cx="4350622" cy="2900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35DDF-49A7-A604-B55E-56EA73DE8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9024">
            <a:off x="341828" y="3199896"/>
            <a:ext cx="1101946" cy="1560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81CA2E-2487-72A2-5591-4BF5543E6178}"/>
              </a:ext>
            </a:extLst>
          </p:cNvPr>
          <p:cNvSpPr txBox="1"/>
          <p:nvPr/>
        </p:nvSpPr>
        <p:spPr>
          <a:xfrm>
            <a:off x="3212941" y="4733133"/>
            <a:ext cx="6094070" cy="92333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3152A4"/>
                </a:solidFill>
              </a:rPr>
              <a:t>=&gt; Objective of the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Inform the upcoming revision of the Climate Bank Roadmap for 2026-2030</a:t>
            </a:r>
          </a:p>
        </p:txBody>
      </p:sp>
    </p:spTree>
    <p:extLst>
      <p:ext uri="{BB962C8B-B14F-4D97-AF65-F5344CB8AC3E}">
        <p14:creationId xmlns:p14="http://schemas.microsoft.com/office/powerpoint/2010/main" val="200612153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55504-5C12-3BB4-0025-9065707E8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F19116-9AB7-B357-7FC5-60E076093366}"/>
              </a:ext>
            </a:extLst>
          </p:cNvPr>
          <p:cNvSpPr/>
          <p:nvPr/>
        </p:nvSpPr>
        <p:spPr>
          <a:xfrm>
            <a:off x="8258175" y="0"/>
            <a:ext cx="393382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F51431A-DCBD-5853-27B0-ED7592EF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8" y="293035"/>
            <a:ext cx="7170737" cy="569607"/>
          </a:xfrm>
        </p:spPr>
        <p:txBody>
          <a:bodyPr>
            <a:normAutofit fontScale="90000"/>
          </a:bodyPr>
          <a:lstStyle/>
          <a:p>
            <a:r>
              <a:rPr lang="en-US" cap="small" dirty="0">
                <a:latin typeface="+mj-lt"/>
              </a:rPr>
              <a:t>A broad-reaching Climate Bank Roadmap</a:t>
            </a:r>
            <a:endParaRPr lang="en-GB" cap="small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A4F02E-8DBA-FAA8-2253-DE2CC850AC7C}"/>
              </a:ext>
            </a:extLst>
          </p:cNvPr>
          <p:cNvCxnSpPr>
            <a:cxnSpLocks/>
          </p:cNvCxnSpPr>
          <p:nvPr/>
        </p:nvCxnSpPr>
        <p:spPr>
          <a:xfrm>
            <a:off x="892800" y="920242"/>
            <a:ext cx="658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7BC82E0-EA55-383C-4407-EE578A6B5CC6}"/>
              </a:ext>
            </a:extLst>
          </p:cNvPr>
          <p:cNvSpPr txBox="1"/>
          <p:nvPr/>
        </p:nvSpPr>
        <p:spPr>
          <a:xfrm>
            <a:off x="151572" y="1308179"/>
            <a:ext cx="4987612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High-level commitments</a:t>
            </a:r>
          </a:p>
          <a:p>
            <a:pPr marL="800100" lvl="1" indent="-342900" algn="just">
              <a:lnSpc>
                <a:spcPct val="107000"/>
              </a:lnSpc>
              <a:buFont typeface="+mj-lt"/>
              <a:buAutoNum type="romanLcParenBoth"/>
            </a:pPr>
            <a:r>
              <a:rPr lang="en-GB" sz="12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EIB Group to support €1 trillion of green investments over 2021-2030</a:t>
            </a:r>
            <a:endParaRPr lang="en-GB" sz="1200" dirty="0">
              <a:solidFill>
                <a:srgbClr val="3152A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romanLcParenBoth"/>
            </a:pPr>
            <a:r>
              <a:rPr lang="en-GB" sz="12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50% of EIB annual financing to be green as of 2025</a:t>
            </a:r>
            <a:endParaRPr lang="en-GB" sz="1200" dirty="0">
              <a:solidFill>
                <a:srgbClr val="3152A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+mj-lt"/>
              <a:buAutoNum type="romanLcParenBoth"/>
            </a:pPr>
            <a:r>
              <a:rPr lang="en-GB" sz="12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Paris-alignment of all new EIB Group operations as of 2021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6881F83-8387-294A-5C04-6EF63658B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883302"/>
              </p:ext>
            </p:extLst>
          </p:nvPr>
        </p:nvGraphicFramePr>
        <p:xfrm>
          <a:off x="1898650" y="1018626"/>
          <a:ext cx="7626350" cy="4633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27E28D-28A7-C2EA-E40F-B63ACB0F9DDB}"/>
              </a:ext>
            </a:extLst>
          </p:cNvPr>
          <p:cNvSpPr txBox="1"/>
          <p:nvPr/>
        </p:nvSpPr>
        <p:spPr>
          <a:xfrm>
            <a:off x="1220882" y="3608420"/>
            <a:ext cx="3800381" cy="53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Product refinements &amp; innovation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sz="14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dvisory service offer</a:t>
            </a:r>
            <a:endParaRPr lang="en-GB" sz="1400" dirty="0">
              <a:solidFill>
                <a:srgbClr val="3152A4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A28F7C-444C-72B3-5905-630F17F2D55C}"/>
              </a:ext>
            </a:extLst>
          </p:cNvPr>
          <p:cNvSpPr txBox="1"/>
          <p:nvPr/>
        </p:nvSpPr>
        <p:spPr>
          <a:xfrm>
            <a:off x="5597525" y="5649299"/>
            <a:ext cx="2851150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Governance &amp; implementation frameworks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Organisational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9E5A1-CE4F-06BA-48C4-95DDBECAB299}"/>
              </a:ext>
            </a:extLst>
          </p:cNvPr>
          <p:cNvSpPr txBox="1"/>
          <p:nvPr/>
        </p:nvSpPr>
        <p:spPr>
          <a:xfrm>
            <a:off x="367432" y="4452023"/>
            <a:ext cx="3329405" cy="116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Eligibilities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latin typeface="+mj-lt"/>
              </a:rPr>
              <a:t>Frameworks &amp; tools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52A4"/>
                </a:solidFill>
                <a:latin typeface="+mj-lt"/>
              </a:rPr>
              <a:t>Low carbon &amp; Paris alignment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52A4"/>
                </a:solidFill>
                <a:latin typeface="+mj-lt"/>
              </a:rPr>
              <a:t>Climate risk assessment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latin typeface="+mj-lt"/>
              </a:rPr>
              <a:t>Green tracking &amp; reporting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44957-FAE8-C17D-549E-6613C803467C}"/>
              </a:ext>
            </a:extLst>
          </p:cNvPr>
          <p:cNvSpPr txBox="1"/>
          <p:nvPr/>
        </p:nvSpPr>
        <p:spPr>
          <a:xfrm>
            <a:off x="151572" y="2420810"/>
            <a:ext cx="3329405" cy="703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3152A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Operational priorities</a:t>
            </a: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52A4"/>
                </a:solidFill>
                <a:latin typeface="+mj-lt"/>
              </a:rPr>
              <a:t>11 focus areas</a:t>
            </a: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152A4"/>
                </a:solidFill>
                <a:latin typeface="+mj-lt"/>
              </a:rPr>
              <a:t>Just transition</a:t>
            </a:r>
          </a:p>
        </p:txBody>
      </p:sp>
      <p:pic>
        <p:nvPicPr>
          <p:cNvPr id="22" name="Graphic 21" descr="Arrow: Counter-clockwise curve with solid fill">
            <a:extLst>
              <a:ext uri="{FF2B5EF4-FFF2-40B4-BE49-F238E27FC236}">
                <a16:creationId xmlns:a16="http://schemas.microsoft.com/office/drawing/2014/main" id="{F31C1219-2CD8-7373-C2C1-F23166DCBD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723666" flipV="1">
            <a:off x="4081847" y="3481390"/>
            <a:ext cx="909316" cy="909316"/>
          </a:xfrm>
          <a:prstGeom prst="rect">
            <a:avLst/>
          </a:prstGeom>
        </p:spPr>
      </p:pic>
      <p:pic>
        <p:nvPicPr>
          <p:cNvPr id="25" name="Picture 2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42693EE-D124-D2B4-65FD-C597C14508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2185"/>
          <a:stretch/>
        </p:blipFill>
        <p:spPr>
          <a:xfrm>
            <a:off x="10620375" y="6362700"/>
            <a:ext cx="1328315" cy="3468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7585D5-1669-B519-5E7D-7FEB995A2298}"/>
              </a:ext>
            </a:extLst>
          </p:cNvPr>
          <p:cNvSpPr txBox="1"/>
          <p:nvPr/>
        </p:nvSpPr>
        <p:spPr>
          <a:xfrm>
            <a:off x="8530611" y="1778312"/>
            <a:ext cx="3375338" cy="3660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Complementarity with prior assessments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Mid-term review (2023)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Internal assessments of frameworks &amp; tools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  <a:latin typeface="+mj-lt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+mj-lt"/>
              </a:rPr>
              <a:t>Corporate evaluation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Strong focus on institutional elements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+mj-lt"/>
              </a:rPr>
              <a:t>Role of the Climate Bank Roadmap as a corporate document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7" name="Title 7">
            <a:extLst>
              <a:ext uri="{FF2B5EF4-FFF2-40B4-BE49-F238E27FC236}">
                <a16:creationId xmlns:a16="http://schemas.microsoft.com/office/drawing/2014/main" id="{60482297-3728-8D67-BEEB-5C0DB8E48FC3}"/>
              </a:ext>
            </a:extLst>
          </p:cNvPr>
          <p:cNvSpPr txBox="1">
            <a:spLocks/>
          </p:cNvSpPr>
          <p:nvPr/>
        </p:nvSpPr>
        <p:spPr>
          <a:xfrm>
            <a:off x="8162258" y="276542"/>
            <a:ext cx="4207355" cy="56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152A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2800" cap="small" dirty="0">
                <a:solidFill>
                  <a:schemeClr val="bg2"/>
                </a:solidFill>
                <a:latin typeface="+mj-lt"/>
              </a:rPr>
              <a:t>Evaluation Added-value</a:t>
            </a:r>
            <a:endParaRPr lang="en-GB" sz="2800" cap="small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71D55A-840D-67D8-386F-DDB8EFE1B701}"/>
              </a:ext>
            </a:extLst>
          </p:cNvPr>
          <p:cNvCxnSpPr>
            <a:cxnSpLocks/>
          </p:cNvCxnSpPr>
          <p:nvPr/>
        </p:nvCxnSpPr>
        <p:spPr>
          <a:xfrm>
            <a:off x="8464857" y="920242"/>
            <a:ext cx="3672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9500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191B9-D60C-BA76-6AFD-8741BF21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0715D892-FE26-C2FB-8AE8-EF7309C6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9" y="293035"/>
            <a:ext cx="3935302" cy="569607"/>
          </a:xfrm>
        </p:spPr>
        <p:txBody>
          <a:bodyPr>
            <a:normAutofit/>
          </a:bodyPr>
          <a:lstStyle/>
          <a:p>
            <a:r>
              <a:rPr lang="en-US" sz="3000" cap="small" dirty="0">
                <a:latin typeface="+mj-lt"/>
              </a:rPr>
              <a:t>a changing context</a:t>
            </a:r>
            <a:endParaRPr lang="en-GB" sz="3000" cap="small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2049BB-42C0-B9F9-CD19-DF3D9C99C173}"/>
              </a:ext>
            </a:extLst>
          </p:cNvPr>
          <p:cNvCxnSpPr>
            <a:cxnSpLocks/>
          </p:cNvCxnSpPr>
          <p:nvPr/>
        </p:nvCxnSpPr>
        <p:spPr>
          <a:xfrm>
            <a:off x="892800" y="920242"/>
            <a:ext cx="352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8791AA8-6F44-C329-1F92-761D5DB54257}"/>
              </a:ext>
            </a:extLst>
          </p:cNvPr>
          <p:cNvSpPr txBox="1"/>
          <p:nvPr/>
        </p:nvSpPr>
        <p:spPr>
          <a:xfrm>
            <a:off x="2339165" y="1345321"/>
            <a:ext cx="4649969" cy="482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External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International context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 context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Greater focus on European energy security &amp; independence</a:t>
            </a:r>
          </a:p>
          <a:p>
            <a:pPr marL="12001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More emphasis on competitiveness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152A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3152A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Internal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New leadership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Updated corporate orientations (e.g. EIB Group Strategic Roadmap)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Evolving plans for the next iteration of the Climate Bank Roadmap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47974-0B87-9DB3-099B-C29BBDBC0CFF}"/>
              </a:ext>
            </a:extLst>
          </p:cNvPr>
          <p:cNvSpPr/>
          <p:nvPr/>
        </p:nvSpPr>
        <p:spPr>
          <a:xfrm>
            <a:off x="7442791" y="0"/>
            <a:ext cx="4749209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FA156-6AF8-9E77-85D4-36449C077C28}"/>
              </a:ext>
            </a:extLst>
          </p:cNvPr>
          <p:cNvSpPr txBox="1"/>
          <p:nvPr/>
        </p:nvSpPr>
        <p:spPr>
          <a:xfrm>
            <a:off x="7591646" y="1720840"/>
            <a:ext cx="4600354" cy="37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FFFF"/>
                </a:solidFill>
              </a:rPr>
              <a:t>Continuous engagement </a:t>
            </a:r>
            <a:r>
              <a:rPr lang="en-GB" dirty="0">
                <a:solidFill>
                  <a:srgbClr val="FFFFFF"/>
                </a:solidFill>
              </a:rPr>
              <a:t>with EIB Group Services throughout the evaluation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</a:rPr>
              <a:t>Strong engagement with core services </a:t>
            </a:r>
            <a:r>
              <a:rPr lang="en-GB" dirty="0">
                <a:solidFill>
                  <a:srgbClr val="FFFFFF"/>
                </a:solidFill>
              </a:rPr>
              <a:t>leading the revision of the Climate Bank Roadmap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</a:rPr>
              <a:t>Regular status update meetings </a:t>
            </a:r>
            <a:r>
              <a:rPr lang="en-GB" dirty="0">
                <a:solidFill>
                  <a:srgbClr val="FFFFFF"/>
                </a:solidFill>
              </a:rPr>
              <a:t>with the evaluation reference group &amp; other relevant internal stakeholders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</a:rPr>
              <a:t>Early sharing </a:t>
            </a:r>
            <a:r>
              <a:rPr lang="en-GB" dirty="0">
                <a:solidFill>
                  <a:srgbClr val="FFFFFF"/>
                </a:solidFill>
              </a:rPr>
              <a:t>of findings &amp; recommendations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F1C08C7-C7B0-E8A1-84FC-F959F56EF85A}"/>
              </a:ext>
            </a:extLst>
          </p:cNvPr>
          <p:cNvSpPr txBox="1">
            <a:spLocks/>
          </p:cNvSpPr>
          <p:nvPr/>
        </p:nvSpPr>
        <p:spPr>
          <a:xfrm>
            <a:off x="7664820" y="261390"/>
            <a:ext cx="4527180" cy="569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152A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cap="small" dirty="0">
                <a:solidFill>
                  <a:srgbClr val="FFFFFF"/>
                </a:solidFill>
                <a:latin typeface="+mj-lt"/>
              </a:rPr>
              <a:t>Engagement with Services</a:t>
            </a:r>
            <a:endParaRPr lang="en-GB" cap="small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C09714-6717-6FD7-0565-F8D91BFE2C5B}"/>
              </a:ext>
            </a:extLst>
          </p:cNvPr>
          <p:cNvCxnSpPr>
            <a:cxnSpLocks/>
          </p:cNvCxnSpPr>
          <p:nvPr/>
        </p:nvCxnSpPr>
        <p:spPr>
          <a:xfrm>
            <a:off x="7743711" y="888597"/>
            <a:ext cx="428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close-up of several different colored leaves&#10;&#10;AI-generated content may be incorrect.">
            <a:extLst>
              <a:ext uri="{FF2B5EF4-FFF2-40B4-BE49-F238E27FC236}">
                <a16:creationId xmlns:a16="http://schemas.microsoft.com/office/drawing/2014/main" id="{A2EE5751-F801-B0FB-AADF-993838314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700" b="27125"/>
          <a:stretch/>
        </p:blipFill>
        <p:spPr>
          <a:xfrm rot="16200000">
            <a:off x="-981736" y="2911851"/>
            <a:ext cx="4738575" cy="160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7A7B9B9-704D-C70B-E09F-45A7684A08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3" t="2185"/>
          <a:stretch/>
        </p:blipFill>
        <p:spPr>
          <a:xfrm>
            <a:off x="10620375" y="6362700"/>
            <a:ext cx="1328315" cy="3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77331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F3A2-C551-EE3B-6C61-F25D11B15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ED66F6EC-1451-5FC9-69C1-53ADF7D2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8" y="293035"/>
            <a:ext cx="10892137" cy="569607"/>
          </a:xfrm>
        </p:spPr>
        <p:txBody>
          <a:bodyPr>
            <a:normAutofit/>
          </a:bodyPr>
          <a:lstStyle/>
          <a:p>
            <a:r>
              <a:rPr lang="en-US" cap="small" dirty="0">
                <a:latin typeface="+mj-lt"/>
              </a:rPr>
              <a:t>High-level Findings &amp; recommendations</a:t>
            </a:r>
            <a:endParaRPr lang="en-GB" cap="small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1DDEA2-967D-C236-21A8-20EEFE36323E}"/>
              </a:ext>
            </a:extLst>
          </p:cNvPr>
          <p:cNvCxnSpPr>
            <a:cxnSpLocks/>
          </p:cNvCxnSpPr>
          <p:nvPr/>
        </p:nvCxnSpPr>
        <p:spPr>
          <a:xfrm>
            <a:off x="892800" y="920242"/>
            <a:ext cx="712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20DF4A-7DA0-1474-E539-BB1A09061BE5}"/>
              </a:ext>
            </a:extLst>
          </p:cNvPr>
          <p:cNvSpPr txBox="1"/>
          <p:nvPr/>
        </p:nvSpPr>
        <p:spPr>
          <a:xfrm>
            <a:off x="346019" y="1343186"/>
            <a:ext cx="50600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The Roadmap helped to establish the EIB Group as the EU climate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But attempt to serve multiple purposes led to some shortcomings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E60C58-50A1-1977-8E3B-440FBA8C7EF1}"/>
              </a:ext>
            </a:extLst>
          </p:cNvPr>
          <p:cNvSpPr/>
          <p:nvPr/>
        </p:nvSpPr>
        <p:spPr>
          <a:xfrm>
            <a:off x="5742710" y="1221988"/>
            <a:ext cx="4896000" cy="1512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3152A4"/>
                </a:solidFill>
              </a:rPr>
              <a:t>2026-2030 Roadmap to focus on </a:t>
            </a:r>
            <a:r>
              <a:rPr lang="en-US" b="1" dirty="0">
                <a:solidFill>
                  <a:srgbClr val="3152A4"/>
                </a:solidFill>
              </a:rPr>
              <a:t>high-level strategic directions</a:t>
            </a:r>
            <a:r>
              <a:rPr lang="en-US" dirty="0">
                <a:solidFill>
                  <a:srgbClr val="3152A4"/>
                </a:solidFill>
              </a:rPr>
              <a:t> for the climate bank</a:t>
            </a:r>
          </a:p>
          <a:p>
            <a:pPr lvl="0" algn="ctr"/>
            <a:r>
              <a:rPr lang="en-US" dirty="0">
                <a:solidFill>
                  <a:srgbClr val="3152A4"/>
                </a:solidFill>
              </a:rPr>
              <a:t>while outlining </a:t>
            </a:r>
            <a:r>
              <a:rPr lang="en-US" sz="1800" b="1" dirty="0">
                <a:solidFill>
                  <a:srgbClr val="3152A4"/>
                </a:solidFill>
              </a:rPr>
              <a:t>operational and technical frameworks</a:t>
            </a:r>
            <a:r>
              <a:rPr lang="en-US" sz="1800" dirty="0">
                <a:solidFill>
                  <a:srgbClr val="3152A4"/>
                </a:solidFill>
              </a:rPr>
              <a:t> </a:t>
            </a:r>
            <a:r>
              <a:rPr lang="en-US" sz="1800" b="1" dirty="0">
                <a:solidFill>
                  <a:srgbClr val="3152A4"/>
                </a:solidFill>
              </a:rPr>
              <a:t>separately </a:t>
            </a:r>
            <a:r>
              <a:rPr lang="en-US" sz="1800" dirty="0">
                <a:solidFill>
                  <a:srgbClr val="3152A4"/>
                </a:solidFill>
              </a:rPr>
              <a:t>to provide more flexibility to adapt to evolving contexts</a:t>
            </a:r>
            <a:endParaRPr lang="en-GB" dirty="0">
              <a:solidFill>
                <a:srgbClr val="3152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3C4C9-BB93-1F68-F443-A5ABABB8C1C3}"/>
              </a:ext>
            </a:extLst>
          </p:cNvPr>
          <p:cNvSpPr txBox="1"/>
          <p:nvPr/>
        </p:nvSpPr>
        <p:spPr>
          <a:xfrm>
            <a:off x="346019" y="2967335"/>
            <a:ext cx="50600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The Roadmap’s implementation framework mobilised the Group around a common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But the set up was complex and resource-intensive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97B7B1-5BEF-0D84-479A-578D90899089}"/>
              </a:ext>
            </a:extLst>
          </p:cNvPr>
          <p:cNvSpPr/>
          <p:nvPr/>
        </p:nvSpPr>
        <p:spPr>
          <a:xfrm>
            <a:off x="10390843" y="1018409"/>
            <a:ext cx="1666800" cy="6660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3152A4"/>
                </a:solidFill>
              </a:rPr>
              <a:t>Flexibility &amp; agility</a:t>
            </a:r>
            <a:endParaRPr lang="en-GB" dirty="0">
              <a:solidFill>
                <a:srgbClr val="3152A4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A13B-3C98-D3D0-E14C-F2C655CE71BA}"/>
              </a:ext>
            </a:extLst>
          </p:cNvPr>
          <p:cNvSpPr/>
          <p:nvPr/>
        </p:nvSpPr>
        <p:spPr>
          <a:xfrm>
            <a:off x="10390844" y="2816659"/>
            <a:ext cx="1667215" cy="66681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srgbClr val="3152A4"/>
                </a:solidFill>
              </a:rPr>
              <a:t>Simplification &amp; efficiency</a:t>
            </a:r>
            <a:endParaRPr lang="en-GB" dirty="0">
              <a:solidFill>
                <a:srgbClr val="3152A4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62D88-D125-FF78-E94C-971824E2D65A}"/>
              </a:ext>
            </a:extLst>
          </p:cNvPr>
          <p:cNvSpPr/>
          <p:nvPr/>
        </p:nvSpPr>
        <p:spPr>
          <a:xfrm>
            <a:off x="10390843" y="4206284"/>
            <a:ext cx="1667215" cy="666813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rgbClr val="3152A4"/>
                </a:solidFill>
              </a:rPr>
              <a:t>Prioritisation</a:t>
            </a:r>
            <a:r>
              <a:rPr lang="en-US" dirty="0">
                <a:solidFill>
                  <a:srgbClr val="3152A4"/>
                </a:solidFill>
              </a:rPr>
              <a:t> &amp; impact</a:t>
            </a:r>
            <a:endParaRPr lang="en-GB" dirty="0">
              <a:solidFill>
                <a:srgbClr val="3152A4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09EC31-3791-DFA9-7479-1042B58A4E43}"/>
              </a:ext>
            </a:extLst>
          </p:cNvPr>
          <p:cNvSpPr/>
          <p:nvPr/>
        </p:nvSpPr>
        <p:spPr>
          <a:xfrm>
            <a:off x="5753664" y="3054795"/>
            <a:ext cx="4896000" cy="936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152A4"/>
                </a:solidFill>
              </a:rPr>
              <a:t>Simplify</a:t>
            </a:r>
            <a:r>
              <a:rPr lang="en-US" dirty="0">
                <a:solidFill>
                  <a:srgbClr val="3152A4"/>
                </a:solidFill>
              </a:rPr>
              <a:t> the Roadmap </a:t>
            </a:r>
            <a:r>
              <a:rPr lang="en-US" b="1" dirty="0">
                <a:solidFill>
                  <a:srgbClr val="3152A4"/>
                </a:solidFill>
              </a:rPr>
              <a:t>implementation framework </a:t>
            </a:r>
            <a:r>
              <a:rPr lang="en-US" dirty="0">
                <a:solidFill>
                  <a:srgbClr val="3152A4"/>
                </a:solidFill>
              </a:rPr>
              <a:t>&amp; streamline </a:t>
            </a:r>
            <a:r>
              <a:rPr lang="en-US" b="1" dirty="0">
                <a:solidFill>
                  <a:srgbClr val="3152A4"/>
                </a:solidFill>
              </a:rPr>
              <a:t>reporting requirements</a:t>
            </a:r>
            <a:endParaRPr lang="en-GB" b="1" dirty="0">
              <a:solidFill>
                <a:srgbClr val="3152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DABAC-D81E-A3A3-722D-3208919A6AA4}"/>
              </a:ext>
            </a:extLst>
          </p:cNvPr>
          <p:cNvSpPr txBox="1"/>
          <p:nvPr/>
        </p:nvSpPr>
        <p:spPr>
          <a:xfrm>
            <a:off x="346019" y="4617056"/>
            <a:ext cx="5539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The Group significantly increased green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But meeting </a:t>
            </a:r>
            <a:r>
              <a:rPr lang="en-GB" sz="1800" spc="42" dirty="0">
                <a:solidFill>
                  <a:srgbClr val="3152A4"/>
                </a:solidFill>
              </a:rPr>
              <a:t>ambitions on adaptation &amp; expanding support to a circular economy &amp; biodiversity remains challenging</a:t>
            </a:r>
            <a:endParaRPr lang="en-GB" dirty="0">
              <a:solidFill>
                <a:srgbClr val="3152A4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A99B05-DA69-E25C-4EC7-8E2AFFBA9EF8}"/>
              </a:ext>
            </a:extLst>
          </p:cNvPr>
          <p:cNvSpPr/>
          <p:nvPr/>
        </p:nvSpPr>
        <p:spPr>
          <a:xfrm>
            <a:off x="5742710" y="4403447"/>
            <a:ext cx="4896000" cy="16200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152A4"/>
                </a:solidFill>
              </a:rPr>
              <a:t>Set high-level </a:t>
            </a:r>
            <a:r>
              <a:rPr lang="en-US" b="1" dirty="0">
                <a:solidFill>
                  <a:srgbClr val="3152A4"/>
                </a:solidFill>
              </a:rPr>
              <a:t>operational priorities</a:t>
            </a:r>
          </a:p>
          <a:p>
            <a:r>
              <a:rPr lang="en-GB" altLang="en-US" dirty="0">
                <a:solidFill>
                  <a:srgbClr val="3152A4"/>
                </a:solidFill>
              </a:rPr>
              <a:t>Based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3152A4"/>
                </a:solidFill>
              </a:rPr>
              <a:t>where market gaps are the greatest,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3152A4"/>
                </a:solidFill>
              </a:rPr>
              <a:t>where it can be the most impactful,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3152A4"/>
                </a:solidFill>
              </a:rPr>
              <a:t>while making the best use of its resources</a:t>
            </a:r>
            <a:endParaRPr lang="en-GB" dirty="0">
              <a:solidFill>
                <a:srgbClr val="3152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7791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494BC-611B-C09D-5C29-CF049BF19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B7C0AB67-436B-F493-9B14-123CCB0B86C1}"/>
              </a:ext>
            </a:extLst>
          </p:cNvPr>
          <p:cNvSpPr txBox="1"/>
          <p:nvPr/>
        </p:nvSpPr>
        <p:spPr>
          <a:xfrm>
            <a:off x="1028140" y="2322655"/>
            <a:ext cx="1891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3152A4"/>
                </a:solidFill>
              </a:rPr>
              <a:t>EIB energy lending policy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AA4A31FD-F431-FACF-B0E5-B66AF8FBA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08" y="293035"/>
            <a:ext cx="10892137" cy="569607"/>
          </a:xfrm>
        </p:spPr>
        <p:txBody>
          <a:bodyPr>
            <a:normAutofit/>
          </a:bodyPr>
          <a:lstStyle/>
          <a:p>
            <a:r>
              <a:rPr lang="en-US" cap="small" dirty="0">
                <a:latin typeface="+mj-lt"/>
              </a:rPr>
              <a:t>Upcoming Climate Bank evaluations</a:t>
            </a:r>
            <a:endParaRPr lang="en-GB" cap="small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B6608EB-D12C-CD8E-E85E-2B04E8DE5778}"/>
              </a:ext>
            </a:extLst>
          </p:cNvPr>
          <p:cNvCxnSpPr>
            <a:cxnSpLocks/>
          </p:cNvCxnSpPr>
          <p:nvPr/>
        </p:nvCxnSpPr>
        <p:spPr>
          <a:xfrm>
            <a:off x="892800" y="920242"/>
            <a:ext cx="6300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178AE8-B013-94B6-BAD4-2EC246D07C75}"/>
              </a:ext>
            </a:extLst>
          </p:cNvPr>
          <p:cNvSpPr txBox="1"/>
          <p:nvPr/>
        </p:nvSpPr>
        <p:spPr>
          <a:xfrm>
            <a:off x="8380216" y="3228734"/>
            <a:ext cx="3399630" cy="2055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 climate ambitions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Impact to include focus on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EU security &amp; independence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Competitiveness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152A4"/>
                </a:solidFill>
              </a:rPr>
              <a:t>Affordability </a:t>
            </a:r>
          </a:p>
        </p:txBody>
      </p:sp>
      <p:pic>
        <p:nvPicPr>
          <p:cNvPr id="6" name="Graphic 5" descr="Fast Forward with solid fill">
            <a:extLst>
              <a:ext uri="{FF2B5EF4-FFF2-40B4-BE49-F238E27FC236}">
                <a16:creationId xmlns:a16="http://schemas.microsoft.com/office/drawing/2014/main" id="{14AB422E-C6CC-8945-2CEC-2C162A476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902" y="2287677"/>
            <a:ext cx="547384" cy="547384"/>
          </a:xfrm>
          <a:prstGeom prst="rect">
            <a:avLst/>
          </a:prstGeom>
        </p:spPr>
      </p:pic>
      <p:pic>
        <p:nvPicPr>
          <p:cNvPr id="7" name="Graphic 6" descr="Fast Forward with solid fill">
            <a:extLst>
              <a:ext uri="{FF2B5EF4-FFF2-40B4-BE49-F238E27FC236}">
                <a16:creationId xmlns:a16="http://schemas.microsoft.com/office/drawing/2014/main" id="{E4226F41-B79A-A428-594E-E8DBAB74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8771" y="2287677"/>
            <a:ext cx="547384" cy="547384"/>
          </a:xfrm>
          <a:prstGeom prst="rect">
            <a:avLst/>
          </a:prstGeom>
        </p:spPr>
      </p:pic>
      <p:pic>
        <p:nvPicPr>
          <p:cNvPr id="16" name="Picture 15" descr="Looking up at trees&#10;&#10;AI-generated content may be incorrect.">
            <a:extLst>
              <a:ext uri="{FF2B5EF4-FFF2-40B4-BE49-F238E27FC236}">
                <a16:creationId xmlns:a16="http://schemas.microsoft.com/office/drawing/2014/main" id="{27CF420D-979A-446E-9FFC-343C15E152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0800" y="103934"/>
            <a:ext cx="4070597" cy="163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157D4970-CA54-3370-9532-A44D2DF91BC7}"/>
              </a:ext>
            </a:extLst>
          </p:cNvPr>
          <p:cNvSpPr/>
          <p:nvPr/>
        </p:nvSpPr>
        <p:spPr>
          <a:xfrm>
            <a:off x="448378" y="3462972"/>
            <a:ext cx="2745567" cy="898520"/>
          </a:xfrm>
          <a:prstGeom prst="chevron">
            <a:avLst/>
          </a:prstGeom>
          <a:solidFill>
            <a:srgbClr val="A7D9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727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25A5140-644B-0D94-C38F-337EF49F0BFF}"/>
              </a:ext>
            </a:extLst>
          </p:cNvPr>
          <p:cNvSpPr/>
          <p:nvPr/>
        </p:nvSpPr>
        <p:spPr>
          <a:xfrm>
            <a:off x="5155262" y="3468402"/>
            <a:ext cx="2745567" cy="898520"/>
          </a:xfrm>
          <a:prstGeom prst="chevron">
            <a:avLst/>
          </a:prstGeom>
          <a:solidFill>
            <a:srgbClr val="51B7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727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A2D993C-ED3E-24E8-0071-8477A7907F2D}"/>
              </a:ext>
            </a:extLst>
          </p:cNvPr>
          <p:cNvSpPr/>
          <p:nvPr/>
        </p:nvSpPr>
        <p:spPr>
          <a:xfrm>
            <a:off x="2801820" y="3462972"/>
            <a:ext cx="2745567" cy="898520"/>
          </a:xfrm>
          <a:prstGeom prst="chevron">
            <a:avLst/>
          </a:prstGeom>
          <a:solidFill>
            <a:srgbClr val="71C9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17274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286BDB-7249-EBD1-067D-E71CB21CFE61}"/>
              </a:ext>
            </a:extLst>
          </p:cNvPr>
          <p:cNvCxnSpPr>
            <a:cxnSpLocks/>
          </p:cNvCxnSpPr>
          <p:nvPr/>
        </p:nvCxnSpPr>
        <p:spPr>
          <a:xfrm>
            <a:off x="1768404" y="3029076"/>
            <a:ext cx="0" cy="360000"/>
          </a:xfrm>
          <a:prstGeom prst="line">
            <a:avLst/>
          </a:prstGeom>
          <a:ln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3BE46CB-B39C-8421-B424-85AED830D141}"/>
              </a:ext>
            </a:extLst>
          </p:cNvPr>
          <p:cNvSpPr txBox="1"/>
          <p:nvPr/>
        </p:nvSpPr>
        <p:spPr>
          <a:xfrm>
            <a:off x="1313393" y="3715287"/>
            <a:ext cx="1015536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en-GB" b="1" dirty="0">
                <a:solidFill>
                  <a:srgbClr val="3152A4"/>
                </a:solidFill>
              </a:rPr>
              <a:t>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32B036-4246-948E-37D6-D53123680897}"/>
              </a:ext>
            </a:extLst>
          </p:cNvPr>
          <p:cNvSpPr txBox="1"/>
          <p:nvPr/>
        </p:nvSpPr>
        <p:spPr>
          <a:xfrm>
            <a:off x="3660339" y="3715287"/>
            <a:ext cx="1015536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en-GB" b="1" dirty="0">
                <a:solidFill>
                  <a:srgbClr val="3152A4"/>
                </a:solidFill>
              </a:rPr>
              <a:t>2026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365693-DBB6-6BE2-65C0-9967D1CE67BC}"/>
              </a:ext>
            </a:extLst>
          </p:cNvPr>
          <p:cNvSpPr txBox="1"/>
          <p:nvPr/>
        </p:nvSpPr>
        <p:spPr>
          <a:xfrm>
            <a:off x="6099404" y="3715287"/>
            <a:ext cx="1015536" cy="393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lnSpc>
                <a:spcPct val="120000"/>
              </a:lnSpc>
            </a:pPr>
            <a:r>
              <a:rPr lang="en-GB" b="1" dirty="0">
                <a:solidFill>
                  <a:srgbClr val="3152A4"/>
                </a:solidFill>
              </a:rPr>
              <a:t>2027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3F5F9-0DD8-48C7-DE4D-5B33AD2130AA}"/>
              </a:ext>
            </a:extLst>
          </p:cNvPr>
          <p:cNvSpPr txBox="1"/>
          <p:nvPr/>
        </p:nvSpPr>
        <p:spPr>
          <a:xfrm>
            <a:off x="3351354" y="2321758"/>
            <a:ext cx="1646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3152A4"/>
                </a:solidFill>
              </a:rPr>
              <a:t>EIB transport lending policy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E22B30-5FEC-6B95-9247-BA9FFBFB3E4A}"/>
              </a:ext>
            </a:extLst>
          </p:cNvPr>
          <p:cNvCxnSpPr>
            <a:cxnSpLocks/>
          </p:cNvCxnSpPr>
          <p:nvPr/>
        </p:nvCxnSpPr>
        <p:spPr>
          <a:xfrm>
            <a:off x="4187510" y="3029076"/>
            <a:ext cx="0" cy="360000"/>
          </a:xfrm>
          <a:prstGeom prst="line">
            <a:avLst/>
          </a:prstGeom>
          <a:ln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EDD1B4-8EFB-F128-0BFB-35D2E9C7609C}"/>
              </a:ext>
            </a:extLst>
          </p:cNvPr>
          <p:cNvCxnSpPr>
            <a:cxnSpLocks/>
          </p:cNvCxnSpPr>
          <p:nvPr/>
        </p:nvCxnSpPr>
        <p:spPr>
          <a:xfrm>
            <a:off x="6479295" y="3029076"/>
            <a:ext cx="0" cy="360000"/>
          </a:xfrm>
          <a:prstGeom prst="line">
            <a:avLst/>
          </a:prstGeom>
          <a:ln>
            <a:tailEnd type="oval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802E98D-ACFF-96EB-5750-6F57B05B15F4}"/>
              </a:ext>
            </a:extLst>
          </p:cNvPr>
          <p:cNvSpPr txBox="1"/>
          <p:nvPr/>
        </p:nvSpPr>
        <p:spPr>
          <a:xfrm>
            <a:off x="5722277" y="1213763"/>
            <a:ext cx="20790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3152A4"/>
                </a:solidFill>
              </a:rPr>
              <a:t>EIB Group support for a greener industry</a:t>
            </a:r>
          </a:p>
          <a:p>
            <a:pPr lvl="0"/>
            <a:endParaRPr lang="en-GB" dirty="0">
              <a:solidFill>
                <a:srgbClr val="3152A4"/>
              </a:solidFill>
            </a:endParaRPr>
          </a:p>
          <a:p>
            <a:pPr lvl="0"/>
            <a:r>
              <a:rPr lang="en-GB" dirty="0">
                <a:solidFill>
                  <a:srgbClr val="3152A4"/>
                </a:solidFill>
              </a:rPr>
              <a:t>EIB support for the blue economy</a:t>
            </a:r>
          </a:p>
        </p:txBody>
      </p:sp>
    </p:spTree>
    <p:extLst>
      <p:ext uri="{BB962C8B-B14F-4D97-AF65-F5344CB8AC3E}">
        <p14:creationId xmlns:p14="http://schemas.microsoft.com/office/powerpoint/2010/main" val="3552951820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Office Theme">
  <a:themeElements>
    <a:clrScheme name="EV palette MS Office">
      <a:dk1>
        <a:srgbClr val="17274B"/>
      </a:dk1>
      <a:lt1>
        <a:sysClr val="window" lastClr="FFFFFF"/>
      </a:lt1>
      <a:dk2>
        <a:srgbClr val="17274B"/>
      </a:dk2>
      <a:lt2>
        <a:srgbClr val="FFFFFF"/>
      </a:lt2>
      <a:accent1>
        <a:srgbClr val="3152A4"/>
      </a:accent1>
      <a:accent2>
        <a:srgbClr val="45A59A"/>
      </a:accent2>
      <a:accent3>
        <a:srgbClr val="6584D1"/>
      </a:accent3>
      <a:accent4>
        <a:srgbClr val="774B6F"/>
      </a:accent4>
      <a:accent5>
        <a:srgbClr val="EB5F5E"/>
      </a:accent5>
      <a:accent6>
        <a:srgbClr val="B3B3B2"/>
      </a:accent6>
      <a:hlink>
        <a:srgbClr val="3152A4"/>
      </a:hlink>
      <a:folHlink>
        <a:srgbClr val="3152A4"/>
      </a:folHlink>
    </a:clrScheme>
    <a:fontScheme name="Custom 1">
      <a:majorFont>
        <a:latin typeface="Myriad Pro"/>
        <a:ea typeface="DejaVu Sans"/>
        <a:cs typeface="DejaVu Sans"/>
      </a:majorFont>
      <a:minorFont>
        <a:latin typeface="Myriad Pro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38AA80-E69A-4F2B-A8AD-A4CEA51A92EF}" vid="{DD99D0CE-D2B0-4A1E-BABB-FA93F922F5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gs xmlns="b75d270a-568c-4513-baa4-25298f6aef9a" xsi:nil="true"/>
    <lcf76f155ced4ddcb4097134ff3c332f xmlns="b75d270a-568c-4513-baa4-25298f6aef9a">
      <Terms xmlns="http://schemas.microsoft.com/office/infopath/2007/PartnerControls"/>
    </lcf76f155ced4ddcb4097134ff3c332f>
    <TaxCatchAll xmlns="0f8bd4fd-ff90-46e9-afc7-66a5de6760ee" xsi:nil="true"/>
    <Status xmlns="b75d270a-568c-4513-baa4-25298f6aef9a" xsi:nil="true"/>
    <Tag xmlns="b75d270a-568c-4513-baa4-25298f6aef9a" xsi:nil="true"/>
    <Inbrief xmlns="b75d270a-568c-4513-baa4-25298f6aef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5DC927068D4FAFBD58B34D97FAEF" ma:contentTypeVersion="22" ma:contentTypeDescription="Create a new document." ma:contentTypeScope="" ma:versionID="dff50d06877c206106b6e0bdf2888d2c">
  <xsd:schema xmlns:xsd="http://www.w3.org/2001/XMLSchema" xmlns:xs="http://www.w3.org/2001/XMLSchema" xmlns:p="http://schemas.microsoft.com/office/2006/metadata/properties" xmlns:ns1="http://schemas.microsoft.com/sharepoint/v3" xmlns:ns2="b75d270a-568c-4513-baa4-25298f6aef9a" xmlns:ns3="0f8bd4fd-ff90-46e9-afc7-66a5de6760ee" targetNamespace="http://schemas.microsoft.com/office/2006/metadata/properties" ma:root="true" ma:fieldsID="282ab570819a19131756be86c720788a" ns1:_="" ns2:_="" ns3:_="">
    <xsd:import namespace="http://schemas.microsoft.com/sharepoint/v3"/>
    <xsd:import namespace="b75d270a-568c-4513-baa4-25298f6aef9a"/>
    <xsd:import namespace="0f8bd4fd-ff90-46e9-afc7-66a5de6760ee"/>
    <xsd:element name="properties">
      <xsd:complexType>
        <xsd:sequence>
          <xsd:element name="documentManagement">
            <xsd:complexType>
              <xsd:all>
                <xsd:element ref="ns2:Tag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Tag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Status" minOccurs="0"/>
                <xsd:element ref="ns2:Inbrief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d270a-568c-4513-baa4-25298f6aef9a" elementFormDefault="qualified">
    <xsd:import namespace="http://schemas.microsoft.com/office/2006/documentManagement/types"/>
    <xsd:import namespace="http://schemas.microsoft.com/office/infopath/2007/PartnerControls"/>
    <xsd:element name="Tag" ma:index="2" nillable="true" ma:displayName="Tag" ma:format="Dropdown" ma:internalName="Tag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IBG/EIF"/>
                    <xsd:enumeration value="EIBG/EIB"/>
                    <xsd:enumeration value="EIBG"/>
                    <xsd:enumeration value="EU"/>
                    <xsd:enumeration value="MDBs"/>
                    <xsd:enumeration value="Other actors"/>
                    <xsd:enumeration value="Energy"/>
                    <xsd:enumeration value="Farm to Fork"/>
                    <xsd:enumeration value="Green Change Globally"/>
                    <xsd:enumeration value="Green Financing"/>
                    <xsd:enumeration value="Homes"/>
                    <xsd:enumeration value="Industry"/>
                    <xsd:enumeration value="Nature"/>
                    <xsd:enumeration value="Pollution"/>
                    <xsd:enumeration value="Adaptation / Resilience"/>
                    <xsd:enumeration value="Sust. cities &amp; regions"/>
                    <xsd:enumeration value="Transport"/>
                    <xsd:enumeration value="Climate Law / Climate Pact"/>
                    <xsd:enumeration value="Coherence &amp; Accountability"/>
                    <xsd:enumeration value="Just Transition"/>
                    <xsd:enumeration value="Paris Alignment"/>
                    <xsd:enumeration value="RepowerEU"/>
                    <xsd:enumeration value="International Agreement"/>
                    <xsd:enumeration value="Strategy"/>
                    <xsd:enumeration value="Legislation"/>
                    <xsd:enumeration value="Policy"/>
                    <xsd:enumeration value="Implementation tools"/>
                    <xsd:enumeration value="Reporting"/>
                    <xsd:enumeration value="Budgetting/Financing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ags" ma:index="13" nillable="true" ma:displayName="Tags" ma:format="Dropdown" ma:hidden="true" ma:internalName="Tag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Just Transition"/>
                    <xsd:enumeration value="Adaptation"/>
                    <xsd:enumeration value="Test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9be2620-ddc3-491e-8f12-d8e8b62f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tatus" ma:index="22" nillable="true" ma:displayName="Status" ma:format="Dropdown" ma:internalName="Status">
      <xsd:simpleType>
        <xsd:restriction base="dms:Choice">
          <xsd:enumeration value="Read"/>
          <xsd:enumeration value="To read"/>
        </xsd:restriction>
      </xsd:simpleType>
    </xsd:element>
    <xsd:element name="Inbrief" ma:index="23" nillable="true" ma:displayName="Interesting bits" ma:format="Dropdown" ma:internalName="Inbrief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bd4fd-ff90-46e9-afc7-66a5de6760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17" nillable="true" ma:displayName="Taxonomy Catch All Column" ma:hidden="true" ma:list="{dfff705d-8c39-4760-b3f3-86cce8cd12f9}" ma:internalName="TaxCatchAll" ma:showField="CatchAllData" ma:web="0f8bd4fd-ff90-46e9-afc7-66a5de676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08BF4A-AD4A-4B94-A18C-49F6383C3A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DDA86A-FEA7-4057-B97C-944EA10B5BBD}">
  <ds:schemaRefs>
    <ds:schemaRef ds:uri="http://purl.org/dc/terms/"/>
    <ds:schemaRef ds:uri="http://www.w3.org/XML/1998/namespace"/>
    <ds:schemaRef ds:uri="b75d270a-568c-4513-baa4-25298f6aef9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f8bd4fd-ff90-46e9-afc7-66a5de6760ee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260A0CD-CAC4-492F-A7D9-98DE9743EEB7}">
  <ds:schemaRefs>
    <ds:schemaRef ds:uri="0f8bd4fd-ff90-46e9-afc7-66a5de6760ee"/>
    <ds:schemaRef ds:uri="b75d270a-568c-4513-baa4-25298f6aef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[Template file] EV - PowerPoint template (4)</Template>
  <TotalTime>2896</TotalTime>
  <Words>496</Words>
  <Application>Microsoft Office PowerPoint</Application>
  <PresentationFormat>Widescreen</PresentationFormat>
  <Paragraphs>111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1_Office Theme</vt:lpstr>
      <vt:lpstr>PowerPoint Presentation</vt:lpstr>
      <vt:lpstr>Towards net-zero</vt:lpstr>
      <vt:lpstr>A broad-reaching Climate Bank Roadmap</vt:lpstr>
      <vt:lpstr>a changing context</vt:lpstr>
      <vt:lpstr>High-level Findings &amp; recommendations</vt:lpstr>
      <vt:lpstr>Upcoming Climate Bank evaluations</vt:lpstr>
    </vt:vector>
  </TitlesOfParts>
  <Company>European Investment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 BOCK Ombeline</dc:creator>
  <cp:lastModifiedBy>RAJADEL Tania</cp:lastModifiedBy>
  <cp:revision>12</cp:revision>
  <cp:lastPrinted>2025-01-08T14:17:04Z</cp:lastPrinted>
  <dcterms:created xsi:type="dcterms:W3CDTF">2024-11-27T14:13:23Z</dcterms:created>
  <dcterms:modified xsi:type="dcterms:W3CDTF">2025-03-07T12:28:39Z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b5154d6-21c1-415b-b061-7427a4708b37_Enabled">
    <vt:lpwstr>true</vt:lpwstr>
  </property>
  <property fmtid="{D5CDD505-2E9C-101B-9397-08002B2CF9AE}" pid="3" name="MSIP_Label_9b5154d6-21c1-415b-b061-7427a4708b37_SetDate">
    <vt:lpwstr>2024-11-27T14:13:18Z</vt:lpwstr>
  </property>
  <property fmtid="{D5CDD505-2E9C-101B-9397-08002B2CF9AE}" pid="4" name="MSIP_Label_9b5154d6-21c1-415b-b061-7427a4708b37_Method">
    <vt:lpwstr>Standard</vt:lpwstr>
  </property>
  <property fmtid="{D5CDD505-2E9C-101B-9397-08002B2CF9AE}" pid="5" name="MSIP_Label_9b5154d6-21c1-415b-b061-7427a4708b37_Name">
    <vt:lpwstr>Default Corporate Use</vt:lpwstr>
  </property>
  <property fmtid="{D5CDD505-2E9C-101B-9397-08002B2CF9AE}" pid="6" name="MSIP_Label_9b5154d6-21c1-415b-b061-7427a4708b37_SiteId">
    <vt:lpwstr>0b96d5d2-d153-4370-a2c7-8a926f24c8a1</vt:lpwstr>
  </property>
  <property fmtid="{D5CDD505-2E9C-101B-9397-08002B2CF9AE}" pid="7" name="MSIP_Label_9b5154d6-21c1-415b-b061-7427a4708b37_ActionId">
    <vt:lpwstr>9d00455f-1b6b-45fb-af0d-d95e042acefc</vt:lpwstr>
  </property>
  <property fmtid="{D5CDD505-2E9C-101B-9397-08002B2CF9AE}" pid="8" name="MSIP_Label_9b5154d6-21c1-415b-b061-7427a4708b37_ContentBits">
    <vt:lpwstr>0</vt:lpwstr>
  </property>
  <property fmtid="{D5CDD505-2E9C-101B-9397-08002B2CF9AE}" pid="9" name="ContentTypeId">
    <vt:lpwstr>0x010100D46D5DC927068D4FAFBD58B34D97FAEF</vt:lpwstr>
  </property>
  <property fmtid="{D5CDD505-2E9C-101B-9397-08002B2CF9AE}" pid="10" name="MediaServiceImageTags">
    <vt:lpwstr/>
  </property>
</Properties>
</file>