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80" r:id="rId5"/>
  </p:sldMasterIdLst>
  <p:notesMasterIdLst>
    <p:notesMasterId r:id="rId19"/>
  </p:notesMasterIdLst>
  <p:sldIdLst>
    <p:sldId id="338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3" r:id="rId16"/>
    <p:sldId id="352" r:id="rId17"/>
    <p:sldId id="267" r:id="rId18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ECF821-2BAE-C16A-B1B2-D79302A1B752}" name="GEREBEN Aron" initials="AG" userId="S::a.gereben@eib.org::0d0c7ce7-2b03-4f94-b86d-fc89f1624f48" providerId="AD"/>
  <p188:author id="{780CF79D-6C8F-13F3-A059-E509C390CE64}" name="FROIDURE Pierre" initials="FP" userId="S::p.froidure@eib.org::fc8dabc6-9774-4f3a-a8f9-52acd83b5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E94"/>
    <a:srgbClr val="86C4BB"/>
    <a:srgbClr val="7B90C5"/>
    <a:srgbClr val="3152A4"/>
    <a:srgbClr val="FFE593"/>
    <a:srgbClr val="FFE181"/>
    <a:srgbClr val="FFD13F"/>
    <a:srgbClr val="98C9C2"/>
    <a:srgbClr val="FFD85B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7386" autoAdjust="0"/>
  </p:normalViewPr>
  <p:slideViewPr>
    <p:cSldViewPr snapToGrid="0">
      <p:cViewPr varScale="1">
        <p:scale>
          <a:sx n="131" d="100"/>
          <a:sy n="131" d="100"/>
        </p:scale>
        <p:origin x="132" y="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F97B0-920A-4227-AE2A-9DEECC46AFB1}" type="datetimeFigureOut">
              <a:rPr lang="fr-BE" smtClean="0"/>
              <a:t>07-03-25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382C-8E4C-4C67-9B89-FF8935FA5A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70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014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57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050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118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412196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06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389631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4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357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2843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3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240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223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69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9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024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575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413062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A8E5228-FF09-6494-1388-F391CD8EDB0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2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4BB962-6350-1311-23D1-7AFE7C18983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ABA53F0-3EE5-644B-992C-86B51D0D229F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5274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BAA941-C972-30AE-4D34-71E1E95182A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7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FC1159-F982-DCA5-6CBA-60795DAEDD4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F2C843F-68D3-6219-678B-DE546AE18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45AEFCEB-B97E-4798-EA9A-BF0032C72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19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9845E2-6D4F-8115-8F11-2F1747CA78B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17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9AD-502B-4789-9C00-98BFB65BE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05644-316A-49A8-AEBC-9692A0B096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347397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B784-6DA7-4CEF-A4D8-6343AC329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8D25B6-7EE8-4C02-AE60-63CB2A782600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C7284A-578C-654B-3B83-65FAAAD9680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59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7BF5-BD7A-4DDF-BB48-AC21C168A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B950-BF74-4424-94D8-F065D59E72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15F65-F1B3-416F-AFBC-58C684179B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A1653-22EC-4937-84FE-280CA275A01E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BE0DD9-835D-850A-2A97-EC9472C48E7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40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8A1B6C-B1E7-6AE7-72B1-F3D18FCF77CB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37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EF13E9-ABA6-1D63-044E-93B846F99FB5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82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8609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1860874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013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209326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6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815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F34FC1-887B-A975-0C9E-EF67D2EFF34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01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83E327-5618-CEAA-E4B3-64B9D67D769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CABCED-E2BC-512F-F41F-A9D2951CEA61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7352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FE366D-0B6A-D766-3D59-992119405DA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74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575366-8458-12B4-CBD5-55B5803408F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7CA39A54-5493-EC26-5099-57A1D1EA3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F33A9587-EC4B-C0FF-ADAC-7451A8E46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F0F9EF-19C1-7ED0-A99B-D7C94E35648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8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21A904-D1D9-C873-321F-A63979D78013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18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E20BC3-9079-1FED-8629-BA854B3C4923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41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9671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93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261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366888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9AD-502B-4789-9C00-98BFB65BE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05644-316A-49A8-AEBC-9692A0B096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63106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B784-6DA7-4CEF-A4D8-6343AC329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8D25B6-7EE8-4C02-AE60-63CB2A78260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7BF5-BD7A-4DDF-BB48-AC21C168A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B950-BF74-4424-94D8-F065D59E72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15F65-F1B3-416F-AFBC-58C684179B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A1653-22EC-4937-84FE-280CA275A01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C0DB0-9323-4052-84E7-EBBED802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7DCC9-80B3-4A32-B3AB-F4AB87F8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40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TITLE FIRST LEVEL</a:t>
            </a:r>
          </a:p>
          <a:p>
            <a:pPr lvl="1"/>
            <a:r>
              <a:rPr lang="en-GB" noProof="0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 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</p:txBody>
      </p:sp>
      <p:pic>
        <p:nvPicPr>
          <p:cNvPr id="9" name="Picture 8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DE13DBC4-7D99-491E-8BE6-C2C2926E1A4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" y="61109"/>
            <a:ext cx="865090" cy="865090"/>
          </a:xfrm>
          <a:prstGeom prst="rect">
            <a:avLst/>
          </a:prstGeom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id="{DD792B66-7FDA-454A-9D71-44609C20427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690354" y="6094141"/>
            <a:ext cx="2667463" cy="752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B7FDE-43D7-ACE5-6CDB-994E8752225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2938" y="0"/>
            <a:ext cx="774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Use</a:t>
            </a:r>
          </a:p>
        </p:txBody>
      </p:sp>
    </p:spTree>
    <p:extLst>
      <p:ext uri="{BB962C8B-B14F-4D97-AF65-F5344CB8AC3E}">
        <p14:creationId xmlns:p14="http://schemas.microsoft.com/office/powerpoint/2010/main" val="6084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49" r:id="rId16"/>
    <p:sldLayoutId id="2147483663" r:id="rId17"/>
    <p:sldLayoutId id="2147483650" r:id="rId18"/>
    <p:sldLayoutId id="2147483662" r:id="rId19"/>
    <p:sldLayoutId id="2147483654" r:id="rId20"/>
    <p:sldLayoutId id="2147483658" r:id="rId21"/>
    <p:sldLayoutId id="2147483659" r:id="rId22"/>
    <p:sldLayoutId id="2147483656" r:id="rId23"/>
    <p:sldLayoutId id="2147483661" r:id="rId24"/>
    <p:sldLayoutId id="214748366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152A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rgbClr val="3152A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27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C0DB0-9323-4052-84E7-EBBED802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7DCC9-80B3-4A32-B3AB-F4AB87F8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40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TITLE FIRST LEVEL</a:t>
            </a:r>
          </a:p>
          <a:p>
            <a:pPr lvl="1"/>
            <a:r>
              <a:rPr lang="en-GB" noProof="0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 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</p:txBody>
      </p:sp>
      <p:pic>
        <p:nvPicPr>
          <p:cNvPr id="9" name="Picture 8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DE13DBC4-7D99-491E-8BE6-C2C2926E1A4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" y="61109"/>
            <a:ext cx="865090" cy="865090"/>
          </a:xfrm>
          <a:prstGeom prst="rect">
            <a:avLst/>
          </a:prstGeom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id="{DD792B66-7FDA-454A-9D71-44609C204273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690354" y="6094141"/>
            <a:ext cx="2667463" cy="752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AD853-A82F-E3D5-767E-054BD70BF39D}"/>
              </a:ext>
            </a:extLst>
          </p:cNvPr>
          <p:cNvSpPr txBox="1"/>
          <p:nvPr/>
        </p:nvSpPr>
        <p:spPr>
          <a:xfrm>
            <a:off x="10310309" y="6379059"/>
            <a:ext cx="1540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EVALUATION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4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56CCAF1A-E52B-CA62-FDC8-B6F00FE8E58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" y="61109"/>
            <a:ext cx="865090" cy="865090"/>
          </a:xfrm>
          <a:prstGeom prst="rect">
            <a:avLst/>
          </a:prstGeom>
        </p:spPr>
      </p:pic>
      <p:pic>
        <p:nvPicPr>
          <p:cNvPr id="6" name="Image 1">
            <a:extLst>
              <a:ext uri="{FF2B5EF4-FFF2-40B4-BE49-F238E27FC236}">
                <a16:creationId xmlns:a16="http://schemas.microsoft.com/office/drawing/2014/main" id="{0096866C-BEE0-EF31-7676-9A0FFD367E01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690354" y="6094141"/>
            <a:ext cx="2667463" cy="752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4F481-BFA4-1A63-CB77-F1DE46D35FA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2938" y="0"/>
            <a:ext cx="774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Use</a:t>
            </a:r>
          </a:p>
        </p:txBody>
      </p:sp>
    </p:spTree>
    <p:extLst>
      <p:ext uri="{BB962C8B-B14F-4D97-AF65-F5344CB8AC3E}">
        <p14:creationId xmlns:p14="http://schemas.microsoft.com/office/powerpoint/2010/main" val="15280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152A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rgbClr val="3152A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27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orking on a tablet&#10;&#10;Description automatically generated">
            <a:extLst>
              <a:ext uri="{FF2B5EF4-FFF2-40B4-BE49-F238E27FC236}">
                <a16:creationId xmlns:a16="http://schemas.microsoft.com/office/drawing/2014/main" id="{71788AAC-3D24-E069-A070-39B7040F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7988" r="25795" b="21668"/>
          <a:stretch/>
        </p:blipFill>
        <p:spPr>
          <a:xfrm>
            <a:off x="3059" y="0"/>
            <a:ext cx="1218588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5845D1-E41C-995D-084F-8D9CD039C897}"/>
              </a:ext>
            </a:extLst>
          </p:cNvPr>
          <p:cNvSpPr/>
          <p:nvPr/>
        </p:nvSpPr>
        <p:spPr>
          <a:xfrm>
            <a:off x="-3059" y="0"/>
            <a:ext cx="12192000" cy="6858000"/>
          </a:xfrm>
          <a:prstGeom prst="rect">
            <a:avLst/>
          </a:prstGeom>
          <a:solidFill>
            <a:srgbClr val="394E9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6558DEA-908F-4B28-A5B9-9A74FD333539}"/>
              </a:ext>
            </a:extLst>
          </p:cNvPr>
          <p:cNvSpPr txBox="1">
            <a:spLocks/>
          </p:cNvSpPr>
          <p:nvPr/>
        </p:nvSpPr>
        <p:spPr>
          <a:xfrm>
            <a:off x="-3059" y="2183980"/>
            <a:ext cx="12195059" cy="16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152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an AI Strategy for Evaluation – Challenges and Trade-offs</a:t>
            </a:r>
            <a:endParaRPr lang="fr-BE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7E8F7-AC86-4219-B480-9C3E8EE37D3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578350"/>
            <a:ext cx="11731625" cy="5984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bg1"/>
                </a:solidFill>
              </a:rPr>
              <a:t>Áron Gereben, EIB EV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ECG Spring meeting, Rome,10 March 2025</a:t>
            </a:r>
          </a:p>
          <a:p>
            <a:pPr algn="ctr">
              <a:lnSpc>
                <a:spcPct val="150000"/>
              </a:lnSpc>
            </a:pP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DC4B1D-2634-5CD2-0B7B-9F83415E5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7" y="252081"/>
            <a:ext cx="2288463" cy="120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E0610-A25F-5766-1623-14EEB58EF398}"/>
              </a:ext>
            </a:extLst>
          </p:cNvPr>
          <p:cNvSpPr txBox="1"/>
          <p:nvPr/>
        </p:nvSpPr>
        <p:spPr>
          <a:xfrm>
            <a:off x="8493840" y="392210"/>
            <a:ext cx="262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EVALUATION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13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8. </a:t>
            </a:r>
            <a:r>
              <a:rPr sz="3200" dirty="0"/>
              <a:t>Confidential </a:t>
            </a:r>
            <a:r>
              <a:rPr lang="en-GB" sz="3200" dirty="0"/>
              <a:t>d</a:t>
            </a:r>
            <a:r>
              <a:rPr sz="3200" dirty="0" err="1"/>
              <a:t>ata</a:t>
            </a:r>
            <a:r>
              <a:rPr sz="3200" dirty="0"/>
              <a:t> and AI – </a:t>
            </a:r>
            <a:r>
              <a:rPr lang="en-GB" sz="3200" dirty="0"/>
              <a:t>m</a:t>
            </a:r>
            <a:r>
              <a:rPr sz="3200" dirty="0" err="1"/>
              <a:t>anaging</a:t>
            </a:r>
            <a:r>
              <a:rPr sz="3200" dirty="0"/>
              <a:t> </a:t>
            </a:r>
            <a:r>
              <a:rPr lang="en-GB" sz="3200" dirty="0"/>
              <a:t>r</a:t>
            </a:r>
            <a:r>
              <a:rPr sz="3200" dirty="0" err="1"/>
              <a:t>isks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Challenge: </a:t>
            </a:r>
            <a:r>
              <a:rPr b="1" dirty="0"/>
              <a:t>Many AI tools rely on cloud-based processing, creating data security concerns.</a:t>
            </a:r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use AI while maintaining confidentiality standards?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Are on-premises or private AI solutions a viable alternative?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manage legal and ethical risks in AI-driven evaluations?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C7859-D9F9-677F-AD54-2B21DD16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98" y="1748332"/>
            <a:ext cx="4142625" cy="41648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4220-D615-74D4-082B-1496A039C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974E-8B9E-3FD2-D572-1647B832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9. Training and capacity building</a:t>
            </a:r>
            <a:endParaRPr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1059-3286-B641-02F9-7E7E464D1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Challenge: </a:t>
            </a:r>
            <a:r>
              <a:rPr lang="en-GB" b="1" dirty="0"/>
              <a:t>Help to develop the necessary AI literacy for non-expert team members</a:t>
            </a:r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identify the elements of the base curriculum?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balance between providing hands-on tools vs a roadmap to navigate the AI landscape?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foster collaboration and information sharing?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3506C-CD30-83D0-D0A8-E99F0CBBB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51" y="1616659"/>
            <a:ext cx="4073033" cy="39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10. </a:t>
            </a:r>
            <a:r>
              <a:rPr sz="3200" dirty="0"/>
              <a:t>Risks of </a:t>
            </a:r>
            <a:r>
              <a:rPr lang="en-GB" sz="3200" dirty="0"/>
              <a:t>n</a:t>
            </a:r>
            <a:r>
              <a:rPr sz="3200" dirty="0" err="1"/>
              <a:t>ot</a:t>
            </a:r>
            <a:r>
              <a:rPr sz="3200" dirty="0"/>
              <a:t> </a:t>
            </a:r>
            <a:r>
              <a:rPr lang="en-GB" sz="3200" dirty="0"/>
              <a:t>g</a:t>
            </a:r>
            <a:r>
              <a:rPr sz="3200" dirty="0" err="1"/>
              <a:t>etting</a:t>
            </a:r>
            <a:r>
              <a:rPr sz="3200" dirty="0"/>
              <a:t> </a:t>
            </a:r>
            <a:r>
              <a:rPr lang="en-GB" sz="3200" dirty="0" err="1"/>
              <a:t>i</a:t>
            </a:r>
            <a:r>
              <a:rPr sz="3200" dirty="0"/>
              <a:t>t </a:t>
            </a:r>
            <a:r>
              <a:rPr lang="en-GB" sz="3200" dirty="0"/>
              <a:t>r</a:t>
            </a:r>
            <a:r>
              <a:rPr sz="3200" dirty="0" err="1"/>
              <a:t>ight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Challenge: </a:t>
            </a:r>
            <a:r>
              <a:rPr b="1" dirty="0"/>
              <a:t>Poor AI adoption can waste resources, create misleading insights, or damage credibility.</a:t>
            </a:r>
            <a:endParaRPr lang="en-GB" b="1" dirty="0"/>
          </a:p>
          <a:p>
            <a:endParaRPr b="1" dirty="0"/>
          </a:p>
          <a:p>
            <a:r>
              <a:rPr dirty="0"/>
              <a:t>Key Risks: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Delaying investment in the right tools → falling desperately behind the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Inefficient resource allocation → wrong tools may drain budgets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Poor implementation → Institutional erosion  of trust in 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Lack of explainability → AI-generated findings may not be transparent or defensible</a:t>
            </a:r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95661-C65A-3805-A710-1F0F0872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810" y="1734976"/>
            <a:ext cx="4418990" cy="43280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/>
              <a:t>Conclusion</a:t>
            </a:r>
            <a:r>
              <a:rPr lang="en-GB" sz="3200" dirty="0"/>
              <a:t>s</a:t>
            </a:r>
            <a:r>
              <a:rPr sz="3200" dirty="0"/>
              <a:t> – Moving </a:t>
            </a:r>
            <a:r>
              <a:rPr lang="en-GB" sz="3200" dirty="0"/>
              <a:t>f</a:t>
            </a:r>
            <a:r>
              <a:rPr sz="3200" dirty="0" err="1"/>
              <a:t>orward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242871" cy="4351338"/>
          </a:xfrm>
        </p:spPr>
        <p:txBody>
          <a:bodyPr/>
          <a:lstStyle/>
          <a:p>
            <a:r>
              <a:rPr b="1" dirty="0"/>
              <a:t>Call </a:t>
            </a:r>
            <a:r>
              <a:rPr lang="en-GB" b="1" dirty="0"/>
              <a:t>for</a:t>
            </a:r>
            <a:r>
              <a:rPr b="1" dirty="0"/>
              <a:t> </a:t>
            </a:r>
            <a:r>
              <a:rPr lang="en-GB" b="1" dirty="0"/>
              <a:t>joint reflection</a:t>
            </a:r>
            <a:r>
              <a:rPr b="1" dirty="0"/>
              <a:t>:</a:t>
            </a:r>
            <a:endParaRPr lang="en-GB" b="1" dirty="0"/>
          </a:p>
          <a:p>
            <a:endParaRPr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important aspect </a:t>
            </a:r>
            <a:r>
              <a:rPr lang="en-GB"/>
              <a:t>is missing from </a:t>
            </a:r>
            <a:r>
              <a:rPr lang="en-GB" dirty="0"/>
              <a:t>the above?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Where do we stand?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the ECG support its members in facing these challenges</a:t>
            </a:r>
            <a:r>
              <a:rPr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What further discussions or collaborations are needed?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359" y="1564304"/>
            <a:ext cx="8350513" cy="461265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AI is evolving rapidly, offering new opportunities for evaluation teams.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 raises the bar in quantity, in quality and most importantly – in expectations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can small, resource-constrained teams develop an AI strategy that is impactful, future-proof, and feasible?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questions, few answers</a:t>
            </a:r>
            <a:endParaRPr dirty="0"/>
          </a:p>
          <a:p>
            <a:endParaRPr lang="en-GB" dirty="0"/>
          </a:p>
          <a:p>
            <a:r>
              <a:rPr dirty="0"/>
              <a:t>Goal: </a:t>
            </a:r>
            <a:r>
              <a:rPr b="1" dirty="0"/>
              <a:t>Share experiences and </a:t>
            </a:r>
            <a:r>
              <a:rPr lang="en-GB" b="1" dirty="0"/>
              <a:t>launch a collective reflection among ECG members</a:t>
            </a:r>
            <a:r>
              <a:rPr b="1" dirty="0"/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1. </a:t>
            </a:r>
            <a:r>
              <a:rPr sz="3200" dirty="0"/>
              <a:t>Picking the </a:t>
            </a:r>
            <a:r>
              <a:rPr lang="en-GB" sz="3200" dirty="0"/>
              <a:t>r</a:t>
            </a:r>
            <a:r>
              <a:rPr sz="3200" dirty="0" err="1"/>
              <a:t>ight</a:t>
            </a:r>
            <a:r>
              <a:rPr sz="3200" dirty="0"/>
              <a:t> </a:t>
            </a:r>
            <a:r>
              <a:rPr lang="en-GB" sz="3200" dirty="0"/>
              <a:t>b</a:t>
            </a:r>
            <a:r>
              <a:rPr sz="3200" dirty="0" err="1"/>
              <a:t>attles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Challenge: </a:t>
            </a:r>
            <a:r>
              <a:rPr b="1" dirty="0"/>
              <a:t>Small evaluation teams have limited time, expertise, and budgets</a:t>
            </a:r>
            <a:r>
              <a:rPr lang="en-GB" b="1" dirty="0"/>
              <a:t> for integrating AI into their workflows</a:t>
            </a:r>
            <a:r>
              <a:rPr b="1" dirty="0"/>
              <a:t>.</a:t>
            </a:r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do we avoid chasing AI trends that are dead end streets and may not yield real impact?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Which </a:t>
            </a:r>
            <a:r>
              <a:rPr lang="en-GB" dirty="0"/>
              <a:t>elements of the </a:t>
            </a:r>
            <a:r>
              <a:rPr dirty="0"/>
              <a:t>evaluation </a:t>
            </a:r>
            <a:r>
              <a:rPr lang="en-GB" dirty="0"/>
              <a:t>workflow </a:t>
            </a:r>
            <a:r>
              <a:rPr dirty="0"/>
              <a:t>are</a:t>
            </a:r>
            <a:r>
              <a:rPr lang="en-GB" dirty="0"/>
              <a:t> the</a:t>
            </a:r>
            <a:r>
              <a:rPr dirty="0"/>
              <a:t> most suited for AI?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Should we focus on automation, deeper insights, or both?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84A54-3E49-73D9-5CEC-19EE2BF5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013" y="1982419"/>
            <a:ext cx="4351512" cy="4194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2. </a:t>
            </a:r>
            <a:r>
              <a:rPr sz="3200" dirty="0"/>
              <a:t>Future-</a:t>
            </a:r>
            <a:r>
              <a:rPr lang="en-GB" sz="3200" dirty="0"/>
              <a:t>p</a:t>
            </a:r>
            <a:r>
              <a:rPr sz="3200" dirty="0"/>
              <a:t>roofing in a </a:t>
            </a:r>
            <a:r>
              <a:rPr lang="en-GB" sz="3200" dirty="0"/>
              <a:t>r</a:t>
            </a:r>
            <a:r>
              <a:rPr sz="3200" dirty="0" err="1"/>
              <a:t>apidly</a:t>
            </a:r>
            <a:r>
              <a:rPr sz="3200" dirty="0"/>
              <a:t> </a:t>
            </a:r>
            <a:r>
              <a:rPr lang="en-GB" sz="3200" dirty="0"/>
              <a:t>e</a:t>
            </a:r>
            <a:r>
              <a:rPr sz="3200" dirty="0"/>
              <a:t>volving </a:t>
            </a:r>
            <a:r>
              <a:rPr lang="en-GB" sz="3200" dirty="0"/>
              <a:t>l</a:t>
            </a:r>
            <a:r>
              <a:rPr sz="3200" dirty="0" err="1"/>
              <a:t>andscape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Challenge: </a:t>
            </a:r>
            <a:r>
              <a:rPr b="1" dirty="0"/>
              <a:t>AI tools and methodologies </a:t>
            </a:r>
            <a:r>
              <a:rPr lang="en-GB" b="1" dirty="0"/>
              <a:t>evolve </a:t>
            </a:r>
            <a:r>
              <a:rPr b="1" dirty="0"/>
              <a:t> quickly</a:t>
            </a:r>
            <a:r>
              <a:rPr lang="en-GB" b="1" dirty="0"/>
              <a:t> and can become rapidly outdated </a:t>
            </a:r>
            <a:r>
              <a:rPr b="1" dirty="0"/>
              <a:t>—how do we invest wisely?</a:t>
            </a:r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Should we adopt AI incrementally or aim for a long-term strategy?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ensure flexibility while maintaining institutional stability?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Can we build on lessons from other </a:t>
            </a:r>
            <a:r>
              <a:rPr lang="en-GB" dirty="0"/>
              <a:t>similar disciplines (consultancies, research)</a:t>
            </a:r>
            <a:r>
              <a:rPr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AAF08-FEEF-55D1-0D07-7DFD58CA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636" y="1690688"/>
            <a:ext cx="4401164" cy="41630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/>
              <a:t>3. </a:t>
            </a:r>
            <a:r>
              <a:rPr sz="3200" dirty="0"/>
              <a:t>Balancing AI and </a:t>
            </a:r>
            <a:r>
              <a:rPr lang="en-GB" sz="3200" dirty="0"/>
              <a:t>t</a:t>
            </a:r>
            <a:r>
              <a:rPr sz="3200" dirty="0" err="1"/>
              <a:t>raditional</a:t>
            </a:r>
            <a:r>
              <a:rPr sz="3200" dirty="0"/>
              <a:t> </a:t>
            </a:r>
            <a:r>
              <a:rPr lang="en-GB" sz="3200" dirty="0"/>
              <a:t>d</a:t>
            </a:r>
            <a:r>
              <a:rPr sz="3200" dirty="0" err="1"/>
              <a:t>ata</a:t>
            </a:r>
            <a:r>
              <a:rPr sz="3200" dirty="0"/>
              <a:t> </a:t>
            </a:r>
            <a:r>
              <a:rPr lang="en-GB" sz="3200" dirty="0"/>
              <a:t>a</a:t>
            </a:r>
            <a:r>
              <a:rPr sz="3200" dirty="0" err="1"/>
              <a:t>nalysis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Challenge: </a:t>
            </a:r>
            <a:r>
              <a:rPr b="1" dirty="0"/>
              <a:t>AI promises efficiency, but traditional methods remain reliable.</a:t>
            </a:r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Where does AI add the most value, and where do traditional techniques still outperform?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Should AI complement or replace existing analytical workflows?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balance experimentation with AI while maintaining evaluation rigor?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Is current investment in traditional methods will become sunk cost on the long run?</a:t>
            </a:r>
            <a:endParaRPr dirty="0"/>
          </a:p>
        </p:txBody>
      </p:sp>
      <p:sp>
        <p:nvSpPr>
          <p:cNvPr id="4" name="AutoShape 2" descr="A minimalist ink and loose watercolor illustration of a researcher surrounded by stacks of documents, audio recordings, and interview notes, while an AI assistant (depicted as a small robot) helps analyze the data. The researcher looks both intrigued and cautious, symbolizing the evolving workflow of qualitative data analysis with AI.">
            <a:extLst>
              <a:ext uri="{FF2B5EF4-FFF2-40B4-BE49-F238E27FC236}">
                <a16:creationId xmlns:a16="http://schemas.microsoft.com/office/drawing/2014/main" id="{BFFC22A6-565D-0417-4073-729C9D373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BB395-10D7-ADFD-67B8-4D7CB352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93" y="1690688"/>
            <a:ext cx="4623319" cy="4598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/>
              <a:t>4. </a:t>
            </a:r>
            <a:r>
              <a:rPr sz="3200" dirty="0"/>
              <a:t>AI for Qualitative Data – Changing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Challenge: </a:t>
            </a:r>
            <a:r>
              <a:rPr b="1" dirty="0"/>
              <a:t>Evaluators deal with large amounts of </a:t>
            </a:r>
            <a:r>
              <a:rPr lang="en-GB" b="1" dirty="0"/>
              <a:t>qualitative data</a:t>
            </a:r>
            <a:r>
              <a:rPr b="1" dirty="0"/>
              <a:t> (documents, interviews, surveys)</a:t>
            </a:r>
            <a:r>
              <a:rPr lang="en-GB" b="1" dirty="0"/>
              <a:t> – an area where AI promises a lot </a:t>
            </a:r>
            <a:endParaRPr b="1" dirty="0"/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what extent can</a:t>
            </a:r>
            <a:r>
              <a:rPr dirty="0"/>
              <a:t> AI </a:t>
            </a:r>
            <a:r>
              <a:rPr lang="en-GB" dirty="0"/>
              <a:t>reduce</a:t>
            </a:r>
            <a:r>
              <a:rPr dirty="0"/>
              <a:t> the manual burden of qualitative analysis?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Is our qualitative data ready for AI or we need extra investment to make it so?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ensure AI-generated insights are credible and transparent?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What are the risks of AI misinterpreting qualitative data?</a:t>
            </a:r>
          </a:p>
        </p:txBody>
      </p:sp>
      <p:sp>
        <p:nvSpPr>
          <p:cNvPr id="5" name="AutoShape 4" descr="A minimalist ink and loose watercolor illustration of a researcher surrounded by stacks of documents, audio recordings, and interview notes, while an AI assistant (depicted as a small robot) helps analyze the data. The researcher looks both intrigued and cautious, symbolizing the evolving workflow of qualitative data analysis with AI.">
            <a:extLst>
              <a:ext uri="{FF2B5EF4-FFF2-40B4-BE49-F238E27FC236}">
                <a16:creationId xmlns:a16="http://schemas.microsoft.com/office/drawing/2014/main" id="{F27F3300-D96E-2ECF-D68B-0D2A6B69C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42C86-71F7-9079-CD85-A270F8AA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592" y="1909267"/>
            <a:ext cx="4095771" cy="3964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/>
              <a:t>5. </a:t>
            </a:r>
            <a:r>
              <a:rPr sz="3200" dirty="0"/>
              <a:t>Choosing the </a:t>
            </a:r>
            <a:r>
              <a:rPr lang="en-GB" sz="3200" dirty="0"/>
              <a:t>r</a:t>
            </a:r>
            <a:r>
              <a:rPr sz="3200" dirty="0" err="1"/>
              <a:t>ight</a:t>
            </a:r>
            <a:r>
              <a:rPr sz="3200" dirty="0"/>
              <a:t> AI </a:t>
            </a:r>
            <a:r>
              <a:rPr lang="en-GB" sz="3200" dirty="0"/>
              <a:t>t</a:t>
            </a:r>
            <a:r>
              <a:rPr sz="3200" dirty="0" err="1"/>
              <a:t>ools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Challenge: </a:t>
            </a:r>
            <a:r>
              <a:rPr b="1" dirty="0"/>
              <a:t>Different tools offer different strengths—where should we focus?</a:t>
            </a:r>
            <a:endParaRPr lang="en-GB" b="1" dirty="0"/>
          </a:p>
          <a:p>
            <a:endParaRPr lang="en-GB" b="1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Should we use generic LLMs (e.g., ChatGPT), specialized software (e.g., NVivo, </a:t>
            </a:r>
            <a:r>
              <a:rPr dirty="0" err="1"/>
              <a:t>Looppanel</a:t>
            </a:r>
            <a:r>
              <a:rPr dirty="0"/>
              <a:t>), or in-house solutions (e.g., Python scripts)?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allocate and manage the resources needed for experimentation?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ensure interoperability with existing evaluation systems?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BF181-3E7D-2EC8-B94F-075BBC22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28" y="1597926"/>
            <a:ext cx="4331560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/>
              <a:t>6. </a:t>
            </a:r>
            <a:r>
              <a:rPr sz="3200" dirty="0"/>
              <a:t>In-house vs. </a:t>
            </a:r>
            <a:r>
              <a:rPr lang="en-GB" sz="3200" dirty="0"/>
              <a:t>o</a:t>
            </a:r>
            <a:r>
              <a:rPr sz="3200" dirty="0" err="1"/>
              <a:t>utsourcing</a:t>
            </a:r>
            <a:r>
              <a:rPr sz="3200" dirty="0"/>
              <a:t> – </a:t>
            </a:r>
            <a:r>
              <a:rPr lang="en-GB" sz="3200" dirty="0"/>
              <a:t>w</a:t>
            </a:r>
            <a:r>
              <a:rPr sz="3200" dirty="0"/>
              <a:t>here to </a:t>
            </a:r>
            <a:r>
              <a:rPr lang="en-GB" sz="3200" dirty="0" err="1"/>
              <a:t>i</a:t>
            </a:r>
            <a:r>
              <a:rPr sz="3200" dirty="0" err="1"/>
              <a:t>nvest</a:t>
            </a:r>
            <a:r>
              <a:rPr sz="3200" dirty="0"/>
              <a:t> </a:t>
            </a:r>
            <a:r>
              <a:rPr lang="en-GB" sz="3200" dirty="0"/>
              <a:t>r</a:t>
            </a:r>
            <a:r>
              <a:rPr sz="3200" dirty="0" err="1"/>
              <a:t>esources</a:t>
            </a:r>
            <a:r>
              <a:rPr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Challenge: </a:t>
            </a:r>
            <a:r>
              <a:rPr b="1" dirty="0"/>
              <a:t>AI expertise is scarce in evaluation teams—should we develop it internally?</a:t>
            </a:r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Which AI capabilities should be developed in-house, and which should be outsourced</a:t>
            </a:r>
            <a:r>
              <a:rPr lang="en-GB" dirty="0"/>
              <a:t> to external consultants</a:t>
            </a:r>
            <a:r>
              <a:rPr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balance skill-building with efficiency?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is the best way to outsource AI support?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2799F-3063-714A-6800-2897138D4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396" y="1784225"/>
            <a:ext cx="4255136" cy="40640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7. </a:t>
            </a:r>
            <a:r>
              <a:rPr sz="3200" dirty="0"/>
              <a:t>Institutional IT </a:t>
            </a:r>
            <a:r>
              <a:rPr lang="en-GB" sz="3200" dirty="0"/>
              <a:t>c</a:t>
            </a:r>
            <a:r>
              <a:rPr sz="3200" dirty="0" err="1"/>
              <a:t>onstraints</a:t>
            </a:r>
            <a:r>
              <a:rPr sz="3200" dirty="0"/>
              <a:t> and AI </a:t>
            </a:r>
            <a:r>
              <a:rPr lang="en-GB" sz="3200" dirty="0"/>
              <a:t>a</a:t>
            </a:r>
            <a:r>
              <a:rPr sz="3200" dirty="0" err="1"/>
              <a:t>doption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Challenge: </a:t>
            </a:r>
            <a:r>
              <a:rPr b="1" dirty="0"/>
              <a:t>MDBs </a:t>
            </a:r>
            <a:r>
              <a:rPr lang="en-GB" b="1" dirty="0"/>
              <a:t>often </a:t>
            </a:r>
            <a:r>
              <a:rPr b="1" dirty="0"/>
              <a:t>operate in highly controlled IT environments with limited flexibility.</a:t>
            </a:r>
          </a:p>
          <a:p>
            <a:endParaRPr lang="en-GB" dirty="0"/>
          </a:p>
          <a:p>
            <a:r>
              <a:rPr dirty="0"/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How do we navigate slow approval processes for new AI tools?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the generic, bank-wide AI solutions suitable for evaluations?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What workarounds exist for testing AI within institutional constraints?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0E892-281E-0880-83CF-58FA320C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722" y="1690688"/>
            <a:ext cx="4531445" cy="4404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V palette MS Office">
      <a:dk1>
        <a:srgbClr val="17274B"/>
      </a:dk1>
      <a:lt1>
        <a:sysClr val="window" lastClr="FFFFFF"/>
      </a:lt1>
      <a:dk2>
        <a:srgbClr val="17274B"/>
      </a:dk2>
      <a:lt2>
        <a:srgbClr val="FFFFFF"/>
      </a:lt2>
      <a:accent1>
        <a:srgbClr val="3152A4"/>
      </a:accent1>
      <a:accent2>
        <a:srgbClr val="45A59A"/>
      </a:accent2>
      <a:accent3>
        <a:srgbClr val="6584D1"/>
      </a:accent3>
      <a:accent4>
        <a:srgbClr val="774B6F"/>
      </a:accent4>
      <a:accent5>
        <a:srgbClr val="EB5F5E"/>
      </a:accent5>
      <a:accent6>
        <a:srgbClr val="B3B3B2"/>
      </a:accent6>
      <a:hlink>
        <a:srgbClr val="3152A4"/>
      </a:hlink>
      <a:folHlink>
        <a:srgbClr val="3152A4"/>
      </a:folHlink>
    </a:clrScheme>
    <a:fontScheme name="Custom 1">
      <a:majorFont>
        <a:latin typeface="Myriad Pro"/>
        <a:ea typeface="DejaVu Sans"/>
        <a:cs typeface="DejaVu Sans"/>
      </a:majorFont>
      <a:minorFont>
        <a:latin typeface="Myriad Pro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B Evaluation presentation template.potx" id="{FBAB83C5-BDCB-4CC1-8BE9-A960270E1737}" vid="{604072A8-AA78-45B3-A228-10E8ED7F5602}"/>
    </a:ext>
  </a:extLst>
</a:theme>
</file>

<file path=ppt/theme/theme2.xml><?xml version="1.0" encoding="utf-8"?>
<a:theme xmlns:a="http://schemas.openxmlformats.org/drawingml/2006/main" name="2_Office Theme">
  <a:themeElements>
    <a:clrScheme name="EV palette MS Office">
      <a:dk1>
        <a:srgbClr val="17274B"/>
      </a:dk1>
      <a:lt1>
        <a:sysClr val="window" lastClr="FFFFFF"/>
      </a:lt1>
      <a:dk2>
        <a:srgbClr val="17274B"/>
      </a:dk2>
      <a:lt2>
        <a:srgbClr val="FFFFFF"/>
      </a:lt2>
      <a:accent1>
        <a:srgbClr val="3152A4"/>
      </a:accent1>
      <a:accent2>
        <a:srgbClr val="45A59A"/>
      </a:accent2>
      <a:accent3>
        <a:srgbClr val="6584D1"/>
      </a:accent3>
      <a:accent4>
        <a:srgbClr val="774B6F"/>
      </a:accent4>
      <a:accent5>
        <a:srgbClr val="EB5F5E"/>
      </a:accent5>
      <a:accent6>
        <a:srgbClr val="B3B3B2"/>
      </a:accent6>
      <a:hlink>
        <a:srgbClr val="3152A4"/>
      </a:hlink>
      <a:folHlink>
        <a:srgbClr val="3152A4"/>
      </a:folHlink>
    </a:clrScheme>
    <a:fontScheme name="Custom 1">
      <a:majorFont>
        <a:latin typeface="Myriad Pro"/>
        <a:ea typeface="DejaVu Sans"/>
        <a:cs typeface="DejaVu Sans"/>
      </a:majorFont>
      <a:minorFont>
        <a:latin typeface="Myriad Pro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38AA80-E69A-4F2B-A8AD-A4CEA51A92EF}" vid="{DD99D0CE-D2B0-4A1E-BABB-FA93F922F5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V palette MS Office">
    <a:dk1>
      <a:srgbClr val="17274B"/>
    </a:dk1>
    <a:lt1>
      <a:sysClr val="window" lastClr="FFFFFF"/>
    </a:lt1>
    <a:dk2>
      <a:srgbClr val="17274B"/>
    </a:dk2>
    <a:lt2>
      <a:srgbClr val="FFFFFF"/>
    </a:lt2>
    <a:accent1>
      <a:srgbClr val="3152A4"/>
    </a:accent1>
    <a:accent2>
      <a:srgbClr val="45A59A"/>
    </a:accent2>
    <a:accent3>
      <a:srgbClr val="6584D1"/>
    </a:accent3>
    <a:accent4>
      <a:srgbClr val="774B6F"/>
    </a:accent4>
    <a:accent5>
      <a:srgbClr val="EB5F5E"/>
    </a:accent5>
    <a:accent6>
      <a:srgbClr val="B3B3B2"/>
    </a:accent6>
    <a:hlink>
      <a:srgbClr val="3152A4"/>
    </a:hlink>
    <a:folHlink>
      <a:srgbClr val="3152A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935AD1B68EA4C8EA4B8703CC749EC" ma:contentTypeVersion="14" ma:contentTypeDescription="Create a new document." ma:contentTypeScope="" ma:versionID="1394be2f2be6c5463e6d219b11ce747f">
  <xsd:schema xmlns:xsd="http://www.w3.org/2001/XMLSchema" xmlns:xs="http://www.w3.org/2001/XMLSchema" xmlns:p="http://schemas.microsoft.com/office/2006/metadata/properties" xmlns:ns2="446295ab-31b5-447a-8bbb-b1bc369bbab1" xmlns:ns3="a3919f43-3299-43b7-8a33-1f541fde6abd" targetNamespace="http://schemas.microsoft.com/office/2006/metadata/properties" ma:root="true" ma:fieldsID="e62018ec7bc79a0c243b858507a88edb" ns2:_="" ns3:_="">
    <xsd:import namespace="446295ab-31b5-447a-8bbb-b1bc369bbab1"/>
    <xsd:import namespace="a3919f43-3299-43b7-8a33-1f541fde6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95ab-31b5-447a-8bbb-b1bc369bb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be2620-ddc3-491e-8f12-d8e8b62f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19f43-3299-43b7-8a33-1f541fde6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cbb8da4-5123-444a-af8e-75ce10cf2bd4}" ma:internalName="TaxCatchAll" ma:showField="CatchAllData" ma:web="a3919f43-3299-43b7-8a33-1f541fde6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19f43-3299-43b7-8a33-1f541fde6abd" xsi:nil="true"/>
    <lcf76f155ced4ddcb4097134ff3c332f xmlns="446295ab-31b5-447a-8bbb-b1bc369bba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C5088A-7CC9-488A-953D-4598D0A29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295ab-31b5-447a-8bbb-b1bc369bbab1"/>
    <ds:schemaRef ds:uri="a3919f43-3299-43b7-8a33-1f541fde6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521E0E-06CA-4BFD-AC84-DFFE920F55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204825-DB6A-4D37-AFFC-5A49936F0C78}">
  <ds:schemaRefs>
    <ds:schemaRef ds:uri="446295ab-31b5-447a-8bbb-b1bc369bbab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a3919f43-3299-43b7-8a33-1f541fde6a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[Template file] EV - PowerPoint template (1)</Template>
  <TotalTime>2405</TotalTime>
  <Words>852</Words>
  <Application>Microsoft Office PowerPoint</Application>
  <PresentationFormat>Widescreen</PresentationFormat>
  <Paragraphs>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1_Office Theme</vt:lpstr>
      <vt:lpstr>2_Office Theme</vt:lpstr>
      <vt:lpstr>PowerPoint Presentation</vt:lpstr>
      <vt:lpstr>Introduction</vt:lpstr>
      <vt:lpstr>1. Picking the right battles</vt:lpstr>
      <vt:lpstr>2. Future-proofing in a rapidly evolving landscape</vt:lpstr>
      <vt:lpstr>3. Balancing AI and traditional data analysis</vt:lpstr>
      <vt:lpstr>4. AI for Qualitative Data – Changing Workflows</vt:lpstr>
      <vt:lpstr>5. Choosing the right AI tools</vt:lpstr>
      <vt:lpstr>6. In-house vs. outsourcing – where to invest resources?</vt:lpstr>
      <vt:lpstr>7. Institutional IT constraints and AI adoption</vt:lpstr>
      <vt:lpstr>8. Confidential data and AI – managing risks</vt:lpstr>
      <vt:lpstr>9. Training and capacity building</vt:lpstr>
      <vt:lpstr>10. Risks of not getting it right</vt:lpstr>
      <vt:lpstr>Conclusions – Moving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FROIDURE Pierre</dc:creator>
  <cp:lastModifiedBy>COSTANDACHE Ioan Adrian</cp:lastModifiedBy>
  <cp:revision>100</cp:revision>
  <cp:lastPrinted>2025-01-22T14:08:18Z</cp:lastPrinted>
  <dcterms:created xsi:type="dcterms:W3CDTF">2024-02-20T09:42:35Z</dcterms:created>
  <dcterms:modified xsi:type="dcterms:W3CDTF">2025-03-07T13:38:57Z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1_Office Theme:5</vt:lpwstr>
  </property>
  <property fmtid="{D5CDD505-2E9C-101B-9397-08002B2CF9AE}" pid="3" name="ClassificationContentMarkingHeaderText">
    <vt:lpwstr>Corporate Use</vt:lpwstr>
  </property>
  <property fmtid="{D5CDD505-2E9C-101B-9397-08002B2CF9AE}" pid="4" name="ContentTypeId">
    <vt:lpwstr>0x010100171935AD1B68EA4C8EA4B8703CC749EC</vt:lpwstr>
  </property>
  <property fmtid="{D5CDD505-2E9C-101B-9397-08002B2CF9AE}" pid="5" name="MediaServiceImageTags">
    <vt:lpwstr/>
  </property>
  <property fmtid="{D5CDD505-2E9C-101B-9397-08002B2CF9AE}" pid="6" name="MSIP_Label_9b5154d6-21c1-415b-b061-7427a4708b37_Enabled">
    <vt:lpwstr>true</vt:lpwstr>
  </property>
  <property fmtid="{D5CDD505-2E9C-101B-9397-08002B2CF9AE}" pid="7" name="MSIP_Label_9b5154d6-21c1-415b-b061-7427a4708b37_SetDate">
    <vt:lpwstr>2025-03-03T11:04:33Z</vt:lpwstr>
  </property>
  <property fmtid="{D5CDD505-2E9C-101B-9397-08002B2CF9AE}" pid="8" name="MSIP_Label_9b5154d6-21c1-415b-b061-7427a4708b37_Method">
    <vt:lpwstr>Standard</vt:lpwstr>
  </property>
  <property fmtid="{D5CDD505-2E9C-101B-9397-08002B2CF9AE}" pid="9" name="MSIP_Label_9b5154d6-21c1-415b-b061-7427a4708b37_Name">
    <vt:lpwstr>Default Corporate Use</vt:lpwstr>
  </property>
  <property fmtid="{D5CDD505-2E9C-101B-9397-08002B2CF9AE}" pid="10" name="MSIP_Label_9b5154d6-21c1-415b-b061-7427a4708b37_SiteId">
    <vt:lpwstr>0b96d5d2-d153-4370-a2c7-8a926f24c8a1</vt:lpwstr>
  </property>
  <property fmtid="{D5CDD505-2E9C-101B-9397-08002B2CF9AE}" pid="11" name="MSIP_Label_9b5154d6-21c1-415b-b061-7427a4708b37_ActionId">
    <vt:lpwstr>e6e7d177-6b48-4de9-8332-5065fab9b1bb</vt:lpwstr>
  </property>
  <property fmtid="{D5CDD505-2E9C-101B-9397-08002B2CF9AE}" pid="12" name="MSIP_Label_9b5154d6-21c1-415b-b061-7427a4708b37_ContentBits">
    <vt:lpwstr>0</vt:lpwstr>
  </property>
</Properties>
</file>