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87" r:id="rId5"/>
    <p:sldId id="396" r:id="rId6"/>
    <p:sldId id="402" r:id="rId7"/>
    <p:sldId id="404" r:id="rId8"/>
    <p:sldId id="403" r:id="rId9"/>
    <p:sldId id="303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rmattedPresentation" id="{7F7E4036-A550-D341-B818-41E0438AC38A}">
          <p14:sldIdLst>
            <p14:sldId id="287"/>
            <p14:sldId id="396"/>
            <p14:sldId id="402"/>
            <p14:sldId id="404"/>
            <p14:sldId id="403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64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90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B4D1C3-1D58-563A-8DB0-AA26D7F73775}" name="de Las Casas, Miguel" initials="Md" userId="S::MDeLasCasas@imf.org::c5ed4e3e-2ed9-4d06-948f-f92ab769914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 Las Casas, Miguel" initials="dLCM" lastIdx="45" clrIdx="0">
    <p:extLst>
      <p:ext uri="{19B8F6BF-5375-455C-9EA6-DF929625EA0E}">
        <p15:presenceInfo xmlns:p15="http://schemas.microsoft.com/office/powerpoint/2012/main" userId="S::MDeLasCasas@IMF.ORG::c5ed4e3e-2ed9-4d06-948f-f92ab769914f" providerId="AD"/>
      </p:ext>
    </p:extLst>
  </p:cmAuthor>
  <p:cmAuthor id="2" name="Pedraglio, Roxana" initials="PR" lastIdx="7" clrIdx="1">
    <p:extLst>
      <p:ext uri="{19B8F6BF-5375-455C-9EA6-DF929625EA0E}">
        <p15:presenceInfo xmlns:p15="http://schemas.microsoft.com/office/powerpoint/2012/main" userId="S::RPedraglio@IMF.ORG::7cdb1bf6-8c74-4386-978e-6b134c99a89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A21"/>
    <a:srgbClr val="FCB280"/>
    <a:srgbClr val="A6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520" autoAdjust="0"/>
  </p:normalViewPr>
  <p:slideViewPr>
    <p:cSldViewPr snapToGrid="0">
      <p:cViewPr varScale="1">
        <p:scale>
          <a:sx n="82" d="100"/>
          <a:sy n="82" d="100"/>
        </p:scale>
        <p:origin x="3696" y="67"/>
      </p:cViewPr>
      <p:guideLst>
        <p:guide orient="horz" pos="2640"/>
        <p:guide pos="3840"/>
        <p:guide orient="horz" pos="9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 Las Casas, Miguel" userId="c5ed4e3e-2ed9-4d06-948f-f92ab769914f" providerId="ADAL" clId="{EBF3B669-111E-442C-83A9-2A3AB53D48FE}"/>
    <pc:docChg chg="modSld">
      <pc:chgData name="de Las Casas, Miguel" userId="c5ed4e3e-2ed9-4d06-948f-f92ab769914f" providerId="ADAL" clId="{EBF3B669-111E-442C-83A9-2A3AB53D48FE}" dt="2025-03-07T22:52:50.079" v="1" actId="6549"/>
      <pc:docMkLst>
        <pc:docMk/>
      </pc:docMkLst>
      <pc:sldChg chg="modNotesTx">
        <pc:chgData name="de Las Casas, Miguel" userId="c5ed4e3e-2ed9-4d06-948f-f92ab769914f" providerId="ADAL" clId="{EBF3B669-111E-442C-83A9-2A3AB53D48FE}" dt="2025-03-07T22:52:44.630" v="0" actId="6549"/>
        <pc:sldMkLst>
          <pc:docMk/>
          <pc:sldMk cId="2323225281" sldId="396"/>
        </pc:sldMkLst>
      </pc:sldChg>
      <pc:sldChg chg="modNotesTx">
        <pc:chgData name="de Las Casas, Miguel" userId="c5ed4e3e-2ed9-4d06-948f-f92ab769914f" providerId="ADAL" clId="{EBF3B669-111E-442C-83A9-2A3AB53D48FE}" dt="2025-03-07T22:52:50.079" v="1" actId="6549"/>
        <pc:sldMkLst>
          <pc:docMk/>
          <pc:sldMk cId="2637298443" sldId="40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43343" cy="467072"/>
          </a:xfrm>
          <a:prstGeom prst="rect">
            <a:avLst/>
          </a:prstGeom>
        </p:spPr>
        <p:txBody>
          <a:bodyPr vert="horz" lIns="92393" tIns="46197" rIns="92393" bIns="4619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3"/>
            <a:ext cx="3043343" cy="467072"/>
          </a:xfrm>
          <a:prstGeom prst="rect">
            <a:avLst/>
          </a:prstGeom>
        </p:spPr>
        <p:txBody>
          <a:bodyPr vert="horz" lIns="92393" tIns="46197" rIns="92393" bIns="46197" rtlCol="0"/>
          <a:lstStyle>
            <a:lvl1pPr algn="r">
              <a:defRPr sz="1100"/>
            </a:lvl1pPr>
          </a:lstStyle>
          <a:p>
            <a:fld id="{17662484-B647-154B-8008-6C77C5ECBE5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2393" tIns="46197" rIns="92393" bIns="4619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7071"/>
          </a:xfrm>
          <a:prstGeom prst="rect">
            <a:avLst/>
          </a:prstGeom>
        </p:spPr>
        <p:txBody>
          <a:bodyPr vert="horz" lIns="92393" tIns="46197" rIns="92393" bIns="46197" rtlCol="0" anchor="b"/>
          <a:lstStyle>
            <a:lvl1pPr algn="r">
              <a:defRPr sz="1100"/>
            </a:lvl1pPr>
          </a:lstStyle>
          <a:p>
            <a:fld id="{CADDD8F7-E139-B543-9B89-3A2FC3489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54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43343" cy="467072"/>
          </a:xfrm>
          <a:prstGeom prst="rect">
            <a:avLst/>
          </a:prstGeom>
        </p:spPr>
        <p:txBody>
          <a:bodyPr vert="horz" lIns="92393" tIns="46197" rIns="92393" bIns="4619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3"/>
            <a:ext cx="3043343" cy="467072"/>
          </a:xfrm>
          <a:prstGeom prst="rect">
            <a:avLst/>
          </a:prstGeom>
        </p:spPr>
        <p:txBody>
          <a:bodyPr vert="horz" lIns="92393" tIns="46197" rIns="92393" bIns="46197" rtlCol="0"/>
          <a:lstStyle>
            <a:lvl1pPr algn="r">
              <a:defRPr sz="1100"/>
            </a:lvl1pPr>
          </a:lstStyle>
          <a:p>
            <a:fld id="{0A99F9B1-A119-5B4F-A253-3C28526DFA9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3" tIns="46197" rIns="92393" bIns="4619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5"/>
            <a:ext cx="5618480" cy="3665459"/>
          </a:xfrm>
          <a:prstGeom prst="rect">
            <a:avLst/>
          </a:prstGeom>
        </p:spPr>
        <p:txBody>
          <a:bodyPr vert="horz" lIns="92393" tIns="46197" rIns="92393" bIns="4619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2393" tIns="46197" rIns="92393" bIns="4619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7071"/>
          </a:xfrm>
          <a:prstGeom prst="rect">
            <a:avLst/>
          </a:prstGeom>
        </p:spPr>
        <p:txBody>
          <a:bodyPr vert="horz" lIns="92393" tIns="46197" rIns="92393" bIns="46197" rtlCol="0" anchor="b"/>
          <a:lstStyle>
            <a:lvl1pPr algn="r">
              <a:defRPr sz="1100"/>
            </a:lvl1pPr>
          </a:lstStyle>
          <a:p>
            <a:fld id="{D0CB577C-39C0-1D4E-BAFA-A41C046D0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4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B577C-39C0-1D4E-BAFA-A41C046D06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63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C10696-70C7-E70D-55D1-30C26E22A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FCD80D2-71DD-B002-7F4E-3611D7FB16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67AC2F-10C9-C9F0-A491-5E3DB3D930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279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70E85-1FD2-F652-29F2-A7E3568DE0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8EC-65C6-4C34-8433-3AF087E216B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2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279"/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8EC-65C6-4C34-8433-3AF087E216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09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279"/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8EC-65C6-4C34-8433-3AF087E216B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38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279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908EC-65C6-4C34-8433-3AF087E216B2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0846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8EC-65C6-4C34-8433-3AF087E216B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4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5943600"/>
            <a:ext cx="121920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-1"/>
            <a:ext cx="12192000" cy="5893905"/>
          </a:xfrm>
          <a:prstGeom prst="rect">
            <a:avLst/>
          </a:prstGeom>
          <a:solidFill>
            <a:srgbClr val="FA7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1723291" y="5943600"/>
            <a:ext cx="8823570" cy="914400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lIns="0" tIns="0" rIns="0" bIns="91440" anchor="ctr">
            <a:noAutofit/>
          </a:bodyPr>
          <a:lstStyle>
            <a:lvl1pPr algn="l">
              <a:defRPr sz="32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723291" y="3086932"/>
            <a:ext cx="8823569" cy="2297514"/>
          </a:xfrm>
        </p:spPr>
        <p:txBody>
          <a:bodyPr lIns="0" tIns="365760" rIns="0" bIns="182880" anchor="ctr">
            <a:noAutofit/>
          </a:bodyPr>
          <a:lstStyle>
            <a:lvl1pPr>
              <a:lnSpc>
                <a:spcPct val="90000"/>
              </a:lnSpc>
              <a:spcBef>
                <a:spcPts val="300"/>
              </a:spcBef>
              <a:defRPr sz="50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Bef>
                <a:spcPts val="300"/>
              </a:spcBef>
              <a:buFontTx/>
              <a:buNone/>
              <a:tabLst/>
              <a:defRPr sz="4000" b="0">
                <a:solidFill>
                  <a:schemeClr val="accent6">
                    <a:lumMod val="50000"/>
                  </a:schemeClr>
                </a:solidFill>
                <a:latin typeface="+mj-lt"/>
              </a:defRPr>
            </a:lvl2pPr>
            <a:lvl3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3pPr>
            <a:lvl4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4pPr>
            <a:lvl5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-628843" y="-1589573"/>
            <a:ext cx="3572768" cy="5819600"/>
            <a:chOff x="-647973" y="-1233681"/>
            <a:chExt cx="3681456" cy="5996639"/>
          </a:xfrm>
        </p:grpSpPr>
        <p:sp>
          <p:nvSpPr>
            <p:cNvPr id="4" name="Triangle 3"/>
            <p:cNvSpPr/>
            <p:nvPr userDrawn="1"/>
          </p:nvSpPr>
          <p:spPr>
            <a:xfrm rot="5400000">
              <a:off x="-1805565" y="-76089"/>
              <a:ext cx="5996639" cy="3681456"/>
            </a:xfrm>
            <a:prstGeom prst="triangle">
              <a:avLst>
                <a:gd name="adj" fmla="val 5025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6805" b="-5018"/>
            <a:stretch/>
          </p:blipFill>
          <p:spPr>
            <a:xfrm>
              <a:off x="305553" y="1222638"/>
              <a:ext cx="2033316" cy="1172913"/>
            </a:xfrm>
            <a:prstGeom prst="rect">
              <a:avLst/>
            </a:prstGeom>
          </p:spPr>
        </p:pic>
      </p:grpSp>
      <p:sp>
        <p:nvSpPr>
          <p:cNvPr id="15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67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 userDrawn="1"/>
        </p:nvSpPr>
        <p:spPr>
          <a:xfrm>
            <a:off x="0" y="2205644"/>
            <a:ext cx="914400" cy="914400"/>
          </a:xfrm>
          <a:custGeom>
            <a:avLst/>
            <a:gdLst>
              <a:gd name="connsiteX0" fmla="*/ 0 w 1041648"/>
              <a:gd name="connsiteY0" fmla="*/ 0 h 1041648"/>
              <a:gd name="connsiteX1" fmla="*/ 1041648 w 1041648"/>
              <a:gd name="connsiteY1" fmla="*/ 0 h 1041648"/>
              <a:gd name="connsiteX2" fmla="*/ 1041648 w 1041648"/>
              <a:gd name="connsiteY2" fmla="*/ 1041648 h 1041648"/>
              <a:gd name="connsiteX3" fmla="*/ 0 w 1041648"/>
              <a:gd name="connsiteY3" fmla="*/ 1041648 h 1041648"/>
              <a:gd name="connsiteX4" fmla="*/ 0 w 1041648"/>
              <a:gd name="connsiteY4" fmla="*/ 0 h 1041648"/>
              <a:gd name="connsiteX0" fmla="*/ 0 w 1041648"/>
              <a:gd name="connsiteY0" fmla="*/ 0 h 1041648"/>
              <a:gd name="connsiteX1" fmla="*/ 1041648 w 1041648"/>
              <a:gd name="connsiteY1" fmla="*/ 0 h 1041648"/>
              <a:gd name="connsiteX2" fmla="*/ 0 w 1041648"/>
              <a:gd name="connsiteY2" fmla="*/ 1041648 h 1041648"/>
              <a:gd name="connsiteX3" fmla="*/ 0 w 1041648"/>
              <a:gd name="connsiteY3" fmla="*/ 0 h 1041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1648" h="1041648">
                <a:moveTo>
                  <a:pt x="0" y="0"/>
                </a:moveTo>
                <a:lnTo>
                  <a:pt x="1041648" y="0"/>
                </a:lnTo>
                <a:lnTo>
                  <a:pt x="0" y="104164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5457211"/>
            <a:ext cx="121920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2205644"/>
            <a:ext cx="12192000" cy="3204186"/>
          </a:xfrm>
          <a:prstGeom prst="rect">
            <a:avLst/>
          </a:prstGeom>
          <a:solidFill>
            <a:srgbClr val="FA7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747" y="442612"/>
            <a:ext cx="2441331" cy="1432248"/>
          </a:xfrm>
          <a:prstGeom prst="rect">
            <a:avLst/>
          </a:prstGeom>
        </p:spPr>
      </p:pic>
      <p:sp>
        <p:nvSpPr>
          <p:cNvPr id="1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1473200" y="5457211"/>
            <a:ext cx="9144000" cy="914400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lIns="0" tIns="0" rIns="0" bIns="91440" anchor="ctr">
            <a:noAutofit/>
          </a:bodyPr>
          <a:lstStyle>
            <a:lvl1pPr algn="r">
              <a:defRPr sz="32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473200" y="2205644"/>
            <a:ext cx="9144000" cy="3204186"/>
          </a:xfrm>
        </p:spPr>
        <p:txBody>
          <a:bodyPr lIns="0" tIns="365760" rIns="0" bIns="182880" anchor="ctr">
            <a:noAutofit/>
          </a:bodyPr>
          <a:lstStyle>
            <a:lvl1pPr>
              <a:lnSpc>
                <a:spcPct val="90000"/>
              </a:lnSpc>
              <a:spcBef>
                <a:spcPts val="300"/>
              </a:spcBef>
              <a:defRPr sz="50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Bef>
                <a:spcPts val="300"/>
              </a:spcBef>
              <a:buFontTx/>
              <a:buNone/>
              <a:tabLst/>
              <a:defRPr sz="4000" b="0">
                <a:solidFill>
                  <a:schemeClr val="accent6">
                    <a:lumMod val="50000"/>
                  </a:schemeClr>
                </a:solidFill>
                <a:latin typeface="+mj-lt"/>
              </a:defRPr>
            </a:lvl2pPr>
            <a:lvl3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3pPr>
            <a:lvl4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4pPr>
            <a:lvl5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1277600" y="5457211"/>
            <a:ext cx="914400" cy="914400"/>
          </a:xfrm>
          <a:custGeom>
            <a:avLst/>
            <a:gdLst>
              <a:gd name="connsiteX0" fmla="*/ 0 w 879231"/>
              <a:gd name="connsiteY0" fmla="*/ 0 h 879231"/>
              <a:gd name="connsiteX1" fmla="*/ 879231 w 879231"/>
              <a:gd name="connsiteY1" fmla="*/ 0 h 879231"/>
              <a:gd name="connsiteX2" fmla="*/ 879231 w 879231"/>
              <a:gd name="connsiteY2" fmla="*/ 879231 h 879231"/>
              <a:gd name="connsiteX3" fmla="*/ 0 w 879231"/>
              <a:gd name="connsiteY3" fmla="*/ 879231 h 879231"/>
              <a:gd name="connsiteX4" fmla="*/ 0 w 879231"/>
              <a:gd name="connsiteY4" fmla="*/ 0 h 879231"/>
              <a:gd name="connsiteX0" fmla="*/ 0 w 879231"/>
              <a:gd name="connsiteY0" fmla="*/ 879231 h 879231"/>
              <a:gd name="connsiteX1" fmla="*/ 879231 w 879231"/>
              <a:gd name="connsiteY1" fmla="*/ 0 h 879231"/>
              <a:gd name="connsiteX2" fmla="*/ 879231 w 879231"/>
              <a:gd name="connsiteY2" fmla="*/ 879231 h 879231"/>
              <a:gd name="connsiteX3" fmla="*/ 0 w 879231"/>
              <a:gd name="connsiteY3" fmla="*/ 879231 h 879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9231" h="879231">
                <a:moveTo>
                  <a:pt x="0" y="879231"/>
                </a:moveTo>
                <a:lnTo>
                  <a:pt x="879231" y="0"/>
                </a:lnTo>
                <a:lnTo>
                  <a:pt x="879231" y="879231"/>
                </a:lnTo>
                <a:lnTo>
                  <a:pt x="0" y="8792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67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892" y="365125"/>
            <a:ext cx="9828628" cy="822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3177" y="-36957"/>
            <a:ext cx="1380745" cy="2121789"/>
            <a:chOff x="-3177" y="-381"/>
            <a:chExt cx="1380745" cy="2121789"/>
          </a:xfrm>
        </p:grpSpPr>
        <p:sp>
          <p:nvSpPr>
            <p:cNvPr id="3" name="Triangle 2"/>
            <p:cNvSpPr/>
            <p:nvPr userDrawn="1"/>
          </p:nvSpPr>
          <p:spPr>
            <a:xfrm rot="5400000">
              <a:off x="-373699" y="370141"/>
              <a:ext cx="2121789" cy="1380745"/>
            </a:xfrm>
            <a:custGeom>
              <a:avLst/>
              <a:gdLst>
                <a:gd name="connsiteX0" fmla="*/ 0 w 2252240"/>
                <a:gd name="connsiteY0" fmla="*/ 1570892 h 1570892"/>
                <a:gd name="connsiteX1" fmla="*/ 1126120 w 2252240"/>
                <a:gd name="connsiteY1" fmla="*/ 0 h 1570892"/>
                <a:gd name="connsiteX2" fmla="*/ 2252240 w 2252240"/>
                <a:gd name="connsiteY2" fmla="*/ 1570892 h 1570892"/>
                <a:gd name="connsiteX3" fmla="*/ 0 w 2252240"/>
                <a:gd name="connsiteY3" fmla="*/ 1570892 h 1570892"/>
                <a:gd name="connsiteX0" fmla="*/ 0 w 2252240"/>
                <a:gd name="connsiteY0" fmla="*/ 1570892 h 1570892"/>
                <a:gd name="connsiteX1" fmla="*/ 246888 w 2252240"/>
                <a:gd name="connsiteY1" fmla="*/ 1250851 h 1570892"/>
                <a:gd name="connsiteX2" fmla="*/ 1126120 w 2252240"/>
                <a:gd name="connsiteY2" fmla="*/ 0 h 1570892"/>
                <a:gd name="connsiteX3" fmla="*/ 2252240 w 2252240"/>
                <a:gd name="connsiteY3" fmla="*/ 1570892 h 1570892"/>
                <a:gd name="connsiteX4" fmla="*/ 0 w 2252240"/>
                <a:gd name="connsiteY4" fmla="*/ 1570892 h 1570892"/>
                <a:gd name="connsiteX0" fmla="*/ 9144 w 2005352"/>
                <a:gd name="connsiteY0" fmla="*/ 1570892 h 1570892"/>
                <a:gd name="connsiteX1" fmla="*/ 0 w 2005352"/>
                <a:gd name="connsiteY1" fmla="*/ 1250851 h 1570892"/>
                <a:gd name="connsiteX2" fmla="*/ 879232 w 2005352"/>
                <a:gd name="connsiteY2" fmla="*/ 0 h 1570892"/>
                <a:gd name="connsiteX3" fmla="*/ 2005352 w 2005352"/>
                <a:gd name="connsiteY3" fmla="*/ 1570892 h 1570892"/>
                <a:gd name="connsiteX4" fmla="*/ 9144 w 2005352"/>
                <a:gd name="connsiteY4" fmla="*/ 1570892 h 1570892"/>
                <a:gd name="connsiteX0" fmla="*/ 0 w 2005733"/>
                <a:gd name="connsiteY0" fmla="*/ 1567717 h 1570892"/>
                <a:gd name="connsiteX1" fmla="*/ 381 w 2005733"/>
                <a:gd name="connsiteY1" fmla="*/ 1250851 h 1570892"/>
                <a:gd name="connsiteX2" fmla="*/ 879613 w 2005733"/>
                <a:gd name="connsiteY2" fmla="*/ 0 h 1570892"/>
                <a:gd name="connsiteX3" fmla="*/ 2005733 w 2005733"/>
                <a:gd name="connsiteY3" fmla="*/ 1570892 h 1570892"/>
                <a:gd name="connsiteX4" fmla="*/ 0 w 2005733"/>
                <a:gd name="connsiteY4" fmla="*/ 1567717 h 1570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5733" h="1570892">
                  <a:moveTo>
                    <a:pt x="0" y="1567717"/>
                  </a:moveTo>
                  <a:lnTo>
                    <a:pt x="381" y="1250851"/>
                  </a:lnTo>
                  <a:lnTo>
                    <a:pt x="879613" y="0"/>
                  </a:lnTo>
                  <a:lnTo>
                    <a:pt x="2005733" y="1570892"/>
                  </a:lnTo>
                  <a:lnTo>
                    <a:pt x="0" y="1567717"/>
                  </a:lnTo>
                  <a:close/>
                </a:path>
              </a:pathLst>
            </a:custGeom>
            <a:solidFill>
              <a:srgbClr val="FA7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69" y="594935"/>
              <a:ext cx="917234" cy="702204"/>
            </a:xfrm>
            <a:prstGeom prst="rect">
              <a:avLst/>
            </a:prstGeom>
          </p:spPr>
        </p:pic>
      </p:grpSp>
      <p:sp>
        <p:nvSpPr>
          <p:cNvPr id="9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1434689" y="6434260"/>
            <a:ext cx="65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42C09EE-5BF7-654E-AEAA-20DD07D7BE3C}" type="slidenum">
              <a:rPr lang="en-US" sz="14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4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1562100" y="1295400"/>
            <a:ext cx="9829800" cy="5032375"/>
          </a:xfrm>
        </p:spPr>
        <p:txBody>
          <a:bodyPr/>
          <a:lstStyle>
            <a:lvl1pPr>
              <a:spcBef>
                <a:spcPts val="30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0"/>
              </a:spcBef>
              <a:spcAft>
                <a:spcPts val="300"/>
              </a:spcAft>
              <a:defRPr/>
            </a:lvl3pPr>
            <a:lvl4pPr>
              <a:spcBef>
                <a:spcPts val="0"/>
              </a:spcBef>
              <a:spcAft>
                <a:spcPts val="300"/>
              </a:spcAft>
              <a:defRPr/>
            </a:lvl4pPr>
            <a:lvl5pPr>
              <a:spcBef>
                <a:spcPts val="0"/>
              </a:spcBef>
              <a:spcAft>
                <a:spcPts val="3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7661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84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98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951" y="365759"/>
            <a:ext cx="9830569" cy="822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68951" y="1295400"/>
            <a:ext cx="4821180" cy="5035062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200"/>
            </a:lvl1pPr>
            <a:lvl2pPr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sz="2000"/>
            </a:lvl2pPr>
            <a:lvl3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3pPr>
            <a:lvl4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4pPr>
            <a:lvl5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6578340" y="1295400"/>
            <a:ext cx="4821180" cy="5035062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200"/>
            </a:lvl1pPr>
            <a:lvl2pPr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sz="2000"/>
            </a:lvl2pPr>
            <a:lvl3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3pPr>
            <a:lvl4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4pPr>
            <a:lvl5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1434689" y="6434260"/>
            <a:ext cx="65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42C09EE-5BF7-654E-AEAA-20DD07D7BE3C}" type="slidenum">
              <a:rPr lang="en-US" sz="14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4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riangle 2"/>
          <p:cNvSpPr/>
          <p:nvPr userDrawn="1"/>
        </p:nvSpPr>
        <p:spPr>
          <a:xfrm rot="5400000">
            <a:off x="-373699" y="333565"/>
            <a:ext cx="2121789" cy="1380745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5733" h="1570892">
                <a:moveTo>
                  <a:pt x="0" y="1567717"/>
                </a:moveTo>
                <a:lnTo>
                  <a:pt x="381" y="1250851"/>
                </a:lnTo>
                <a:lnTo>
                  <a:pt x="879613" y="0"/>
                </a:lnTo>
                <a:lnTo>
                  <a:pt x="2005733" y="1570892"/>
                </a:lnTo>
                <a:lnTo>
                  <a:pt x="0" y="1567717"/>
                </a:lnTo>
                <a:close/>
              </a:path>
            </a:pathLst>
          </a:custGeom>
          <a:solidFill>
            <a:srgbClr val="FA7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" y="558359"/>
            <a:ext cx="917234" cy="702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18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lumns-Sub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951" y="365759"/>
            <a:ext cx="9830569" cy="822960"/>
          </a:xfrm>
        </p:spPr>
        <p:txBody>
          <a:bodyPr/>
          <a:lstStyle>
            <a:lvl1pPr>
              <a:defRPr>
                <a:solidFill>
                  <a:srgbClr val="FA7A2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68951" y="1398553"/>
            <a:ext cx="4821180" cy="4224752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defRPr sz="2200" b="1"/>
            </a:lvl1pPr>
            <a:lvl2pPr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sz="2200"/>
            </a:lvl2pPr>
            <a:lvl3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3pPr>
            <a:lvl4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4pPr>
            <a:lvl5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6578340" y="1398553"/>
            <a:ext cx="4821180" cy="4224752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defRPr sz="2200" b="1"/>
            </a:lvl1pPr>
            <a:lvl2pPr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sz="2200"/>
            </a:lvl2pPr>
            <a:lvl3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3pPr>
            <a:lvl4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4pPr>
            <a:lvl5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1434689" y="6434260"/>
            <a:ext cx="65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42C09EE-5BF7-654E-AEAA-20DD07D7BE3C}" type="slidenum">
              <a:rPr lang="en-US" sz="14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4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568541" y="5701812"/>
            <a:ext cx="9831388" cy="628650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tabLst/>
              <a:defRPr sz="2800" b="0">
                <a:solidFill>
                  <a:srgbClr val="FA7A21"/>
                </a:solidFill>
                <a:latin typeface="+mj-lt"/>
              </a:defRPr>
            </a:lvl1pPr>
            <a:lvl2pPr marL="0" indent="0" algn="ctr">
              <a:buFontTx/>
              <a:buNone/>
              <a:tabLst/>
              <a:defRPr sz="2800" b="0">
                <a:solidFill>
                  <a:srgbClr val="FA7A21"/>
                </a:solidFill>
                <a:latin typeface="+mj-lt"/>
              </a:defRPr>
            </a:lvl2pPr>
            <a:lvl3pPr marL="0" indent="0" algn="ctr">
              <a:buFontTx/>
              <a:buNone/>
              <a:tabLst/>
              <a:defRPr sz="2800" b="0">
                <a:solidFill>
                  <a:srgbClr val="FA7A21"/>
                </a:solidFill>
                <a:latin typeface="+mj-lt"/>
              </a:defRPr>
            </a:lvl3pPr>
            <a:lvl4pPr marL="0" indent="0" algn="ctr">
              <a:buFontTx/>
              <a:buNone/>
              <a:tabLst/>
              <a:defRPr sz="2800" b="0">
                <a:solidFill>
                  <a:srgbClr val="FA7A21"/>
                </a:solidFill>
                <a:latin typeface="+mj-lt"/>
              </a:defRPr>
            </a:lvl4pPr>
            <a:lvl5pPr marL="0" indent="0" algn="ctr">
              <a:buFontTx/>
              <a:buNone/>
              <a:tabLst/>
              <a:defRPr sz="2800" b="0">
                <a:solidFill>
                  <a:schemeClr val="accent3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riangle 2"/>
          <p:cNvSpPr/>
          <p:nvPr userDrawn="1"/>
        </p:nvSpPr>
        <p:spPr>
          <a:xfrm rot="5400000">
            <a:off x="-373699" y="333565"/>
            <a:ext cx="2121789" cy="1380745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5733" h="1570892">
                <a:moveTo>
                  <a:pt x="0" y="1567717"/>
                </a:moveTo>
                <a:lnTo>
                  <a:pt x="381" y="1250851"/>
                </a:lnTo>
                <a:lnTo>
                  <a:pt x="879613" y="0"/>
                </a:lnTo>
                <a:lnTo>
                  <a:pt x="2005733" y="1570892"/>
                </a:lnTo>
                <a:lnTo>
                  <a:pt x="0" y="1567717"/>
                </a:lnTo>
                <a:close/>
              </a:path>
            </a:pathLst>
          </a:custGeom>
          <a:solidFill>
            <a:srgbClr val="FA7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" y="558359"/>
            <a:ext cx="917234" cy="7022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Message">
    <p:bg>
      <p:bgPr>
        <a:solidFill>
          <a:srgbClr val="FA7A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1434689" y="6434260"/>
            <a:ext cx="65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42C09EE-5BF7-654E-AEAA-20DD07D7BE3C}" type="slidenum">
              <a:rPr lang="en-US" sz="14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4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0"/>
          </p:nvPr>
        </p:nvSpPr>
        <p:spPr>
          <a:xfrm>
            <a:off x="784225" y="546100"/>
            <a:ext cx="10650538" cy="5772150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tabLst/>
              <a:defRPr sz="4000" cap="all" baseline="0">
                <a:solidFill>
                  <a:schemeClr val="bg1"/>
                </a:solidFill>
              </a:defRPr>
            </a:lvl1pPr>
            <a:lvl2pPr marL="0" indent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Tx/>
              <a:buNone/>
              <a:tabLst/>
              <a:defRPr sz="3200" i="1">
                <a:solidFill>
                  <a:schemeClr val="bg1"/>
                </a:solidFill>
                <a:latin typeface="+mj-lt"/>
              </a:defRPr>
            </a:lvl2pPr>
            <a:lvl3pPr marL="11113" indent="0" algn="ctr">
              <a:buFontTx/>
              <a:buNone/>
              <a:tabLst/>
              <a:defRPr sz="3200" i="1">
                <a:solidFill>
                  <a:schemeClr val="bg1"/>
                </a:solidFill>
                <a:latin typeface="+mj-lt"/>
              </a:defRPr>
            </a:lvl3pPr>
            <a:lvl4pPr marL="11113" indent="0" algn="ctr">
              <a:buFontTx/>
              <a:buNone/>
              <a:tabLst/>
              <a:defRPr sz="3200" i="1">
                <a:solidFill>
                  <a:schemeClr val="bg1"/>
                </a:solidFill>
                <a:latin typeface="+mj-lt"/>
              </a:defRPr>
            </a:lvl4pPr>
            <a:lvl5pPr marL="11113" indent="0" algn="ctr">
              <a:buFontTx/>
              <a:buNone/>
              <a:tabLst/>
              <a:defRPr sz="3200" i="1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levelt</a:t>
            </a:r>
            <a:endParaRPr lang="en-US"/>
          </a:p>
        </p:txBody>
      </p:sp>
      <p:sp>
        <p:nvSpPr>
          <p:cNvPr id="13" name="Triangle 2"/>
          <p:cNvSpPr/>
          <p:nvPr userDrawn="1"/>
        </p:nvSpPr>
        <p:spPr>
          <a:xfrm rot="5400000">
            <a:off x="-373699" y="333565"/>
            <a:ext cx="2121789" cy="1380745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5733" h="1570892">
                <a:moveTo>
                  <a:pt x="0" y="1567717"/>
                </a:moveTo>
                <a:lnTo>
                  <a:pt x="381" y="1250851"/>
                </a:lnTo>
                <a:lnTo>
                  <a:pt x="879613" y="0"/>
                </a:lnTo>
                <a:lnTo>
                  <a:pt x="2005733" y="1570892"/>
                </a:lnTo>
                <a:lnTo>
                  <a:pt x="0" y="15677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" y="557784"/>
            <a:ext cx="923544" cy="70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8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480" y="365126"/>
            <a:ext cx="10607040" cy="822960"/>
          </a:xfrm>
          <a:prstGeom prst="rect">
            <a:avLst/>
          </a:prstGeom>
          <a:effectLst/>
        </p:spPr>
        <p:txBody>
          <a:bodyPr vert="horz" lIns="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480" y="1295400"/>
            <a:ext cx="10607040" cy="4648200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C09EE-5BF7-654E-AEAA-20DD07D7B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1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  <p:sldLayoutId id="2147483672" r:id="rId3"/>
    <p:sldLayoutId id="2147483673" r:id="rId4"/>
    <p:sldLayoutId id="2147483677" r:id="rId5"/>
    <p:sldLayoutId id="2147483674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FA7A2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5000"/>
        </a:lnSpc>
        <a:spcBef>
          <a:spcPts val="2400"/>
        </a:spcBef>
        <a:buClr>
          <a:schemeClr val="accent1"/>
        </a:buClr>
        <a:buFont typeface="Wingdings" charset="2"/>
        <a:buNone/>
        <a:tabLst/>
        <a:defRPr sz="2400" b="1" kern="1200">
          <a:solidFill>
            <a:schemeClr val="accent6">
              <a:lumMod val="50000"/>
            </a:schemeClr>
          </a:solidFill>
          <a:latin typeface="+mj-lt"/>
          <a:ea typeface="+mn-ea"/>
          <a:cs typeface="+mn-cs"/>
        </a:defRPr>
      </a:lvl1pPr>
      <a:lvl2pPr marL="238125" indent="-223838" algn="l" defTabSz="914400" rtl="0" eaLnBrk="1" latinLnBrk="0" hangingPunct="1">
        <a:lnSpc>
          <a:spcPct val="95000"/>
        </a:lnSpc>
        <a:spcBef>
          <a:spcPts val="1200"/>
        </a:spcBef>
        <a:spcAft>
          <a:spcPts val="300"/>
        </a:spcAft>
        <a:buClr>
          <a:schemeClr val="accent3"/>
        </a:buClr>
        <a:buSzPct val="100000"/>
        <a:buFont typeface=".LucidaGrandeUI" charset="0"/>
        <a:buChar char="▸"/>
        <a:tabLst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461963" indent="-223838" algn="l" defTabSz="914400" rtl="0" eaLnBrk="1" latinLnBrk="0" hangingPunct="1">
        <a:lnSpc>
          <a:spcPct val="95000"/>
        </a:lnSpc>
        <a:spcBef>
          <a:spcPts val="300"/>
        </a:spcBef>
        <a:spcAft>
          <a:spcPts val="300"/>
        </a:spcAft>
        <a:buClr>
          <a:schemeClr val="accent3"/>
        </a:buClr>
        <a:buFont typeface="Wingdings" charset="2"/>
        <a:buChar char="§"/>
        <a:tabLst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685800" indent="-238125" algn="l" defTabSz="914400" rtl="0" eaLnBrk="1" latinLnBrk="0" hangingPunct="1">
        <a:lnSpc>
          <a:spcPct val="95000"/>
        </a:lnSpc>
        <a:spcBef>
          <a:spcPts val="300"/>
        </a:spcBef>
        <a:spcAft>
          <a:spcPts val="300"/>
        </a:spcAft>
        <a:buClr>
          <a:schemeClr val="accent3"/>
        </a:buClr>
        <a:buFont typeface="Arial"/>
        <a:buChar char="•"/>
        <a:tabLst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925513" indent="-239713" algn="l" defTabSz="914400" rtl="0" eaLnBrk="1" latinLnBrk="0" hangingPunct="1">
        <a:lnSpc>
          <a:spcPct val="95000"/>
        </a:lnSpc>
        <a:spcBef>
          <a:spcPts val="300"/>
        </a:spcBef>
        <a:spcAft>
          <a:spcPts val="300"/>
        </a:spcAft>
        <a:buClr>
          <a:schemeClr val="accent3"/>
        </a:buClr>
        <a:buFont typeface="Arial"/>
        <a:buChar char="•"/>
        <a:tabLst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16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1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01478" y="5943600"/>
            <a:ext cx="11389128" cy="914400"/>
          </a:xfrm>
        </p:spPr>
        <p:txBody>
          <a:bodyPr/>
          <a:lstStyle/>
          <a:p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ECG Spring Meeting – 12 March</a:t>
            </a:r>
            <a:r>
              <a:rPr lang="en-US" sz="2800" b="0" cap="none" dirty="0">
                <a:latin typeface="Segoe UI" panose="020B0502040204020203" pitchFamily="34" charset="0"/>
                <a:cs typeface="Segoe UI" panose="020B0502040204020203" pitchFamily="34" charset="0"/>
              </a:rPr>
              <a:t> 2025</a:t>
            </a:r>
            <a:endParaRPr lang="en-US" sz="28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2036131" y="2063058"/>
            <a:ext cx="9628878" cy="2297514"/>
          </a:xfrm>
        </p:spPr>
        <p:txBody>
          <a:bodyPr/>
          <a:lstStyle/>
          <a:p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IEO Evaluation Policy</a:t>
            </a:r>
          </a:p>
          <a:p>
            <a:r>
              <a:rPr lang="en-US" sz="2800" b="0" dirty="0">
                <a:latin typeface="Segoe UI" panose="020B0502040204020203" pitchFamily="34" charset="0"/>
                <a:cs typeface="Segoe UI" panose="020B0502040204020203" pitchFamily="34" charset="0"/>
              </a:rPr>
              <a:t>Status and Plea for lessons</a:t>
            </a:r>
          </a:p>
          <a:p>
            <a:endParaRPr lang="en-US" sz="28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800" b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en-US" sz="2800" b="0" cap="none">
                <a:latin typeface="Segoe UI" panose="020B0502040204020203" pitchFamily="34" charset="0"/>
                <a:cs typeface="Segoe UI" panose="020B0502040204020203" pitchFamily="34" charset="0"/>
              </a:rPr>
              <a:t>iguel de Las Casas</a:t>
            </a:r>
            <a:endParaRPr lang="en-US" sz="28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5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EB2DA-0B31-6823-6945-460810E57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C34A81-9350-D9BD-5228-7465364B6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0891" y="392557"/>
            <a:ext cx="9828628" cy="822960"/>
          </a:xfrm>
        </p:spPr>
        <p:txBody>
          <a:bodyPr>
            <a:normAutofit/>
          </a:bodyPr>
          <a:lstStyle/>
          <a:p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Why an IEO Evaluation Policy?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477F1F-848F-1F0C-BC6C-064992D662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70891" y="1352972"/>
            <a:ext cx="10097233" cy="4798828"/>
          </a:xfrm>
          <a:ln>
            <a:noFill/>
          </a:ln>
        </p:spPr>
        <p:txBody>
          <a:bodyPr>
            <a:noAutofit/>
          </a:bodyPr>
          <a:lstStyle/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The IEO identified the advisability of designing an evaluation policy (EP) several years ago.</a:t>
            </a: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Inspired by your EPs and similar documents covering:</a:t>
            </a:r>
          </a:p>
          <a:p>
            <a:pPr marL="858520" lvl="2" indent="-400050"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Legal foundations and mandate</a:t>
            </a:r>
          </a:p>
          <a:p>
            <a:pPr marL="858520" lvl="2" indent="-400050"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Frameworks for engagement with the staff and management of parent institutions</a:t>
            </a:r>
          </a:p>
          <a:p>
            <a:pPr marL="858520" lvl="2" indent="-400050"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Evaluation guidelines, principles, standards, objectives, criteria, responsibilities, and processes</a:t>
            </a: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Objectives: (i) guide the implementation and develop the legal and institutional framework of the IEO, clarify some areas, and address gaps; (ii) explain the IEO´s work to both internal and external audiences.</a:t>
            </a: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The last external evaluation of the IEO also supported the development of an EP, and many of its specific proposals can be addressed within such a document.</a:t>
            </a:r>
          </a:p>
        </p:txBody>
      </p:sp>
    </p:spTree>
    <p:extLst>
      <p:ext uri="{BB962C8B-B14F-4D97-AF65-F5344CB8AC3E}">
        <p14:creationId xmlns:p14="http://schemas.microsoft.com/office/powerpoint/2010/main" val="2323225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70890" y="392557"/>
            <a:ext cx="10621109" cy="822960"/>
          </a:xfrm>
        </p:spPr>
        <p:txBody>
          <a:bodyPr>
            <a:normAutofit/>
          </a:bodyPr>
          <a:lstStyle/>
          <a:p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Structure and Content </a:t>
            </a:r>
            <a:r>
              <a:rPr lang="en-US" sz="3400" b="0" dirty="0">
                <a:latin typeface="Segoe UI" panose="020B0502040204020203" pitchFamily="34" charset="0"/>
                <a:cs typeface="Segoe UI" panose="020B0502040204020203" pitchFamily="34" charset="0"/>
              </a:rPr>
              <a:t>(1 of 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570891" y="1552353"/>
            <a:ext cx="10281933" cy="4798828"/>
          </a:xfrm>
          <a:ln>
            <a:noFill/>
          </a:ln>
        </p:spPr>
        <p:txBody>
          <a:bodyPr vert="horz" lIns="0" tIns="45720" rIns="91440" bIns="45720" rtlCol="0" anchor="t">
            <a:noAutofit/>
          </a:bodyPr>
          <a:lstStyle/>
          <a:p>
            <a:pPr marL="344488" lvl="2" indent="-344488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>
                <a:latin typeface="Segoe UI"/>
                <a:cs typeface="Segoe UI"/>
              </a:rPr>
              <a:t>Purpose of the IEO and Principles</a:t>
            </a: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Mandate and guiding principles; independence as keystone principle</a:t>
            </a: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n-US" sz="1800" dirty="0">
                <a:latin typeface="Segoe UI"/>
                <a:cs typeface="Segoe UI"/>
              </a:rPr>
              <a:t>Governance</a:t>
            </a: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Statutory responsibilities of the Director and staff members</a:t>
            </a: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Relations with IMF staff and access to information</a:t>
            </a: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n-US" sz="1800" dirty="0">
                <a:latin typeface="Segoe UI"/>
                <a:cs typeface="Segoe UI"/>
              </a:rPr>
              <a:t>Evaluation Guidelines</a:t>
            </a: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Outputs: broad features, content, breath vs. </a:t>
            </a:r>
            <a:r>
              <a:rPr lang="en-US" sz="1800">
                <a:latin typeface="Segoe UI"/>
                <a:cs typeface="Segoe UI"/>
              </a:rPr>
              <a:t>depth, frequency (less is more), </a:t>
            </a:r>
            <a:r>
              <a:rPr lang="en-US" sz="1800" dirty="0">
                <a:latin typeface="Segoe UI"/>
                <a:cs typeface="Segoe UI"/>
              </a:rPr>
              <a:t>and types of evaluations</a:t>
            </a: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Topic selection and work program: criteria and process for consultation and decision-making</a:t>
            </a: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1800" dirty="0">
                <a:latin typeface="Segoe UI"/>
                <a:cs typeface="Segoe UI"/>
              </a:rPr>
              <a:t>Evaluation process</a:t>
            </a: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Desing and scoping </a:t>
            </a:r>
            <a:r>
              <a:rPr lang="en-US" sz="1800" dirty="0">
                <a:latin typeface="Segoe UI"/>
                <a:cs typeface="Segoe UI"/>
                <a:sym typeface="Symbol" panose="05050102010706020507" pitchFamily="18" charset="2"/>
              </a:rPr>
              <a:t> Evidence gathering and analysis  Drafting  Review and quality control  Board Discussion  Follow up</a:t>
            </a:r>
            <a:endParaRPr lang="en-US" sz="1800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40424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70890" y="392557"/>
            <a:ext cx="10621109" cy="822960"/>
          </a:xfrm>
        </p:spPr>
        <p:txBody>
          <a:bodyPr>
            <a:normAutofit/>
          </a:bodyPr>
          <a:lstStyle/>
          <a:p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Structure and Content </a:t>
            </a:r>
            <a:r>
              <a:rPr lang="en-US" sz="3400" b="0" dirty="0">
                <a:latin typeface="Segoe UI" panose="020B0502040204020203" pitchFamily="34" charset="0"/>
                <a:cs typeface="Segoe UI" panose="020B0502040204020203" pitchFamily="34" charset="0"/>
              </a:rPr>
              <a:t>(2 of 2)</a:t>
            </a:r>
            <a:endParaRPr lang="en-US" sz="3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570892" y="1552353"/>
            <a:ext cx="10185680" cy="4798828"/>
          </a:xfrm>
          <a:ln>
            <a:noFill/>
          </a:ln>
        </p:spPr>
        <p:txBody>
          <a:bodyPr vert="horz" lIns="0" tIns="45720" rIns="91440" bIns="45720" rtlCol="0" anchor="t">
            <a:noAutofit/>
          </a:bodyPr>
          <a:lstStyle/>
          <a:p>
            <a:pPr marL="344488" lvl="2" indent="-344488"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1800" dirty="0">
                <a:latin typeface="Segoe UI"/>
                <a:cs typeface="Segoe UI"/>
              </a:rPr>
              <a:t>Evaluation Criteria and Methodology</a:t>
            </a: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List of adaptable criteria and methodologies and tools</a:t>
            </a: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sz="1800" dirty="0">
                <a:latin typeface="Segoe UI"/>
                <a:cs typeface="Segoe UI"/>
              </a:rPr>
              <a:t>Publication and External Relations</a:t>
            </a: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SzPts val="1800"/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Products: evaluation reports, formal docs—e.g., Annual Report, IMFC Progress Report — website, op-eds, podcasts, media interviews, infographics, videos</a:t>
            </a: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Audiences</a:t>
            </a: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Forms of engagement: IEO seminars, workshops, bilateral meetings, social media, and outreach events (virtual and in-person)</a:t>
            </a: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SzPts val="1800"/>
              <a:buFont typeface="Symbol" panose="05050102010706020507" pitchFamily="18" charset="2"/>
              <a:buChar char=""/>
            </a:pPr>
            <a:r>
              <a:rPr lang="en-US" sz="1800" dirty="0">
                <a:latin typeface="Segoe UI"/>
                <a:cs typeface="Segoe UI"/>
              </a:rPr>
              <a:t>Collaboration with peer evaluation offices: information and knowledge sharing, joint/parallel evaluations</a:t>
            </a: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endParaRPr lang="en-US" sz="1800" dirty="0">
              <a:latin typeface="Segoe UI"/>
              <a:cs typeface="Segoe UI"/>
            </a:endParaRPr>
          </a:p>
          <a:p>
            <a:pPr marL="858520" lvl="2" indent="-400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"/>
            </a:pPr>
            <a:endParaRPr lang="en-US" sz="1800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762955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70891" y="392557"/>
            <a:ext cx="9828628" cy="822960"/>
          </a:xfrm>
        </p:spPr>
        <p:txBody>
          <a:bodyPr>
            <a:normAutofit/>
          </a:bodyPr>
          <a:lstStyle/>
          <a:p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Questions and Issues for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570892" y="1490153"/>
            <a:ext cx="9828628" cy="4007050"/>
          </a:xfrm>
          <a:ln>
            <a:noFill/>
          </a:ln>
        </p:spPr>
        <p:txBody>
          <a:bodyPr>
            <a:noAutofit/>
          </a:bodyPr>
          <a:lstStyle/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Is there a gold standard on evaluation policies?</a:t>
            </a: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Considering your experience, which areas should be covered in the evaluation policy, and which could be left out?</a:t>
            </a: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How useful have your evaluation policies been for you? Has it provided a shield against attacks? Has it constituted a clarification/information tool?</a:t>
            </a: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How detailed should the policy be? In your experience, has it become a straight jacket? E.g., on criteria, methodologies available, size and frequency of evaluations… How best to balance clarity vs. flexibility?</a:t>
            </a: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2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2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8788" lvl="2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2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2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2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2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298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>
                <a:latin typeface="Segoe UI" panose="020B0502040204020203" pitchFamily="34" charset="0"/>
                <a:cs typeface="Segoe UI" panose="020B0502040204020203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06345607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uilding">
  <a:themeElements>
    <a:clrScheme name="Custom 43">
      <a:dk1>
        <a:srgbClr val="000000"/>
      </a:dk1>
      <a:lt1>
        <a:srgbClr val="FEFEFE"/>
      </a:lt1>
      <a:dk2>
        <a:srgbClr val="8CA7BB"/>
      </a:dk2>
      <a:lt2>
        <a:srgbClr val="E3EAF1"/>
      </a:lt2>
      <a:accent1>
        <a:srgbClr val="0093D5"/>
      </a:accent1>
      <a:accent2>
        <a:srgbClr val="003764"/>
      </a:accent2>
      <a:accent3>
        <a:srgbClr val="EF7521"/>
      </a:accent3>
      <a:accent4>
        <a:srgbClr val="8A8C8C"/>
      </a:accent4>
      <a:accent5>
        <a:srgbClr val="FB8E15"/>
      </a:accent5>
      <a:accent6>
        <a:srgbClr val="8A8B8B"/>
      </a:accent6>
      <a:hlink>
        <a:srgbClr val="006595"/>
      </a:hlink>
      <a:folHlink>
        <a:srgbClr val="E98B23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ilding" id="{B478FCC9-2A36-1E4D-B3C8-62466929AF6B}" vid="{A532343C-A2F6-F343-82D1-DD3BE92638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0EE28794CC544F9EA168C6B1524D84" ma:contentTypeVersion="5" ma:contentTypeDescription="Create a new document." ma:contentTypeScope="" ma:versionID="004251edfe8fdf421730b89ecb69a405">
  <xsd:schema xmlns:xsd="http://www.w3.org/2001/XMLSchema" xmlns:xs="http://www.w3.org/2001/XMLSchema" xmlns:p="http://schemas.microsoft.com/office/2006/metadata/properties" xmlns:ns3="a157497b-6be2-44cf-81ac-38ecac402cc9" targetNamespace="http://schemas.microsoft.com/office/2006/metadata/properties" ma:root="true" ma:fieldsID="18fa9f60b6bcd000010a4206d7a46fd2" ns3:_="">
    <xsd:import namespace="a157497b-6be2-44cf-81ac-38ecac402cc9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57497b-6be2-44cf-81ac-38ecac402cc9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157497b-6be2-44cf-81ac-38ecac402cc9" xsi:nil="true"/>
  </documentManagement>
</p:properties>
</file>

<file path=customXml/itemProps1.xml><?xml version="1.0" encoding="utf-8"?>
<ds:datastoreItem xmlns:ds="http://schemas.openxmlformats.org/officeDocument/2006/customXml" ds:itemID="{4004BEF2-D06B-41C8-802C-4A61D7C141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62E946-58A5-48B7-B55C-73BB3C7C0B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57497b-6be2-44cf-81ac-38ecac402c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552FCD-D1FD-4BD2-8336-E852C1D56C40}">
  <ds:schemaRefs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a157497b-6be2-44cf-81ac-38ecac402cc9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Building</Template>
  <TotalTime>559</TotalTime>
  <Words>461</Words>
  <Application>Microsoft Office PowerPoint</Application>
  <PresentationFormat>Widescreen</PresentationFormat>
  <Paragraphs>48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.LucidaGrandeUI</vt:lpstr>
      <vt:lpstr>Arial</vt:lpstr>
      <vt:lpstr>Calibri</vt:lpstr>
      <vt:lpstr>Candara</vt:lpstr>
      <vt:lpstr>Segoe UI</vt:lpstr>
      <vt:lpstr>Symbol</vt:lpstr>
      <vt:lpstr>Wingdings</vt:lpstr>
      <vt:lpstr>Building</vt:lpstr>
      <vt:lpstr>PowerPoint Presentation</vt:lpstr>
      <vt:lpstr>Why an IEO Evaluation Policy?</vt:lpstr>
      <vt:lpstr>Structure and Content (1 of 2)</vt:lpstr>
      <vt:lpstr>Structure and Content (2 of 2)</vt:lpstr>
      <vt:lpstr>Questions and Issues for Discussion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Kireyev, Alexei</dc:creator>
  <cp:lastModifiedBy>de Las Casas, Miguel</cp:lastModifiedBy>
  <cp:revision>7</cp:revision>
  <cp:lastPrinted>2025-03-07T22:51:49Z</cp:lastPrinted>
  <dcterms:created xsi:type="dcterms:W3CDTF">2016-11-19T18:32:40Z</dcterms:created>
  <dcterms:modified xsi:type="dcterms:W3CDTF">2025-03-07T22:52:53Z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/>
  </property>
  <property fmtid="{D5CDD505-2E9C-101B-9397-08002B2CF9AE}" pid="3" name="MSIP_Label_0c07ed86-5dc5-4593-ad03-a8684b843815_Enabled">
    <vt:lpwstr>true</vt:lpwstr>
  </property>
  <property fmtid="{D5CDD505-2E9C-101B-9397-08002B2CF9AE}" pid="4" name="MSIP_Label_0c07ed86-5dc5-4593-ad03-a8684b843815_SetDate">
    <vt:lpwstr>2023-09-13T19:32:18Z</vt:lpwstr>
  </property>
  <property fmtid="{D5CDD505-2E9C-101B-9397-08002B2CF9AE}" pid="5" name="MSIP_Label_0c07ed86-5dc5-4593-ad03-a8684b843815_Method">
    <vt:lpwstr>Standard</vt:lpwstr>
  </property>
  <property fmtid="{D5CDD505-2E9C-101B-9397-08002B2CF9AE}" pid="6" name="MSIP_Label_0c07ed86-5dc5-4593-ad03-a8684b843815_Name">
    <vt:lpwstr>0c07ed86-5dc5-4593-ad03-a8684b843815</vt:lpwstr>
  </property>
  <property fmtid="{D5CDD505-2E9C-101B-9397-08002B2CF9AE}" pid="7" name="MSIP_Label_0c07ed86-5dc5-4593-ad03-a8684b843815_SiteId">
    <vt:lpwstr>8085fa43-302e-45bd-b171-a6648c3b6be7</vt:lpwstr>
  </property>
  <property fmtid="{D5CDD505-2E9C-101B-9397-08002B2CF9AE}" pid="8" name="MSIP_Label_0c07ed86-5dc5-4593-ad03-a8684b843815_ActionId">
    <vt:lpwstr>c6d1530f-c120-4b43-9f3f-6121b224729b</vt:lpwstr>
  </property>
  <property fmtid="{D5CDD505-2E9C-101B-9397-08002B2CF9AE}" pid="9" name="MSIP_Label_0c07ed86-5dc5-4593-ad03-a8684b843815_ContentBits">
    <vt:lpwstr>0</vt:lpwstr>
  </property>
  <property fmtid="{D5CDD505-2E9C-101B-9397-08002B2CF9AE}" pid="10" name="ContentTypeId">
    <vt:lpwstr>0x010100D10EE28794CC544F9EA168C6B1524D84</vt:lpwstr>
  </property>
</Properties>
</file>