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3738" r:id="rId5"/>
    <p:sldMasterId id="2147483766" r:id="rId6"/>
    <p:sldMasterId id="2147483769" r:id="rId7"/>
  </p:sldMasterIdLst>
  <p:notesMasterIdLst>
    <p:notesMasterId r:id="rId18"/>
  </p:notesMasterIdLst>
  <p:sldIdLst>
    <p:sldId id="327" r:id="rId8"/>
    <p:sldId id="313" r:id="rId9"/>
    <p:sldId id="322" r:id="rId10"/>
    <p:sldId id="317" r:id="rId11"/>
    <p:sldId id="328" r:id="rId12"/>
    <p:sldId id="329" r:id="rId13"/>
    <p:sldId id="332" r:id="rId14"/>
    <p:sldId id="330" r:id="rId15"/>
    <p:sldId id="331" r:id="rId16"/>
    <p:sldId id="333" r:id="rId1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309923-BC2F-ADC7-CFF8-90CD9E5A14C4}" name="Claudia Ranaboldo" initials="CR" userId="c7ccb811ae5d59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E79"/>
    <a:srgbClr val="9E9E9D"/>
    <a:srgbClr val="29679F"/>
    <a:srgbClr val="3078BA"/>
    <a:srgbClr val="4597A0"/>
    <a:srgbClr val="003CA6"/>
    <a:srgbClr val="E7F4F5"/>
    <a:srgbClr val="CAE5E8"/>
    <a:srgbClr val="ADD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34259" autoAdjust="0"/>
  </p:normalViewPr>
  <p:slideViewPr>
    <p:cSldViewPr snapToGrid="0">
      <p:cViewPr varScale="1">
        <p:scale>
          <a:sx n="22" d="100"/>
          <a:sy n="22" d="100"/>
        </p:scale>
        <p:origin x="2352" y="252"/>
      </p:cViewPr>
      <p:guideLst/>
    </p:cSldViewPr>
  </p:slideViewPr>
  <p:notesTextViewPr>
    <p:cViewPr>
      <p:scale>
        <a:sx n="147" d="100"/>
        <a:sy n="147"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127"/>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47890" y="0"/>
            <a:ext cx="2945024" cy="497127"/>
          </a:xfrm>
          <a:prstGeom prst="rect">
            <a:avLst/>
          </a:prstGeom>
        </p:spPr>
        <p:txBody>
          <a:bodyPr vert="horz" lIns="91440" tIns="45720" rIns="91440" bIns="45720" rtlCol="0"/>
          <a:lstStyle>
            <a:lvl1pPr algn="r">
              <a:defRPr sz="1200"/>
            </a:lvl1pPr>
          </a:lstStyle>
          <a:p>
            <a:fld id="{92437861-E676-477A-8D6A-BE662F266C05}" type="datetimeFigureOut">
              <a:rPr lang="es-ES_tradnl" smtClean="0"/>
              <a:t>07/03/2025</a:t>
            </a:fld>
            <a:endParaRPr lang="es-ES_tradnl"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79133" y="4779080"/>
            <a:ext cx="5436235" cy="39103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9434273"/>
            <a:ext cx="2945024" cy="497127"/>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47890" y="9434273"/>
            <a:ext cx="2945024" cy="497127"/>
          </a:xfrm>
          <a:prstGeom prst="rect">
            <a:avLst/>
          </a:prstGeom>
        </p:spPr>
        <p:txBody>
          <a:bodyPr vert="horz" lIns="91440" tIns="45720" rIns="91440" bIns="45720" rtlCol="0" anchor="b"/>
          <a:lstStyle>
            <a:lvl1pPr algn="r">
              <a:defRPr sz="1200"/>
            </a:lvl1pPr>
          </a:lstStyle>
          <a:p>
            <a:fld id="{AD97E79E-0625-47FD-A72F-9180B08AC5AA}" type="slidenum">
              <a:rPr lang="es-ES_tradnl" smtClean="0"/>
              <a:t>‹#›</a:t>
            </a:fld>
            <a:endParaRPr lang="es-ES_tradnl" dirty="0"/>
          </a:p>
        </p:txBody>
      </p:sp>
    </p:spTree>
    <p:extLst>
      <p:ext uri="{BB962C8B-B14F-4D97-AF65-F5344CB8AC3E}">
        <p14:creationId xmlns:p14="http://schemas.microsoft.com/office/powerpoint/2010/main" val="396740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Thank you Chair</a:t>
            </a:r>
          </a:p>
        </p:txBody>
      </p:sp>
      <p:sp>
        <p:nvSpPr>
          <p:cNvPr id="4" name="Slide Number Placeholder 3"/>
          <p:cNvSpPr>
            <a:spLocks noGrp="1"/>
          </p:cNvSpPr>
          <p:nvPr>
            <p:ph type="sldNum" sz="quarter" idx="5"/>
          </p:nvPr>
        </p:nvSpPr>
        <p:spPr/>
        <p:txBody>
          <a:bodyPr/>
          <a:lstStyle/>
          <a:p>
            <a:fld id="{AD97E79E-0625-47FD-A72F-9180B08AC5AA}" type="slidenum">
              <a:rPr lang="es-ES_tradnl" smtClean="0"/>
              <a:t>1</a:t>
            </a:fld>
            <a:endParaRPr lang="es-ES_tradnl" dirty="0"/>
          </a:p>
        </p:txBody>
      </p:sp>
    </p:spTree>
    <p:extLst>
      <p:ext uri="{BB962C8B-B14F-4D97-AF65-F5344CB8AC3E}">
        <p14:creationId xmlns:p14="http://schemas.microsoft.com/office/powerpoint/2010/main" val="269438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7E79E-0625-47FD-A72F-9180B08AC5AA}" type="slidenum">
              <a:rPr lang="es-ES_tradnl" smtClean="0"/>
              <a:t>10</a:t>
            </a:fld>
            <a:endParaRPr lang="es-ES_tradnl" dirty="0"/>
          </a:p>
        </p:txBody>
      </p:sp>
    </p:spTree>
    <p:extLst>
      <p:ext uri="{BB962C8B-B14F-4D97-AF65-F5344CB8AC3E}">
        <p14:creationId xmlns:p14="http://schemas.microsoft.com/office/powerpoint/2010/main" val="247749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b="1" dirty="0"/>
              <a:t>Introduction</a:t>
            </a:r>
          </a:p>
          <a:p>
            <a:pPr>
              <a:spcAft>
                <a:spcPts val="600"/>
              </a:spcAft>
            </a:pPr>
            <a:r>
              <a:rPr lang="en-US" sz="1100" dirty="0"/>
              <a:t>IOE has undertaken a project cluster  evaluation (PCE) on rural enterprise development, with the aim to enhance learning aspects at projects level through comparative analyses of a small number of projects sharing  common features.</a:t>
            </a:r>
          </a:p>
          <a:p>
            <a:pPr>
              <a:spcAft>
                <a:spcPts val="600"/>
              </a:spcAft>
            </a:pPr>
            <a:r>
              <a:rPr lang="en-US" sz="1100" dirty="0"/>
              <a:t>The PCE covered four projects in Bangladesh, Cameroon, Ghana and Nepal. Projects were selected as they have a clear focus of supporting rural enterprises development.</a:t>
            </a:r>
          </a:p>
          <a:p>
            <a:pPr>
              <a:spcAft>
                <a:spcPts val="600"/>
              </a:spcAft>
            </a:pPr>
            <a:endParaRPr lang="en-US" sz="1100" dirty="0"/>
          </a:p>
          <a:p>
            <a:pPr>
              <a:spcAft>
                <a:spcPts val="600"/>
              </a:spcAft>
            </a:pPr>
            <a:r>
              <a:rPr lang="en-US" sz="1100" dirty="0"/>
              <a:t>The evaluation drew evidence from various sources.</a:t>
            </a:r>
          </a:p>
          <a:p>
            <a:endParaRPr lang="en-GB" dirty="0"/>
          </a:p>
        </p:txBody>
      </p:sp>
      <p:sp>
        <p:nvSpPr>
          <p:cNvPr id="4" name="Slide Number Placeholder 3"/>
          <p:cNvSpPr>
            <a:spLocks noGrp="1"/>
          </p:cNvSpPr>
          <p:nvPr>
            <p:ph type="sldNum" sz="quarter" idx="5"/>
          </p:nvPr>
        </p:nvSpPr>
        <p:spPr/>
        <p:txBody>
          <a:bodyPr/>
          <a:lstStyle/>
          <a:p>
            <a:fld id="{AD97E79E-0625-47FD-A72F-9180B08AC5AA}" type="slidenum">
              <a:rPr lang="es-ES_tradnl" smtClean="0"/>
              <a:t>2</a:t>
            </a:fld>
            <a:endParaRPr lang="es-ES_tradnl" dirty="0"/>
          </a:p>
        </p:txBody>
      </p:sp>
    </p:spTree>
    <p:extLst>
      <p:ext uri="{BB962C8B-B14F-4D97-AF65-F5344CB8AC3E}">
        <p14:creationId xmlns:p14="http://schemas.microsoft.com/office/powerpoint/2010/main" val="342790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Analytical framework</a:t>
            </a:r>
          </a:p>
          <a:p>
            <a:r>
              <a:rPr lang="en-US" sz="1100" dirty="0"/>
              <a:t>This figure shows the analytical framework applied.</a:t>
            </a:r>
          </a:p>
          <a:p>
            <a:r>
              <a:rPr lang="en-US" sz="1100" dirty="0"/>
              <a:t>Projects implicitly or explicitly support multiple pathways to achieve the purpose of income enhancement and employment creation, including:  </a:t>
            </a:r>
          </a:p>
          <a:p>
            <a:r>
              <a:rPr lang="en-US" sz="1100" dirty="0"/>
              <a:t>1- Microenterprises for self- and family member employment. </a:t>
            </a:r>
          </a:p>
          <a:p>
            <a:r>
              <a:rPr lang="en-US" sz="1100" dirty="0"/>
              <a:t>2- Growth of new microenterprises generating wage employment opportunities. </a:t>
            </a:r>
          </a:p>
          <a:p>
            <a:r>
              <a:rPr lang="en-US" sz="1100" dirty="0"/>
              <a:t>3- Growth of existing micro (and/or small) enterprises linked with increased  employment. </a:t>
            </a:r>
          </a:p>
          <a:p>
            <a:r>
              <a:rPr lang="en-US" sz="1100" dirty="0"/>
              <a:t>4- Technical and vocational education and training and apprenticeships  </a:t>
            </a:r>
          </a:p>
          <a:p>
            <a:endParaRPr lang="en-US" sz="1100" dirty="0"/>
          </a:p>
          <a:p>
            <a:r>
              <a:rPr lang="en-GB" sz="1100" dirty="0"/>
              <a:t>Ultimately, supports to enterprise development is a mean to achieve increased and sustained rural incomes. </a:t>
            </a:r>
          </a:p>
        </p:txBody>
      </p:sp>
      <p:sp>
        <p:nvSpPr>
          <p:cNvPr id="4" name="Slide Number Placeholder 3"/>
          <p:cNvSpPr>
            <a:spLocks noGrp="1"/>
          </p:cNvSpPr>
          <p:nvPr>
            <p:ph type="sldNum" sz="quarter" idx="5"/>
          </p:nvPr>
        </p:nvSpPr>
        <p:spPr/>
        <p:txBody>
          <a:bodyPr/>
          <a:lstStyle/>
          <a:p>
            <a:fld id="{AD97E79E-0625-47FD-A72F-9180B08AC5AA}" type="slidenum">
              <a:rPr lang="es-ES_tradnl" smtClean="0"/>
              <a:t>3</a:t>
            </a:fld>
            <a:endParaRPr lang="es-ES_tradnl" dirty="0"/>
          </a:p>
        </p:txBody>
      </p:sp>
    </p:spTree>
    <p:extLst>
      <p:ext uri="{BB962C8B-B14F-4D97-AF65-F5344CB8AC3E}">
        <p14:creationId xmlns:p14="http://schemas.microsoft.com/office/powerpoint/2010/main" val="11006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b="1" dirty="0"/>
              <a:t>Key finding-1 on approaches</a:t>
            </a:r>
          </a:p>
          <a:p>
            <a:pPr>
              <a:spcAft>
                <a:spcPts val="600"/>
              </a:spcAft>
            </a:pPr>
            <a:r>
              <a:rPr lang="en-US" sz="1100" dirty="0"/>
              <a:t>The evaluation found that interventions lacked clarity on how enterprises were expected to  increase incomes and employment and for whom. Designs assumed that the enterprises created and supported through interventions would generate  employment, but lacked clarity on: </a:t>
            </a:r>
          </a:p>
          <a:p>
            <a:pPr>
              <a:spcAft>
                <a:spcPts val="600"/>
              </a:spcAft>
            </a:pPr>
            <a:r>
              <a:rPr lang="en-US" sz="1100" dirty="0"/>
              <a:t>(</a:t>
            </a:r>
            <a:r>
              <a:rPr lang="en-US" sz="1100" dirty="0" err="1"/>
              <a:t>i</a:t>
            </a:r>
            <a:r>
              <a:rPr lang="en-US" sz="1100" dirty="0"/>
              <a:t>) whether the target enterprises were  “survivalist” or one-person enterprises with growth potential; </a:t>
            </a:r>
          </a:p>
          <a:p>
            <a:pPr>
              <a:spcAft>
                <a:spcPts val="600"/>
              </a:spcAft>
            </a:pPr>
            <a:r>
              <a:rPr lang="en-US" sz="1100" dirty="0"/>
              <a:t>(ii) the role of other market actors that could serve as intermediaries. </a:t>
            </a:r>
          </a:p>
          <a:p>
            <a:pPr>
              <a:spcAft>
                <a:spcPts val="600"/>
              </a:spcAft>
            </a:pPr>
            <a:r>
              <a:rPr lang="en-US" sz="1100" dirty="0"/>
              <a:t>Lastly, insufficient consideration was given to the extent to  which projects should aim to improve individuals’ skills, employability and the quality of jobs, as opposed to expecting all participants to operate an enterprise.</a:t>
            </a:r>
          </a:p>
          <a:p>
            <a:pPr marL="0" algn="l" defTabSz="914400" rtl="0" eaLnBrk="1" latinLnBrk="0" hangingPunct="1">
              <a:spcAft>
                <a:spcPts val="600"/>
              </a:spcAft>
            </a:pPr>
            <a:r>
              <a:rPr lang="en-US" sz="1100" kern="1200" dirty="0">
                <a:solidFill>
                  <a:schemeClr val="tx1"/>
                </a:solidFill>
                <a:latin typeface="+mn-lt"/>
                <a:ea typeface="+mn-ea"/>
                <a:cs typeface="+mn-cs"/>
              </a:rPr>
              <a:t>Attention to gauging entrepreneurial aptitude to  screen and identify participants was inconsistent. In some countries, the target group was broadly defined as the “entrepreneurial poor”, but participation was largely based on self-selection and the payment of token fees. In other countries, screened potential participants was done using a sequenced  approach, starting with information dissemination and support to interested, combined with an assessment of their entrepreneurial potential. </a:t>
            </a:r>
          </a:p>
          <a:p>
            <a:endParaRPr lang="en-US" dirty="0"/>
          </a:p>
        </p:txBody>
      </p:sp>
      <p:sp>
        <p:nvSpPr>
          <p:cNvPr id="4" name="Slide Number Placeholder 3"/>
          <p:cNvSpPr>
            <a:spLocks noGrp="1"/>
          </p:cNvSpPr>
          <p:nvPr>
            <p:ph type="sldNum" sz="quarter" idx="5"/>
          </p:nvPr>
        </p:nvSpPr>
        <p:spPr/>
        <p:txBody>
          <a:bodyPr/>
          <a:lstStyle/>
          <a:p>
            <a:fld id="{AD97E79E-0625-47FD-A72F-9180B08AC5AA}" type="slidenum">
              <a:rPr lang="es-ES_tradnl" smtClean="0"/>
              <a:t>4</a:t>
            </a:fld>
            <a:endParaRPr lang="es-ES_tradnl" dirty="0"/>
          </a:p>
        </p:txBody>
      </p:sp>
    </p:spTree>
    <p:extLst>
      <p:ext uri="{BB962C8B-B14F-4D97-AF65-F5344CB8AC3E}">
        <p14:creationId xmlns:p14="http://schemas.microsoft.com/office/powerpoint/2010/main" val="420815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8583-AD72-C8F5-6A9F-35E42325F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0236A-7038-A34C-CA63-DB7FDE343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99573-9A33-F926-8DB5-8FC054903F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dirty="0"/>
              <a:t>Key finding-2 on results</a:t>
            </a:r>
          </a:p>
          <a:p>
            <a:pPr>
              <a:lnSpc>
                <a:spcPct val="100000"/>
              </a:lnSpc>
              <a:spcBef>
                <a:spcPts val="0"/>
              </a:spcBef>
              <a:spcAft>
                <a:spcPts val="600"/>
              </a:spcAft>
            </a:pPr>
            <a:r>
              <a:rPr lang="en-US" sz="1100" dirty="0"/>
              <a:t>Overall, project strategies were more suited to creating or strengthening pre-entrepreneurial activities and very small microenterprises than to  targeting and supporting enterprises with more growth potential. Applied  approaches supported income diversification and risk mitigation for  entrepreneurs rather than enabling larger employment. Projects’ scope and strategies focused on improving productivity and were not  sufficiently guided by sound market analysis or an assessment of the growth potential for rural employment generation.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dirty="0"/>
              <a:t>Strengthened entrepreneurs’  knowledge and technical skills led to improved productivity and services, which was a main driver for increased revenue from entrepreneurial activities. In some sectors, the projects successfully  introduced new skills, technologies and tools. Projects increased the level of self-employment among some  key target groups, such as youth, and created new or  improved income opportunities for existing entrepreneurs.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dirty="0"/>
              <a:t>To a lesser extent, improvements in productivity contributed to growth of enterprises. The adoption of new or improved management and business practices was  inconsistent, and synergies between non-financial and financial support were minimal.</a:t>
            </a:r>
          </a:p>
          <a:p>
            <a:endParaRPr lang="en-US" sz="1100" dirty="0"/>
          </a:p>
          <a:p>
            <a:endParaRPr lang="en-GB" dirty="0"/>
          </a:p>
        </p:txBody>
      </p:sp>
      <p:sp>
        <p:nvSpPr>
          <p:cNvPr id="4" name="Slide Number Placeholder 3">
            <a:extLst>
              <a:ext uri="{FF2B5EF4-FFF2-40B4-BE49-F238E27FC236}">
                <a16:creationId xmlns:a16="http://schemas.microsoft.com/office/drawing/2014/main" id="{8BEA0FF1-CB08-643B-8E15-E06E73E88D29}"/>
              </a:ext>
            </a:extLst>
          </p:cNvPr>
          <p:cNvSpPr>
            <a:spLocks noGrp="1"/>
          </p:cNvSpPr>
          <p:nvPr>
            <p:ph type="sldNum" sz="quarter" idx="5"/>
          </p:nvPr>
        </p:nvSpPr>
        <p:spPr/>
        <p:txBody>
          <a:bodyPr/>
          <a:lstStyle/>
          <a:p>
            <a:fld id="{AD97E79E-0625-47FD-A72F-9180B08AC5AA}" type="slidenum">
              <a:rPr lang="es-ES_tradnl" smtClean="0"/>
              <a:t>5</a:t>
            </a:fld>
            <a:endParaRPr lang="es-ES_tradnl" dirty="0"/>
          </a:p>
        </p:txBody>
      </p:sp>
    </p:spTree>
    <p:extLst>
      <p:ext uri="{BB962C8B-B14F-4D97-AF65-F5344CB8AC3E}">
        <p14:creationId xmlns:p14="http://schemas.microsoft.com/office/powerpoint/2010/main" val="263450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6893-3839-13D1-BFB6-1C19D1A83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64F35-8CC1-3E7B-9DC1-759154929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801E4-BBE5-B8EB-F838-D1FC8D4737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dirty="0"/>
              <a:t>Key finding-3 on financing issues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dirty="0"/>
              <a:t>The allocation of credit funds was not sufficient to respond to the needs of rural MSEs and there was inadequate consideration of financial  institutions’ incentives and capacity. Where the project’s credit funds  were integrated into a larger existing microenterprise loan </a:t>
            </a:r>
            <a:r>
              <a:rPr lang="en-US" sz="1100" dirty="0" err="1"/>
              <a:t>programme</a:t>
            </a:r>
            <a:r>
              <a:rPr lang="en-US" sz="1100" dirty="0"/>
              <a:t>, linkages with other non-financial services were not evident, and the value addition in this case was unclear, given that the liquidity of  partner microfinance institutions was not a critical issue. </a:t>
            </a:r>
            <a:endParaRPr lang="en-GB" sz="1100" dirty="0"/>
          </a:p>
          <a:p>
            <a:pPr>
              <a:lnSpc>
                <a:spcPct val="100000"/>
              </a:lnSpc>
              <a:spcBef>
                <a:spcPts val="0"/>
              </a:spcBef>
              <a:spcAft>
                <a:spcPts val="600"/>
              </a:spcAft>
            </a:pPr>
            <a:r>
              <a:rPr lang="en-US" sz="1100" dirty="0"/>
              <a:t>Access to loans, especially for new clients, were modest. The reasons for this included: (</a:t>
            </a:r>
            <a:r>
              <a:rPr lang="en-US" sz="1100" dirty="0" err="1"/>
              <a:t>i</a:t>
            </a:r>
            <a:r>
              <a:rPr lang="en-US" sz="1100" dirty="0"/>
              <a:t>) common challenges and risks in supporting start-up  enterprises; (ii) financing modalities not sound considering contextual issues;  and (iii) insufficient deliberate efforts to promote improved or innovative products  and services responsive to needs. </a:t>
            </a:r>
          </a:p>
          <a:p>
            <a:pPr>
              <a:lnSpc>
                <a:spcPct val="100000"/>
              </a:lnSpc>
              <a:spcBef>
                <a:spcPts val="0"/>
              </a:spcBef>
              <a:spcAft>
                <a:spcPts val="600"/>
              </a:spcAft>
            </a:pPr>
            <a:r>
              <a:rPr lang="en-US" sz="1100" dirty="0"/>
              <a:t>Matching grant  facility promoted was originally intended to help first-time borrowers to build relationships with financial institutions, but in the actual implementation a good proportion of grant recipients were relatively well-established enterprises with a credit history. The credit facility also underperformed owing to factors such as, participants’ inability to meet loan eligibility criteria and the reluctance financial institutions. </a:t>
            </a:r>
          </a:p>
          <a:p>
            <a:endParaRPr lang="en-GB" dirty="0"/>
          </a:p>
        </p:txBody>
      </p:sp>
      <p:sp>
        <p:nvSpPr>
          <p:cNvPr id="4" name="Slide Number Placeholder 3">
            <a:extLst>
              <a:ext uri="{FF2B5EF4-FFF2-40B4-BE49-F238E27FC236}">
                <a16:creationId xmlns:a16="http://schemas.microsoft.com/office/drawing/2014/main" id="{CDDBF4AA-CD1D-FD81-1868-2A2D9935AAC2}"/>
              </a:ext>
            </a:extLst>
          </p:cNvPr>
          <p:cNvSpPr>
            <a:spLocks noGrp="1"/>
          </p:cNvSpPr>
          <p:nvPr>
            <p:ph type="sldNum" sz="quarter" idx="5"/>
          </p:nvPr>
        </p:nvSpPr>
        <p:spPr/>
        <p:txBody>
          <a:bodyPr/>
          <a:lstStyle/>
          <a:p>
            <a:fld id="{AD97E79E-0625-47FD-A72F-9180B08AC5AA}" type="slidenum">
              <a:rPr lang="es-ES_tradnl" smtClean="0"/>
              <a:t>6</a:t>
            </a:fld>
            <a:endParaRPr lang="es-ES_tradnl" dirty="0"/>
          </a:p>
        </p:txBody>
      </p:sp>
    </p:spTree>
    <p:extLst>
      <p:ext uri="{BB962C8B-B14F-4D97-AF65-F5344CB8AC3E}">
        <p14:creationId xmlns:p14="http://schemas.microsoft.com/office/powerpoint/2010/main" val="257312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A687-2B2F-7F85-DDA8-808C67606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B134B-AEED-F531-3A2D-B40BB5B3A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946CE-0D03-0CA0-1B44-2BDB7FE4CE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dirty="0"/>
              <a:t>Key finding-4 on explanatory factors</a:t>
            </a:r>
          </a:p>
          <a:p>
            <a:pPr>
              <a:lnSpc>
                <a:spcPct val="100000"/>
              </a:lnSpc>
              <a:spcBef>
                <a:spcPts val="0"/>
              </a:spcBef>
              <a:spcAft>
                <a:spcPts val="600"/>
              </a:spcAft>
            </a:pPr>
            <a:r>
              <a:rPr lang="en-US" sz="1100" dirty="0"/>
              <a:t>A range of factors influenced the results of support to enterprise creation, or the survival and growth of existing enterprises. These included: (</a:t>
            </a:r>
            <a:r>
              <a:rPr lang="en-US" sz="1100" dirty="0" err="1"/>
              <a:t>i</a:t>
            </a:r>
            <a:r>
              <a:rPr lang="en-US" sz="1100" dirty="0"/>
              <a:t>) balancing attention given to inclusiveness and  entrepreneurship potential at the selection stage; (ii) the sequence and intensity of advisory and  follow-up support; (iii) the types or sectors of enterprises vis-à- vis the specific context; and (iv) education/literacy level of participants.</a:t>
            </a:r>
          </a:p>
          <a:p>
            <a:pPr>
              <a:lnSpc>
                <a:spcPct val="100000"/>
              </a:lnSpc>
              <a:spcBef>
                <a:spcPts val="0"/>
              </a:spcBef>
              <a:spcAft>
                <a:spcPts val="600"/>
              </a:spcAft>
            </a:pPr>
            <a:r>
              <a:rPr lang="en-US" sz="1100" dirty="0"/>
              <a:t>The introduction of new technologies and practices was effective in  improving the performance of existing enterprises through improved productivity. </a:t>
            </a:r>
          </a:p>
          <a:p>
            <a:pPr>
              <a:lnSpc>
                <a:spcPct val="100000"/>
              </a:lnSpc>
              <a:spcBef>
                <a:spcPts val="0"/>
              </a:spcBef>
              <a:spcAft>
                <a:spcPts val="600"/>
              </a:spcAft>
            </a:pPr>
            <a:r>
              <a:rPr lang="en-US" sz="1100" dirty="0"/>
              <a:t>The level of technology uptake was influenced by immediate observable benefits; the affordability; the profiles of entrepreneurs; and access to finance, among other factors. Overall, opportunities were missed to link  technology promotion to enterprise development more systematically. </a:t>
            </a:r>
          </a:p>
          <a:p>
            <a:pPr>
              <a:lnSpc>
                <a:spcPct val="100000"/>
              </a:lnSpc>
              <a:spcBef>
                <a:spcPts val="0"/>
              </a:spcBef>
              <a:spcAft>
                <a:spcPts val="600"/>
              </a:spcAft>
            </a:pPr>
            <a:r>
              <a:rPr lang="en-US" sz="1100" dirty="0"/>
              <a:t>Across projects, the adoption of new or improved  routine management practices was lower than the  adoption of technical practices. </a:t>
            </a:r>
            <a:endParaRPr lang="en-GB" sz="1100" dirty="0"/>
          </a:p>
        </p:txBody>
      </p:sp>
      <p:sp>
        <p:nvSpPr>
          <p:cNvPr id="4" name="Slide Number Placeholder 3">
            <a:extLst>
              <a:ext uri="{FF2B5EF4-FFF2-40B4-BE49-F238E27FC236}">
                <a16:creationId xmlns:a16="http://schemas.microsoft.com/office/drawing/2014/main" id="{54C5DA49-84BB-6407-84F8-014854330B13}"/>
              </a:ext>
            </a:extLst>
          </p:cNvPr>
          <p:cNvSpPr>
            <a:spLocks noGrp="1"/>
          </p:cNvSpPr>
          <p:nvPr>
            <p:ph type="sldNum" sz="quarter" idx="5"/>
          </p:nvPr>
        </p:nvSpPr>
        <p:spPr/>
        <p:txBody>
          <a:bodyPr/>
          <a:lstStyle/>
          <a:p>
            <a:fld id="{AD97E79E-0625-47FD-A72F-9180B08AC5AA}" type="slidenum">
              <a:rPr lang="es-ES_tradnl" smtClean="0"/>
              <a:t>7</a:t>
            </a:fld>
            <a:endParaRPr lang="es-ES_tradnl" dirty="0"/>
          </a:p>
        </p:txBody>
      </p:sp>
    </p:spTree>
    <p:extLst>
      <p:ext uri="{BB962C8B-B14F-4D97-AF65-F5344CB8AC3E}">
        <p14:creationId xmlns:p14="http://schemas.microsoft.com/office/powerpoint/2010/main" val="417505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663F-36A9-5D7E-DC5C-9338D772B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B8DA0-8C74-364A-5DC7-27B0BB27A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FC127-C774-9750-82E0-F04CF377A8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dirty="0"/>
              <a:t>Key finding-4 on sustainability aspects</a:t>
            </a:r>
          </a:p>
          <a:p>
            <a:pPr>
              <a:lnSpc>
                <a:spcPct val="100000"/>
              </a:lnSpc>
              <a:spcBef>
                <a:spcPts val="0"/>
              </a:spcBef>
              <a:spcAft>
                <a:spcPts val="600"/>
              </a:spcAft>
            </a:pPr>
            <a:r>
              <a:rPr lang="en-US" sz="1100" dirty="0"/>
              <a:t>Projects contributed to the development of  institutional frameworks and mechanisms to support MSE development, in two countries. In one country, with the long continuous substantial investment by IFAD, the structures for decentralized service delivery for MSE support are well- established and institutionalized (e.g. through business advisory </a:t>
            </a:r>
            <a:r>
              <a:rPr lang="en-US" sz="1100" dirty="0" err="1"/>
              <a:t>centres</a:t>
            </a:r>
            <a:r>
              <a:rPr lang="en-US" sz="1100" dirty="0"/>
              <a:t> at district  level). However, the ability of various institutions to effectively and efficiently  deliver services varies. In another country, support by an international organizations was also key for institutional strengthening </a:t>
            </a:r>
          </a:p>
          <a:p>
            <a:pPr>
              <a:lnSpc>
                <a:spcPct val="100000"/>
              </a:lnSpc>
              <a:spcBef>
                <a:spcPts val="0"/>
              </a:spcBef>
              <a:spcAft>
                <a:spcPts val="600"/>
              </a:spcAft>
            </a:pPr>
            <a:r>
              <a:rPr lang="en-US" sz="1100" dirty="0"/>
              <a:t>Prospects for the survival and future growth of enterprises are mixed. Most  new enterprises remained at their early stages of development, and thus, too early to determine how many will  continue beyond project support. Many activities of voluntary participants not directly supported by the  project were likely to continue. Similarly for economic activities that do not require highly technical  knowledge, skills, and investment funds. Some such activities respond to consistent demand by the local populations (e.g. hairdressing, repair services),  even if the margin for growth was very limited. Finally, pre-existing enterprises were more likely to be sustained.</a:t>
            </a:r>
            <a:endParaRPr lang="en-GB" sz="1100" dirty="0"/>
          </a:p>
        </p:txBody>
      </p:sp>
      <p:sp>
        <p:nvSpPr>
          <p:cNvPr id="4" name="Slide Number Placeholder 3">
            <a:extLst>
              <a:ext uri="{FF2B5EF4-FFF2-40B4-BE49-F238E27FC236}">
                <a16:creationId xmlns:a16="http://schemas.microsoft.com/office/drawing/2014/main" id="{43373350-2C9B-F82D-2F5D-C24CBF2E886A}"/>
              </a:ext>
            </a:extLst>
          </p:cNvPr>
          <p:cNvSpPr>
            <a:spLocks noGrp="1"/>
          </p:cNvSpPr>
          <p:nvPr>
            <p:ph type="sldNum" sz="quarter" idx="5"/>
          </p:nvPr>
        </p:nvSpPr>
        <p:spPr/>
        <p:txBody>
          <a:bodyPr/>
          <a:lstStyle/>
          <a:p>
            <a:fld id="{AD97E79E-0625-47FD-A72F-9180B08AC5AA}" type="slidenum">
              <a:rPr lang="es-ES_tradnl" smtClean="0"/>
              <a:t>8</a:t>
            </a:fld>
            <a:endParaRPr lang="es-ES_tradnl" dirty="0"/>
          </a:p>
        </p:txBody>
      </p:sp>
    </p:spTree>
    <p:extLst>
      <p:ext uri="{BB962C8B-B14F-4D97-AF65-F5344CB8AC3E}">
        <p14:creationId xmlns:p14="http://schemas.microsoft.com/office/powerpoint/2010/main" val="18383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5507-189A-71C4-49FF-87A77619A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B3763-1DF6-A60E-899D-53FD60F57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D9C3C-2ABE-98FB-901B-1AB0FB95F06E}"/>
              </a:ext>
            </a:extLst>
          </p:cNvPr>
          <p:cNvSpPr>
            <a:spLocks noGrp="1"/>
          </p:cNvSpPr>
          <p:nvPr>
            <p:ph type="body" idx="1"/>
          </p:nvPr>
        </p:nvSpPr>
        <p:spPr/>
        <p:txBody>
          <a:bodyPr/>
          <a:lstStyle/>
          <a:p>
            <a:pPr>
              <a:spcAft>
                <a:spcPts val="600"/>
              </a:spcAft>
            </a:pPr>
            <a:r>
              <a:rPr lang="en-GB" b="1" dirty="0"/>
              <a:t>Key lessons.</a:t>
            </a:r>
          </a:p>
          <a:p>
            <a:pPr>
              <a:spcAft>
                <a:spcPts val="600"/>
              </a:spcAft>
            </a:pPr>
            <a:r>
              <a:rPr lang="en-GB" dirty="0"/>
              <a:t>The evaluation concluded </a:t>
            </a:r>
            <a:r>
              <a:rPr lang="en-GB"/>
              <a:t>with key </a:t>
            </a:r>
            <a:r>
              <a:rPr lang="en-GB" dirty="0"/>
              <a:t>lessons, </a:t>
            </a:r>
            <a:r>
              <a:rPr lang="en-GB"/>
              <a:t>among others, </a:t>
            </a:r>
            <a:r>
              <a:rPr lang="en-GB" dirty="0"/>
              <a:t>the followings:</a:t>
            </a:r>
          </a:p>
          <a:p>
            <a:pPr>
              <a:spcAft>
                <a:spcPts val="600"/>
              </a:spcAft>
            </a:pPr>
            <a:r>
              <a:rPr lang="en-US" dirty="0"/>
              <a:t>- Strategies need to consider the profiles, skills, capacity and resources of entrepreneurs, with a clearer understanding on impact pathways</a:t>
            </a:r>
          </a:p>
          <a:p>
            <a:pPr>
              <a:spcAft>
                <a:spcPts val="600"/>
              </a:spcAft>
            </a:pPr>
            <a:r>
              <a:rPr lang="en-US" dirty="0"/>
              <a:t>- Creating and growing enterprises requires systematic, systemic and longer-term support.</a:t>
            </a:r>
          </a:p>
          <a:p>
            <a:pPr>
              <a:spcAft>
                <a:spcPts val="600"/>
              </a:spcAft>
            </a:pPr>
            <a:r>
              <a:rPr lang="en-US" dirty="0"/>
              <a:t>- Productivity improvement contribute to increased revenues, but additional support is needed for enterprise upgrading.</a:t>
            </a:r>
          </a:p>
          <a:p>
            <a:pPr>
              <a:spcAft>
                <a:spcPts val="600"/>
              </a:spcAft>
            </a:pPr>
            <a:r>
              <a:rPr lang="en-US" dirty="0"/>
              <a:t>- Efforts to improve rural entrepreneurs’ access to finance must be based on the assessment of their needs, as well as policy and institutional bottlenecks</a:t>
            </a:r>
            <a:endParaRPr lang="en-GB" dirty="0"/>
          </a:p>
        </p:txBody>
      </p:sp>
      <p:sp>
        <p:nvSpPr>
          <p:cNvPr id="4" name="Slide Number Placeholder 3">
            <a:extLst>
              <a:ext uri="{FF2B5EF4-FFF2-40B4-BE49-F238E27FC236}">
                <a16:creationId xmlns:a16="http://schemas.microsoft.com/office/drawing/2014/main" id="{0C92E588-3D57-8FFD-2EB4-01306452DD1E}"/>
              </a:ext>
            </a:extLst>
          </p:cNvPr>
          <p:cNvSpPr>
            <a:spLocks noGrp="1"/>
          </p:cNvSpPr>
          <p:nvPr>
            <p:ph type="sldNum" sz="quarter" idx="5"/>
          </p:nvPr>
        </p:nvSpPr>
        <p:spPr/>
        <p:txBody>
          <a:bodyPr/>
          <a:lstStyle/>
          <a:p>
            <a:fld id="{AD97E79E-0625-47FD-A72F-9180B08AC5AA}" type="slidenum">
              <a:rPr lang="es-ES_tradnl" smtClean="0"/>
              <a:t>9</a:t>
            </a:fld>
            <a:endParaRPr lang="es-ES_tradnl" dirty="0"/>
          </a:p>
        </p:txBody>
      </p:sp>
    </p:spTree>
    <p:extLst>
      <p:ext uri="{BB962C8B-B14F-4D97-AF65-F5344CB8AC3E}">
        <p14:creationId xmlns:p14="http://schemas.microsoft.com/office/powerpoint/2010/main" val="248719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Spring ECG Meeting 2025 - IFAD                                      10 March 2025</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B0E9F-03CD-4F4D-B99E-EAF1197662E4}" type="slidenum">
              <a:rPr lang="en-GB" smtClean="0"/>
              <a:t>‹#›</a:t>
            </a:fld>
            <a:endParaRPr lang="en-GB" dirty="0"/>
          </a:p>
        </p:txBody>
      </p:sp>
    </p:spTree>
    <p:extLst>
      <p:ext uri="{BB962C8B-B14F-4D97-AF65-F5344CB8AC3E}">
        <p14:creationId xmlns:p14="http://schemas.microsoft.com/office/powerpoint/2010/main" val="54075527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Spring ECG Meeting 2025 - IFAD                                      10 March 2025</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B0E9F-03CD-4F4D-B99E-EAF1197662E4}" type="slidenum">
              <a:rPr lang="en-GB" smtClean="0"/>
              <a:t>‹#›</a:t>
            </a:fld>
            <a:endParaRPr lang="en-GB" dirty="0"/>
          </a:p>
        </p:txBody>
      </p:sp>
    </p:spTree>
    <p:extLst>
      <p:ext uri="{BB962C8B-B14F-4D97-AF65-F5344CB8AC3E}">
        <p14:creationId xmlns:p14="http://schemas.microsoft.com/office/powerpoint/2010/main" val="9083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Spring ECG Meeting 2025 - IFAD                                      10 March 2025</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B0E9F-03CD-4F4D-B99E-EAF1197662E4}" type="slidenum">
              <a:rPr lang="en-GB" smtClean="0"/>
              <a:t>‹#›</a:t>
            </a:fld>
            <a:endParaRPr lang="en-GB" dirty="0"/>
          </a:p>
        </p:txBody>
      </p:sp>
    </p:spTree>
    <p:extLst>
      <p:ext uri="{BB962C8B-B14F-4D97-AF65-F5344CB8AC3E}">
        <p14:creationId xmlns:p14="http://schemas.microsoft.com/office/powerpoint/2010/main" val="191068856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 y="864704"/>
            <a:ext cx="2927846" cy="5844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0"/>
            <a:ext cx="12192000" cy="864704"/>
          </a:xfrm>
          <a:prstGeom prst="rect">
            <a:avLst/>
          </a:prstGeom>
          <a:solidFill>
            <a:srgbClr val="1F4E7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rot="16200000">
            <a:off x="10038524" y="1858618"/>
            <a:ext cx="4012096" cy="294859"/>
          </a:xfrm>
          <a:prstGeom prst="rect">
            <a:avLst/>
          </a:prstGeom>
          <a:solidFill>
            <a:srgbClr val="3078B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rot="10800000">
            <a:off x="4780721" y="695740"/>
            <a:ext cx="7116419" cy="168964"/>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userDrawn="1"/>
        </p:nvSpPr>
        <p:spPr>
          <a:xfrm>
            <a:off x="-466" y="0"/>
            <a:ext cx="251460" cy="86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86620" y="0"/>
            <a:ext cx="251460" cy="865414"/>
          </a:xfrm>
          <a:prstGeom prst="rect">
            <a:avLst/>
          </a:prstGeom>
          <a:solidFill>
            <a:srgbClr val="307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250994" y="0"/>
            <a:ext cx="251460" cy="865414"/>
          </a:xfrm>
          <a:prstGeom prst="rect">
            <a:avLst/>
          </a:prstGeom>
          <a:solidFill>
            <a:srgbClr val="29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userDrawn="1"/>
        </p:nvCxnSpPr>
        <p:spPr>
          <a:xfrm>
            <a:off x="12056165" y="0"/>
            <a:ext cx="0" cy="3995530"/>
          </a:xfrm>
          <a:prstGeom prst="line">
            <a:avLst/>
          </a:prstGeom>
          <a:ln w="28575">
            <a:solidFill>
              <a:srgbClr val="9E9E9D"/>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flipV="1">
            <a:off x="-466" y="6708913"/>
            <a:ext cx="1362127" cy="155048"/>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rot="5400000">
            <a:off x="6580661" y="6669841"/>
            <a:ext cx="220946" cy="45719"/>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64AE0A7-5DA7-4240-AB32-AEA31B37938A}"/>
              </a:ext>
            </a:extLst>
          </p:cNvPr>
          <p:cNvSpPr/>
          <p:nvPr userDrawn="1"/>
        </p:nvSpPr>
        <p:spPr>
          <a:xfrm rot="5400000">
            <a:off x="9914229" y="6680003"/>
            <a:ext cx="220946" cy="45719"/>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9828F7A8-8CA0-4444-B869-755B2F69438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398" y="93231"/>
            <a:ext cx="1361661" cy="765892"/>
          </a:xfrm>
          <a:prstGeom prst="rect">
            <a:avLst/>
          </a:prstGeom>
        </p:spPr>
      </p:pic>
      <p:sp>
        <p:nvSpPr>
          <p:cNvPr id="16" name="Date Placeholder 3">
            <a:extLst>
              <a:ext uri="{FF2B5EF4-FFF2-40B4-BE49-F238E27FC236}">
                <a16:creationId xmlns:a16="http://schemas.microsoft.com/office/drawing/2014/main" id="{CD652E5D-8051-4A12-89A1-0257F1CD14F5}"/>
              </a:ext>
            </a:extLst>
          </p:cNvPr>
          <p:cNvSpPr txBox="1">
            <a:spLocks/>
          </p:cNvSpPr>
          <p:nvPr userDrawn="1"/>
        </p:nvSpPr>
        <p:spPr>
          <a:xfrm>
            <a:off x="-39333" y="6311438"/>
            <a:ext cx="1482972" cy="354191"/>
          </a:xfrm>
          <a:prstGeom prst="rect">
            <a:avLst/>
          </a:prstGeom>
        </p:spPr>
        <p:txBody>
          <a:bodyPr/>
          <a:lst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1F4E79"/>
                </a:solidFill>
                <a:effectLst/>
                <a:uLnTx/>
                <a:uFillTx/>
                <a:latin typeface="Arial" panose="020B0604020202020204"/>
                <a:ea typeface="+mn-ea"/>
                <a:cs typeface="+mn-cs"/>
              </a:rPr>
              <a:t>ioe.ifad.org</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464224" y="6385981"/>
            <a:ext cx="1667230" cy="444595"/>
          </a:xfrm>
          <a:prstGeom prst="rect">
            <a:avLst/>
          </a:prstGeom>
        </p:spPr>
      </p:pic>
      <p:sp>
        <p:nvSpPr>
          <p:cNvPr id="5" name="Slide Number Placeholder 5">
            <a:extLst>
              <a:ext uri="{FF2B5EF4-FFF2-40B4-BE49-F238E27FC236}">
                <a16:creationId xmlns:a16="http://schemas.microsoft.com/office/drawing/2014/main" id="{CD68CEF9-A573-2F6A-B44D-383BF587DC31}"/>
              </a:ext>
            </a:extLst>
          </p:cNvPr>
          <p:cNvSpPr>
            <a:spLocks noGrp="1"/>
          </p:cNvSpPr>
          <p:nvPr>
            <p:ph type="sldNum" sz="quarter" idx="4"/>
          </p:nvPr>
        </p:nvSpPr>
        <p:spPr>
          <a:xfrm>
            <a:off x="3430858" y="6500149"/>
            <a:ext cx="462382" cy="330959"/>
          </a:xfrm>
          <a:prstGeom prst="rect">
            <a:avLst/>
          </a:prstGeom>
        </p:spPr>
        <p:txBody>
          <a:bodyPr/>
          <a:lstStyle>
            <a:lvl1pPr algn="ctr">
              <a:defRPr sz="1200" b="1"/>
            </a:lvl1pPr>
          </a:lstStyle>
          <a:p>
            <a:fld id="{1F9B0E9F-03CD-4F4D-B99E-EAF1197662E4}" type="slidenum">
              <a:rPr lang="en-GB" smtClean="0"/>
              <a:pPr/>
              <a:t>‹#›</a:t>
            </a:fld>
            <a:endParaRPr lang="en-GB" dirty="0"/>
          </a:p>
        </p:txBody>
      </p:sp>
      <p:sp>
        <p:nvSpPr>
          <p:cNvPr id="3" name="Footer Placeholder 4"/>
          <p:cNvSpPr>
            <a:spLocks noGrp="1"/>
          </p:cNvSpPr>
          <p:nvPr>
            <p:ph type="ftr" sz="quarter" idx="3"/>
          </p:nvPr>
        </p:nvSpPr>
        <p:spPr>
          <a:xfrm>
            <a:off x="4218673" y="6516847"/>
            <a:ext cx="5220551" cy="384132"/>
          </a:xfrm>
          <a:prstGeom prst="rect">
            <a:avLst/>
          </a:prstGeom>
        </p:spPr>
        <p:txBody>
          <a:bodyPr/>
          <a:lstStyle>
            <a:lvl1pPr algn="ctr">
              <a:defRPr sz="1200" b="1"/>
            </a:lvl1pPr>
          </a:lstStyle>
          <a:p>
            <a:r>
              <a:rPr lang="en-US"/>
              <a:t>Spring ECG Meeting 2025 - IFAD                                      10 March 2025</a:t>
            </a:r>
            <a:endParaRPr lang="en-GB" dirty="0"/>
          </a:p>
        </p:txBody>
      </p:sp>
    </p:spTree>
    <p:extLst>
      <p:ext uri="{BB962C8B-B14F-4D97-AF65-F5344CB8AC3E}">
        <p14:creationId xmlns:p14="http://schemas.microsoft.com/office/powerpoint/2010/main" val="308235865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1984441" y="1984441"/>
            <a:ext cx="6858000" cy="2889117"/>
          </a:xfrm>
          <a:prstGeom prst="rect">
            <a:avLst/>
          </a:prstGeom>
          <a:solidFill>
            <a:srgbClr val="1F4E7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cxnSpLocks/>
          </p:cNvCxnSpPr>
          <p:nvPr/>
        </p:nvCxnSpPr>
        <p:spPr>
          <a:xfrm flipV="1">
            <a:off x="117276" y="4703076"/>
            <a:ext cx="0" cy="17412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225284F-EB70-4F0D-BE4E-9881BB3CE20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75" y="609562"/>
            <a:ext cx="2882529" cy="1621332"/>
          </a:xfrm>
          <a:prstGeom prst="rect">
            <a:avLst/>
          </a:prstGeom>
        </p:spPr>
      </p:pic>
    </p:spTree>
    <p:extLst>
      <p:ext uri="{BB962C8B-B14F-4D97-AF65-F5344CB8AC3E}">
        <p14:creationId xmlns:p14="http://schemas.microsoft.com/office/powerpoint/2010/main" val="429318025"/>
      </p:ext>
    </p:extLst>
  </p:cSld>
  <p:clrMap bg1="lt1" tx1="dk1" bg2="lt2" tx2="dk2" accent1="accent1" accent2="accent2" accent3="accent3" accent4="accent4" accent5="accent5" accent6="accent6" hlink="hlink" folHlink="folHlink"/>
  <p:sldLayoutIdLst>
    <p:sldLayoutId id="2147483764" r:id="rId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12192000" cy="864704"/>
          </a:xfrm>
          <a:prstGeom prst="rect">
            <a:avLst/>
          </a:prstGeom>
          <a:solidFill>
            <a:srgbClr val="003CA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rot="16200000">
            <a:off x="10038524" y="1858618"/>
            <a:ext cx="4012096" cy="294859"/>
          </a:xfrm>
          <a:prstGeom prst="rect">
            <a:avLst/>
          </a:prstGeom>
          <a:solidFill>
            <a:srgbClr val="004CD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rot="10800000">
            <a:off x="4780721" y="695740"/>
            <a:ext cx="7116419" cy="168964"/>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rot="5400000">
            <a:off x="9813999" y="6596707"/>
            <a:ext cx="321440" cy="58020"/>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466" y="0"/>
            <a:ext cx="251460" cy="86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86620" y="0"/>
            <a:ext cx="251460" cy="865414"/>
          </a:xfrm>
          <a:prstGeom prst="rect">
            <a:avLst/>
          </a:prstGeom>
          <a:solidFill>
            <a:srgbClr val="005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userDrawn="1"/>
        </p:nvSpPr>
        <p:spPr>
          <a:xfrm>
            <a:off x="250994" y="0"/>
            <a:ext cx="251460" cy="865414"/>
          </a:xfrm>
          <a:prstGeom prst="rect">
            <a:avLst/>
          </a:prstGeom>
          <a:solidFill>
            <a:srgbClr val="004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p:cNvCxnSpPr/>
          <p:nvPr userDrawn="1"/>
        </p:nvCxnSpPr>
        <p:spPr>
          <a:xfrm>
            <a:off x="12056165" y="0"/>
            <a:ext cx="0" cy="3995530"/>
          </a:xfrm>
          <a:prstGeom prst="line">
            <a:avLst/>
          </a:prstGeom>
          <a:ln w="28575">
            <a:solidFill>
              <a:srgbClr val="9E9E9D"/>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flipV="1">
            <a:off x="-466" y="6708913"/>
            <a:ext cx="1362127" cy="155048"/>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rot="5400000">
            <a:off x="6853223" y="6596707"/>
            <a:ext cx="321440" cy="58020"/>
          </a:xfrm>
          <a:prstGeom prst="rect">
            <a:avLst/>
          </a:prstGeom>
          <a:solidFill>
            <a:srgbClr val="9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5">
            <a:extLst>
              <a:ext uri="{FF2B5EF4-FFF2-40B4-BE49-F238E27FC236}">
                <a16:creationId xmlns:a16="http://schemas.microsoft.com/office/drawing/2014/main" id="{357758D5-F153-74D7-F79F-D2B0E3FB3FAC}"/>
              </a:ext>
            </a:extLst>
          </p:cNvPr>
          <p:cNvSpPr>
            <a:spLocks noGrp="1"/>
          </p:cNvSpPr>
          <p:nvPr>
            <p:ph type="sldNum" sz="quarter" idx="4"/>
          </p:nvPr>
        </p:nvSpPr>
        <p:spPr>
          <a:xfrm>
            <a:off x="1380659" y="6505437"/>
            <a:ext cx="807612" cy="352563"/>
          </a:xfrm>
          <a:prstGeom prst="rect">
            <a:avLst/>
          </a:prstGeom>
        </p:spPr>
        <p:txBody>
          <a:bodyPr/>
          <a:lstStyle/>
          <a:p>
            <a:fld id="{1F9B0E9F-03CD-4F4D-B99E-EAF1197662E4}" type="slidenum">
              <a:rPr lang="en-GB" smtClean="0"/>
              <a:t>‹#›</a:t>
            </a:fld>
            <a:endParaRPr lang="en-GB" dirty="0"/>
          </a:p>
        </p:txBody>
      </p:sp>
    </p:spTree>
    <p:extLst>
      <p:ext uri="{BB962C8B-B14F-4D97-AF65-F5344CB8AC3E}">
        <p14:creationId xmlns:p14="http://schemas.microsoft.com/office/powerpoint/2010/main" val="473397860"/>
      </p:ext>
    </p:extLst>
  </p:cSld>
  <p:clrMap bg1="lt1" tx1="dk1" bg2="lt2" tx2="dk2" accent1="accent1" accent2="accent2" accent3="accent3" accent4="accent4" accent5="accent5" accent6="accent6" hlink="hlink" folHlink="folHlink"/>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1984441" y="1984441"/>
            <a:ext cx="6858000" cy="2889117"/>
          </a:xfrm>
          <a:prstGeom prst="rect">
            <a:avLst/>
          </a:prstGeom>
          <a:solidFill>
            <a:srgbClr val="1F4E7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cxnSpLocks/>
          </p:cNvCxnSpPr>
          <p:nvPr/>
        </p:nvCxnSpPr>
        <p:spPr>
          <a:xfrm flipV="1">
            <a:off x="117276" y="4703076"/>
            <a:ext cx="0" cy="17412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225284F-EB70-4F0D-BE4E-9881BB3CE20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75" y="611555"/>
            <a:ext cx="2882529" cy="1617346"/>
          </a:xfrm>
          <a:prstGeom prst="rect">
            <a:avLst/>
          </a:prstGeom>
        </p:spPr>
      </p:pic>
    </p:spTree>
    <p:extLst>
      <p:ext uri="{BB962C8B-B14F-4D97-AF65-F5344CB8AC3E}">
        <p14:creationId xmlns:p14="http://schemas.microsoft.com/office/powerpoint/2010/main" val="1165400285"/>
      </p:ext>
    </p:extLst>
  </p:cSld>
  <p:clrMap bg1="lt1" tx1="dk1" bg2="lt2" tx2="dk2" accent1="accent1" accent2="accent2" accent3="accent3" accent4="accent4" accent5="accent5" accent6="accent6" hlink="hlink" folHlink="folHlink"/>
  <p:sldLayoutIdLst>
    <p:sldLayoutId id="2147483767" r:id="rId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1984441" y="1984441"/>
            <a:ext cx="6858000" cy="2889117"/>
          </a:xfrm>
          <a:prstGeom prst="rect">
            <a:avLst/>
          </a:prstGeom>
          <a:solidFill>
            <a:srgbClr val="1F4E7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cxnSpLocks/>
          </p:cNvCxnSpPr>
          <p:nvPr/>
        </p:nvCxnSpPr>
        <p:spPr>
          <a:xfrm flipV="1">
            <a:off x="117276" y="4703076"/>
            <a:ext cx="0" cy="17412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225284F-EB70-4F0D-BE4E-9881BB3CE20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375" y="609562"/>
            <a:ext cx="2882529" cy="1621332"/>
          </a:xfrm>
          <a:prstGeom prst="rect">
            <a:avLst/>
          </a:prstGeom>
        </p:spPr>
      </p:pic>
    </p:spTree>
    <p:extLst>
      <p:ext uri="{BB962C8B-B14F-4D97-AF65-F5344CB8AC3E}">
        <p14:creationId xmlns:p14="http://schemas.microsoft.com/office/powerpoint/2010/main" val="2015413859"/>
      </p:ext>
    </p:extLst>
  </p:cSld>
  <p:clrMap bg1="lt1" tx1="dk1" bg2="lt2" tx2="dk2" accent1="accent1" accent2="accent2" accent3="accent3" accent4="accent4" accent5="accent5" accent6="accent6" hlink="hlink" folHlink="folHlink"/>
  <p:sldLayoutIdLst>
    <p:sldLayoutId id="2147483770" r:id="rId1"/>
    <p:sldLayoutId id="2147483771" r:id="rId2"/>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4549" y="4023298"/>
            <a:ext cx="9184599" cy="2308324"/>
          </a:xfrm>
          <a:prstGeom prst="rect">
            <a:avLst/>
          </a:prstGeom>
        </p:spPr>
        <p:txBody>
          <a:bodyPr wrap="square">
            <a:spAutoFit/>
          </a:bodyPr>
          <a:lstStyle/>
          <a:p>
            <a:r>
              <a:rPr lang="en-US" sz="3600" b="1" dirty="0">
                <a:solidFill>
                  <a:srgbClr val="1F4E79"/>
                </a:solidFill>
              </a:rPr>
              <a:t>Project cluster evaluation: IFAD’s support to rural enterprise development:</a:t>
            </a:r>
          </a:p>
          <a:p>
            <a:r>
              <a:rPr lang="en-US" sz="3600" b="1" dirty="0">
                <a:solidFill>
                  <a:srgbClr val="1F4E79"/>
                </a:solidFill>
              </a:rPr>
              <a:t>Key findings and lessons </a:t>
            </a:r>
            <a:endParaRPr lang="en-GB" altLang="x-none" sz="3600" b="1" dirty="0">
              <a:solidFill>
                <a:srgbClr val="1F4E79"/>
              </a:solidFill>
            </a:endParaRPr>
          </a:p>
          <a:p>
            <a:pPr algn="ctr"/>
            <a:endParaRPr lang="en-GB" altLang="x-none" sz="3600" b="1" i="1" dirty="0">
              <a:solidFill>
                <a:srgbClr val="1F4E79"/>
              </a:solidFill>
            </a:endParaRPr>
          </a:p>
        </p:txBody>
      </p:sp>
      <p:sp>
        <p:nvSpPr>
          <p:cNvPr id="3" name="Rectangle 2">
            <a:extLst>
              <a:ext uri="{FF2B5EF4-FFF2-40B4-BE49-F238E27FC236}">
                <a16:creationId xmlns:a16="http://schemas.microsoft.com/office/drawing/2014/main" id="{479DD76D-0E98-473A-A540-37890E096957}"/>
              </a:ext>
            </a:extLst>
          </p:cNvPr>
          <p:cNvSpPr/>
          <p:nvPr/>
        </p:nvSpPr>
        <p:spPr>
          <a:xfrm>
            <a:off x="112852" y="4769108"/>
            <a:ext cx="2781697" cy="1631216"/>
          </a:xfrm>
          <a:prstGeom prst="rect">
            <a:avLst/>
          </a:prstGeom>
        </p:spPr>
        <p:txBody>
          <a:bodyPr wrap="square">
            <a:spAutoFit/>
          </a:bodyPr>
          <a:lstStyle/>
          <a:p>
            <a:r>
              <a:rPr lang="en-GB" sz="2000" b="1" dirty="0">
                <a:solidFill>
                  <a:schemeClr val="bg1"/>
                </a:solidFill>
              </a:rPr>
              <a:t>ECG </a:t>
            </a:r>
          </a:p>
          <a:p>
            <a:r>
              <a:rPr lang="en-GB" sz="2000" b="1" dirty="0">
                <a:solidFill>
                  <a:schemeClr val="bg1"/>
                </a:solidFill>
              </a:rPr>
              <a:t>Spring Session</a:t>
            </a:r>
          </a:p>
          <a:p>
            <a:endParaRPr lang="en-GB" sz="2000" b="1" dirty="0">
              <a:solidFill>
                <a:schemeClr val="bg1"/>
              </a:solidFill>
            </a:endParaRPr>
          </a:p>
          <a:p>
            <a:r>
              <a:rPr lang="en-GB" sz="2000" b="1" dirty="0">
                <a:solidFill>
                  <a:schemeClr val="bg1"/>
                </a:solidFill>
              </a:rPr>
              <a:t>Rome,</a:t>
            </a:r>
          </a:p>
          <a:p>
            <a:r>
              <a:rPr lang="en-GB" sz="2000" b="1" dirty="0">
                <a:solidFill>
                  <a:schemeClr val="bg1"/>
                </a:solidFill>
              </a:rPr>
              <a:t>10 March 2025</a:t>
            </a:r>
            <a:endParaRPr lang="en-GB" sz="2300" b="1" dirty="0">
              <a:solidFill>
                <a:schemeClr val="bg1"/>
              </a:solidFill>
            </a:endParaRPr>
          </a:p>
        </p:txBody>
      </p:sp>
      <p:pic>
        <p:nvPicPr>
          <p:cNvPr id="13" name="Picture 12" descr="A group of men standing in a forest&#10;&#10;Description automatically generated">
            <a:extLst>
              <a:ext uri="{FF2B5EF4-FFF2-40B4-BE49-F238E27FC236}">
                <a16:creationId xmlns:a16="http://schemas.microsoft.com/office/drawing/2014/main" id="{015215CE-6847-881F-8CE4-49F5FA8EF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549" y="54646"/>
            <a:ext cx="5172635" cy="3879476"/>
          </a:xfrm>
          <a:prstGeom prst="rect">
            <a:avLst/>
          </a:prstGeom>
        </p:spPr>
      </p:pic>
      <p:pic>
        <p:nvPicPr>
          <p:cNvPr id="15" name="Picture 14" descr="A person sorting beans in a warehouse&#10;&#10;Description automatically generated">
            <a:extLst>
              <a:ext uri="{FF2B5EF4-FFF2-40B4-BE49-F238E27FC236}">
                <a16:creationId xmlns:a16="http://schemas.microsoft.com/office/drawing/2014/main" id="{62CC2FCB-228F-590F-C167-566B8B1D1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686634" y="519088"/>
            <a:ext cx="3879476" cy="2950592"/>
          </a:xfrm>
          <a:prstGeom prst="rect">
            <a:avLst/>
          </a:prstGeom>
        </p:spPr>
      </p:pic>
    </p:spTree>
    <p:extLst>
      <p:ext uri="{BB962C8B-B14F-4D97-AF65-F5344CB8AC3E}">
        <p14:creationId xmlns:p14="http://schemas.microsoft.com/office/powerpoint/2010/main" val="2896729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605CA-3181-977E-98A9-DF3F213E3702}"/>
              </a:ext>
            </a:extLst>
          </p:cNvPr>
          <p:cNvSpPr>
            <a:spLocks noGrp="1"/>
          </p:cNvSpPr>
          <p:nvPr>
            <p:ph type="sldNum" sz="quarter" idx="4"/>
          </p:nvPr>
        </p:nvSpPr>
        <p:spPr/>
        <p:txBody>
          <a:bodyPr/>
          <a:lstStyle/>
          <a:p>
            <a:fld id="{1F9B0E9F-03CD-4F4D-B99E-EAF1197662E4}" type="slidenum">
              <a:rPr lang="en-GB" smtClean="0"/>
              <a:pPr/>
              <a:t>10</a:t>
            </a:fld>
            <a:endParaRPr lang="en-GB" dirty="0"/>
          </a:p>
        </p:txBody>
      </p:sp>
      <p:sp>
        <p:nvSpPr>
          <p:cNvPr id="3" name="Footer Placeholder 2">
            <a:extLst>
              <a:ext uri="{FF2B5EF4-FFF2-40B4-BE49-F238E27FC236}">
                <a16:creationId xmlns:a16="http://schemas.microsoft.com/office/drawing/2014/main" id="{19FFD5AD-061F-B148-B8EF-C59FB084DED8}"/>
              </a:ext>
            </a:extLst>
          </p:cNvPr>
          <p:cNvSpPr>
            <a:spLocks noGrp="1"/>
          </p:cNvSpPr>
          <p:nvPr>
            <p:ph type="ftr" sz="quarter" idx="3"/>
          </p:nvPr>
        </p:nvSpPr>
        <p:spPr/>
        <p:txBody>
          <a:bodyPr/>
          <a:lstStyle/>
          <a:p>
            <a:r>
              <a:rPr lang="en-US"/>
              <a:t>Spring ECG Meeting 2025 - IFAD                                      10 March 2025</a:t>
            </a:r>
            <a:endParaRPr lang="en-GB" dirty="0"/>
          </a:p>
        </p:txBody>
      </p:sp>
      <p:sp>
        <p:nvSpPr>
          <p:cNvPr id="4" name="Rectangle 3">
            <a:extLst>
              <a:ext uri="{FF2B5EF4-FFF2-40B4-BE49-F238E27FC236}">
                <a16:creationId xmlns:a16="http://schemas.microsoft.com/office/drawing/2014/main" id="{30A36050-FFA6-45E2-F8C4-8B9070F5EE09}"/>
              </a:ext>
            </a:extLst>
          </p:cNvPr>
          <p:cNvSpPr/>
          <p:nvPr/>
        </p:nvSpPr>
        <p:spPr>
          <a:xfrm>
            <a:off x="1310080" y="2967335"/>
            <a:ext cx="957185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for your attention</a:t>
            </a:r>
          </a:p>
        </p:txBody>
      </p:sp>
    </p:spTree>
    <p:extLst>
      <p:ext uri="{BB962C8B-B14F-4D97-AF65-F5344CB8AC3E}">
        <p14:creationId xmlns:p14="http://schemas.microsoft.com/office/powerpoint/2010/main" val="17145442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391A15-BBE7-135E-4647-778E273109C7}"/>
              </a:ext>
            </a:extLst>
          </p:cNvPr>
          <p:cNvSpPr txBox="1"/>
          <p:nvPr/>
        </p:nvSpPr>
        <p:spPr>
          <a:xfrm>
            <a:off x="3624942" y="73152"/>
            <a:ext cx="7640465" cy="584775"/>
          </a:xfrm>
          <a:prstGeom prst="rect">
            <a:avLst/>
          </a:prstGeom>
          <a:noFill/>
        </p:spPr>
        <p:txBody>
          <a:bodyPr wrap="square" rtlCol="0">
            <a:spAutoFit/>
          </a:bodyPr>
          <a:lstStyle/>
          <a:p>
            <a:r>
              <a:rPr lang="es-ES_tradnl" sz="3200" b="1" dirty="0" err="1">
                <a:solidFill>
                  <a:schemeClr val="bg1"/>
                </a:solidFill>
                <a:latin typeface="Arial" panose="020B0604020202020204" pitchFamily="34" charset="0"/>
                <a:cs typeface="Arial" panose="020B0604020202020204" pitchFamily="34" charset="0"/>
              </a:rPr>
              <a:t>Introduction</a:t>
            </a:r>
            <a:r>
              <a:rPr lang="es-ES_tradnl" sz="3200" b="1" dirty="0">
                <a:solidFill>
                  <a:schemeClr val="bg1"/>
                </a:solidFill>
                <a:latin typeface="Arial" panose="020B0604020202020204" pitchFamily="34" charset="0"/>
                <a:cs typeface="Arial" panose="020B0604020202020204" pitchFamily="34" charset="0"/>
              </a:rPr>
              <a:t> </a:t>
            </a:r>
            <a:endParaRPr lang="en-GB" sz="3200" dirty="0">
              <a:solidFill>
                <a:schemeClr val="bg1"/>
              </a:solidFill>
            </a:endParaRPr>
          </a:p>
        </p:txBody>
      </p:sp>
      <p:sp>
        <p:nvSpPr>
          <p:cNvPr id="4" name="TextBox 3">
            <a:extLst>
              <a:ext uri="{FF2B5EF4-FFF2-40B4-BE49-F238E27FC236}">
                <a16:creationId xmlns:a16="http://schemas.microsoft.com/office/drawing/2014/main" id="{4CA2D3A2-77E2-AF65-7B93-5C0D52F0855A}"/>
              </a:ext>
            </a:extLst>
          </p:cNvPr>
          <p:cNvSpPr txBox="1"/>
          <p:nvPr/>
        </p:nvSpPr>
        <p:spPr>
          <a:xfrm>
            <a:off x="561549" y="1214287"/>
            <a:ext cx="10703859" cy="4924425"/>
          </a:xfrm>
          <a:prstGeom prst="rect">
            <a:avLst/>
          </a:prstGeom>
          <a:noFill/>
        </p:spPr>
        <p:txBody>
          <a:bodyPr wrap="square" rtlCol="0">
            <a:spAutoFit/>
          </a:bodyPr>
          <a:lstStyle/>
          <a:p>
            <a:pPr marL="285750" indent="-285750">
              <a:spcAft>
                <a:spcPts val="12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Evaluation conducted in 2021-2022;</a:t>
            </a:r>
          </a:p>
          <a:p>
            <a:pPr marL="285750" indent="-285750">
              <a:spcAft>
                <a:spcPts val="12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Aim to generate learning with project-level evaluations, through comparative analyses of a small number of projects. </a:t>
            </a:r>
          </a:p>
          <a:p>
            <a:pPr marL="285750" indent="-285750">
              <a:spcAft>
                <a:spcPts val="12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4 Projects in 4 Countries: Ghana (West Africa), Cameroon (Central Africa), Bangladesh and Nepal (Asia region). </a:t>
            </a:r>
          </a:p>
          <a:p>
            <a:pPr marL="285750" indent="-285750">
              <a:spcAft>
                <a:spcPts val="12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Projects specially designed to support enterprises development, not selected for a generalization purpose.</a:t>
            </a:r>
          </a:p>
          <a:p>
            <a:pPr marL="285750" indent="-285750">
              <a:spcAft>
                <a:spcPts val="12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Evidence sources: interviews with various projects’ stakeholders and key informants; focus group discussions with beneficiaries; direct observations during field visits; phone surveys with beneficiaries of matching grants; and documentation.</a:t>
            </a:r>
          </a:p>
          <a:p>
            <a:pPr marL="285750" indent="-285750">
              <a:spcAft>
                <a:spcPts val="1200"/>
              </a:spcAft>
              <a:buFont typeface="Wingdings" panose="05000000000000000000" pitchFamily="2" charset="2"/>
              <a:buChar char="q"/>
            </a:pPr>
            <a:endParaRPr lang="en-US" sz="2200" dirty="0">
              <a:solidFill>
                <a:srgbClr val="000000"/>
              </a:solidFill>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35586E0C-96FC-6421-9B46-382E4F6E9189}"/>
              </a:ext>
            </a:extLst>
          </p:cNvPr>
          <p:cNvSpPr>
            <a:spLocks noGrp="1"/>
          </p:cNvSpPr>
          <p:nvPr>
            <p:ph type="ftr" sz="quarter" idx="3"/>
          </p:nvPr>
        </p:nvSpPr>
        <p:spPr/>
        <p:txBody>
          <a:bodyPr/>
          <a:lstStyle/>
          <a:p>
            <a:r>
              <a:rPr lang="en-US" dirty="0"/>
              <a:t>Spring ECG Meeting 2025 - IFAD                                      10 March 2025</a:t>
            </a:r>
            <a:endParaRPr lang="en-GB" dirty="0"/>
          </a:p>
        </p:txBody>
      </p:sp>
      <p:sp>
        <p:nvSpPr>
          <p:cNvPr id="5" name="Slide Number Placeholder 4">
            <a:extLst>
              <a:ext uri="{FF2B5EF4-FFF2-40B4-BE49-F238E27FC236}">
                <a16:creationId xmlns:a16="http://schemas.microsoft.com/office/drawing/2014/main" id="{F7C22303-2808-D2EE-F8FF-9CB033E1D07C}"/>
              </a:ext>
            </a:extLst>
          </p:cNvPr>
          <p:cNvSpPr>
            <a:spLocks noGrp="1"/>
          </p:cNvSpPr>
          <p:nvPr>
            <p:ph type="sldNum" sz="quarter" idx="4"/>
          </p:nvPr>
        </p:nvSpPr>
        <p:spPr/>
        <p:txBody>
          <a:bodyPr/>
          <a:lstStyle/>
          <a:p>
            <a:fld id="{1F9B0E9F-03CD-4F4D-B99E-EAF1197662E4}" type="slidenum">
              <a:rPr lang="en-GB" smtClean="0"/>
              <a:pPr/>
              <a:t>2</a:t>
            </a:fld>
            <a:endParaRPr lang="en-GB" dirty="0"/>
          </a:p>
        </p:txBody>
      </p:sp>
    </p:spTree>
    <p:extLst>
      <p:ext uri="{BB962C8B-B14F-4D97-AF65-F5344CB8AC3E}">
        <p14:creationId xmlns:p14="http://schemas.microsoft.com/office/powerpoint/2010/main" val="18209090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B35820-D298-21F2-54C1-F5115D40F4C3}"/>
              </a:ext>
            </a:extLst>
          </p:cNvPr>
          <p:cNvSpPr txBox="1"/>
          <p:nvPr/>
        </p:nvSpPr>
        <p:spPr>
          <a:xfrm>
            <a:off x="438811" y="972529"/>
            <a:ext cx="10844784" cy="430887"/>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s-ES_tradnl" sz="2200" b="1" dirty="0" err="1">
                <a:solidFill>
                  <a:srgbClr val="000000"/>
                </a:solidFill>
              </a:rPr>
              <a:t>Pathways</a:t>
            </a:r>
            <a:r>
              <a:rPr lang="es-ES_tradnl" sz="2200" b="1" dirty="0">
                <a:solidFill>
                  <a:srgbClr val="000000"/>
                </a:solidFill>
              </a:rPr>
              <a:t> </a:t>
            </a:r>
            <a:r>
              <a:rPr lang="es-ES_tradnl" sz="2200" b="1" dirty="0" err="1">
                <a:solidFill>
                  <a:srgbClr val="000000"/>
                </a:solidFill>
              </a:rPr>
              <a:t>of</a:t>
            </a:r>
            <a:r>
              <a:rPr lang="es-ES_tradnl" sz="2200" b="1" dirty="0">
                <a:solidFill>
                  <a:srgbClr val="000000"/>
                </a:solidFill>
              </a:rPr>
              <a:t> </a:t>
            </a:r>
            <a:r>
              <a:rPr lang="es-ES_tradnl" sz="2200" b="1" dirty="0" err="1">
                <a:solidFill>
                  <a:srgbClr val="000000"/>
                </a:solidFill>
              </a:rPr>
              <a:t>IFAD’s</a:t>
            </a:r>
            <a:r>
              <a:rPr lang="es-ES_tradnl" sz="2200" b="1" dirty="0">
                <a:solidFill>
                  <a:srgbClr val="000000"/>
                </a:solidFill>
              </a:rPr>
              <a:t> </a:t>
            </a:r>
            <a:r>
              <a:rPr lang="es-ES_tradnl" sz="2200" b="1" dirty="0" err="1">
                <a:solidFill>
                  <a:srgbClr val="000000"/>
                </a:solidFill>
              </a:rPr>
              <a:t>support</a:t>
            </a:r>
            <a:r>
              <a:rPr lang="es-ES_tradnl" sz="2200" b="1" dirty="0">
                <a:solidFill>
                  <a:srgbClr val="000000"/>
                </a:solidFill>
              </a:rPr>
              <a:t> </a:t>
            </a:r>
            <a:r>
              <a:rPr lang="es-ES_tradnl" sz="2200" b="1" dirty="0" err="1">
                <a:solidFill>
                  <a:srgbClr val="000000"/>
                </a:solidFill>
              </a:rPr>
              <a:t>to</a:t>
            </a:r>
            <a:r>
              <a:rPr lang="es-ES_tradnl" sz="2200" b="1" dirty="0">
                <a:solidFill>
                  <a:srgbClr val="000000"/>
                </a:solidFill>
              </a:rPr>
              <a:t> rural </a:t>
            </a:r>
            <a:r>
              <a:rPr lang="es-ES_tradnl" sz="2200" b="1" dirty="0" err="1">
                <a:solidFill>
                  <a:srgbClr val="000000"/>
                </a:solidFill>
              </a:rPr>
              <a:t>incomes</a:t>
            </a:r>
            <a:r>
              <a:rPr lang="es-ES_tradnl" sz="2200" b="1" dirty="0">
                <a:solidFill>
                  <a:srgbClr val="000000"/>
                </a:solidFill>
              </a:rPr>
              <a:t> </a:t>
            </a:r>
            <a:r>
              <a:rPr lang="es-ES_tradnl" sz="2200" b="1" dirty="0" err="1">
                <a:solidFill>
                  <a:srgbClr val="000000"/>
                </a:solidFill>
              </a:rPr>
              <a:t>increased</a:t>
            </a:r>
            <a:endParaRPr lang="es-ES_tradnl" sz="2200" b="1" dirty="0">
              <a:solidFill>
                <a:srgbClr val="000000"/>
              </a:solidFill>
            </a:endParaRPr>
          </a:p>
        </p:txBody>
      </p:sp>
      <p:sp>
        <p:nvSpPr>
          <p:cNvPr id="4" name="Footer Placeholder 3">
            <a:extLst>
              <a:ext uri="{FF2B5EF4-FFF2-40B4-BE49-F238E27FC236}">
                <a16:creationId xmlns:a16="http://schemas.microsoft.com/office/drawing/2014/main" id="{DAAA886A-94DD-FF74-3FA0-4B4CC07BED52}"/>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EA48A375-9C02-D7CE-C713-B99504500C33}"/>
              </a:ext>
            </a:extLst>
          </p:cNvPr>
          <p:cNvSpPr>
            <a:spLocks noGrp="1"/>
          </p:cNvSpPr>
          <p:nvPr>
            <p:ph type="sldNum" sz="quarter" idx="4"/>
          </p:nvPr>
        </p:nvSpPr>
        <p:spPr/>
        <p:txBody>
          <a:bodyPr/>
          <a:lstStyle/>
          <a:p>
            <a:fld id="{1F9B0E9F-03CD-4F4D-B99E-EAF1197662E4}" type="slidenum">
              <a:rPr lang="en-GB" smtClean="0"/>
              <a:pPr/>
              <a:t>3</a:t>
            </a:fld>
            <a:endParaRPr lang="en-GB" dirty="0"/>
          </a:p>
        </p:txBody>
      </p:sp>
      <p:pic>
        <p:nvPicPr>
          <p:cNvPr id="6" name="Picture 162">
            <a:extLst>
              <a:ext uri="{FF2B5EF4-FFF2-40B4-BE49-F238E27FC236}">
                <a16:creationId xmlns:a16="http://schemas.microsoft.com/office/drawing/2014/main" id="{A9867285-E1D6-2B0A-A88E-8F083551441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8811" y="1436074"/>
            <a:ext cx="11007518" cy="4834097"/>
          </a:xfrm>
          <a:prstGeom prst="rect">
            <a:avLst/>
          </a:prstGeom>
          <a:noFill/>
        </p:spPr>
      </p:pic>
      <p:sp>
        <p:nvSpPr>
          <p:cNvPr id="7" name="TextBox 6">
            <a:extLst>
              <a:ext uri="{FF2B5EF4-FFF2-40B4-BE49-F238E27FC236}">
                <a16:creationId xmlns:a16="http://schemas.microsoft.com/office/drawing/2014/main" id="{E22FF426-84CC-6A05-84B4-C38166CC4BA2}"/>
              </a:ext>
            </a:extLst>
          </p:cNvPr>
          <p:cNvSpPr txBox="1"/>
          <p:nvPr/>
        </p:nvSpPr>
        <p:spPr>
          <a:xfrm>
            <a:off x="3430858" y="73152"/>
            <a:ext cx="7834550" cy="584775"/>
          </a:xfrm>
          <a:prstGeom prst="rect">
            <a:avLst/>
          </a:prstGeom>
          <a:noFill/>
        </p:spPr>
        <p:txBody>
          <a:bodyPr wrap="square" rtlCol="0">
            <a:spAutoFit/>
          </a:bodyPr>
          <a:lstStyle/>
          <a:p>
            <a:r>
              <a:rPr lang="es-ES_tradnl" sz="3200" b="1" dirty="0" err="1">
                <a:solidFill>
                  <a:schemeClr val="bg1"/>
                </a:solidFill>
                <a:latin typeface="Arial" panose="020B0604020202020204" pitchFamily="34" charset="0"/>
                <a:cs typeface="Arial" panose="020B0604020202020204" pitchFamily="34" charset="0"/>
              </a:rPr>
              <a:t>Analytical</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framework</a:t>
            </a:r>
            <a:endParaRPr lang="en-GB" sz="3200" dirty="0">
              <a:solidFill>
                <a:schemeClr val="bg1"/>
              </a:solidFill>
            </a:endParaRPr>
          </a:p>
        </p:txBody>
      </p:sp>
    </p:spTree>
    <p:extLst>
      <p:ext uri="{BB962C8B-B14F-4D97-AF65-F5344CB8AC3E}">
        <p14:creationId xmlns:p14="http://schemas.microsoft.com/office/powerpoint/2010/main" val="10519831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B35820-D298-21F2-54C1-F5115D40F4C3}"/>
              </a:ext>
            </a:extLst>
          </p:cNvPr>
          <p:cNvSpPr txBox="1"/>
          <p:nvPr/>
        </p:nvSpPr>
        <p:spPr>
          <a:xfrm>
            <a:off x="437739" y="1034911"/>
            <a:ext cx="7394819" cy="4985980"/>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Lack of clarity on: </a:t>
            </a:r>
          </a:p>
          <a:p>
            <a:pPr marL="800100" lvl="1"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Nature or profile of enterprises to promote 
Approach to follow for which target groups</a:t>
            </a:r>
          </a:p>
          <a:p>
            <a:pPr marL="800100" lvl="1"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Involvement of other market’ actors</a:t>
            </a:r>
          </a:p>
          <a:p>
            <a:pPr marL="800100" lvl="1"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Consideration to capacity development</a:t>
            </a:r>
          </a:p>
          <a:p>
            <a:pPr marL="342900" indent="-342900">
              <a:spcAft>
                <a:spcPts val="1800"/>
              </a:spcAft>
              <a:buFont typeface="Wingdings" panose="05000000000000000000" pitchFamily="2" charset="2"/>
              <a:buChar char="q"/>
            </a:pPr>
            <a:r>
              <a:rPr lang="en-GB" sz="2200" dirty="0"/>
              <a:t>Contrasted</a:t>
            </a:r>
            <a:r>
              <a:rPr lang="en-US" sz="2200" dirty="0">
                <a:solidFill>
                  <a:srgbClr val="000000"/>
                </a:solidFill>
                <a:ea typeface="Verdana" panose="020B0604030504040204" pitchFamily="34" charset="0"/>
              </a:rPr>
              <a:t> approach to identify participants in terms of:</a:t>
            </a:r>
          </a:p>
          <a:p>
            <a:pPr marL="800100" lvl="1" indent="-342900">
              <a:spcAft>
                <a:spcPts val="1800"/>
              </a:spcAft>
              <a:buFont typeface="Wingdings" panose="05000000000000000000" pitchFamily="2" charset="2"/>
              <a:buChar char="q"/>
            </a:pPr>
            <a:r>
              <a:rPr lang="en-GB" sz="2200" dirty="0"/>
              <a:t>Selection of “entrepreneurial poor” participants</a:t>
            </a:r>
          </a:p>
          <a:p>
            <a:pPr marL="800100" lvl="1" indent="-342900">
              <a:spcAft>
                <a:spcPts val="1800"/>
              </a:spcAft>
              <a:buFont typeface="Wingdings" panose="05000000000000000000" pitchFamily="2" charset="2"/>
              <a:buChar char="q"/>
            </a:pPr>
            <a:r>
              <a:rPr lang="en-GB" sz="2200" dirty="0"/>
              <a:t>Sequenced approach to identify interested youths</a:t>
            </a:r>
          </a:p>
          <a:p>
            <a:pPr marL="800100" lvl="1" indent="-342900">
              <a:spcAft>
                <a:spcPts val="1800"/>
              </a:spcAft>
              <a:buFont typeface="Wingdings" panose="05000000000000000000" pitchFamily="2" charset="2"/>
              <a:buChar char="q"/>
            </a:pPr>
            <a:endParaRPr lang="en-GB" sz="2200" dirty="0"/>
          </a:p>
        </p:txBody>
      </p:sp>
      <p:sp>
        <p:nvSpPr>
          <p:cNvPr id="3" name="TextBox 2">
            <a:extLst>
              <a:ext uri="{FF2B5EF4-FFF2-40B4-BE49-F238E27FC236}">
                <a16:creationId xmlns:a16="http://schemas.microsoft.com/office/drawing/2014/main" id="{3D391A15-BBE7-135E-4647-778E273109C7}"/>
              </a:ext>
            </a:extLst>
          </p:cNvPr>
          <p:cNvSpPr txBox="1"/>
          <p:nvPr/>
        </p:nvSpPr>
        <p:spPr>
          <a:xfrm>
            <a:off x="2759529" y="73152"/>
            <a:ext cx="8505878" cy="584775"/>
          </a:xfrm>
          <a:prstGeom prst="rect">
            <a:avLst/>
          </a:prstGeom>
          <a:noFill/>
        </p:spPr>
        <p:txBody>
          <a:bodyPr wrap="square" rtlCol="0">
            <a:spAutoFit/>
          </a:bodyPr>
          <a:lstStyle/>
          <a:p>
            <a:r>
              <a:rPr lang="es-ES_tradnl" sz="3200" b="1" dirty="0">
                <a:solidFill>
                  <a:schemeClr val="bg1"/>
                </a:solidFill>
                <a:latin typeface="Arial" panose="020B0604020202020204" pitchFamily="34" charset="0"/>
                <a:cs typeface="Arial" panose="020B0604020202020204" pitchFamily="34" charset="0"/>
              </a:rPr>
              <a:t>Key finding-1: </a:t>
            </a:r>
            <a:r>
              <a:rPr lang="es-ES_tradnl" sz="3200" b="1" dirty="0" err="1">
                <a:solidFill>
                  <a:schemeClr val="bg1"/>
                </a:solidFill>
                <a:latin typeface="Arial" panose="020B0604020202020204" pitchFamily="34" charset="0"/>
                <a:cs typeface="Arial" panose="020B0604020202020204" pitchFamily="34" charset="0"/>
              </a:rPr>
              <a:t>Lack</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of</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approaches</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clarity</a:t>
            </a:r>
            <a:endParaRPr lang="en-GB" sz="3200" dirty="0">
              <a:solidFill>
                <a:schemeClr val="bg1"/>
              </a:solidFill>
            </a:endParaRPr>
          </a:p>
        </p:txBody>
      </p:sp>
      <p:sp>
        <p:nvSpPr>
          <p:cNvPr id="4" name="Footer Placeholder 3">
            <a:extLst>
              <a:ext uri="{FF2B5EF4-FFF2-40B4-BE49-F238E27FC236}">
                <a16:creationId xmlns:a16="http://schemas.microsoft.com/office/drawing/2014/main" id="{9A8A50FC-E5B1-050D-452D-11036CCD59B2}"/>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09A27D48-940E-B8BE-5077-CB2050FAE2EC}"/>
              </a:ext>
            </a:extLst>
          </p:cNvPr>
          <p:cNvSpPr>
            <a:spLocks noGrp="1"/>
          </p:cNvSpPr>
          <p:nvPr>
            <p:ph type="sldNum" sz="quarter" idx="4"/>
          </p:nvPr>
        </p:nvSpPr>
        <p:spPr/>
        <p:txBody>
          <a:bodyPr/>
          <a:lstStyle/>
          <a:p>
            <a:fld id="{1F9B0E9F-03CD-4F4D-B99E-EAF1197662E4}" type="slidenum">
              <a:rPr lang="en-GB" smtClean="0"/>
              <a:pPr/>
              <a:t>4</a:t>
            </a:fld>
            <a:endParaRPr lang="en-GB" dirty="0"/>
          </a:p>
        </p:txBody>
      </p:sp>
      <p:pic>
        <p:nvPicPr>
          <p:cNvPr id="6" name="Picture 271">
            <a:extLst>
              <a:ext uri="{FF2B5EF4-FFF2-40B4-BE49-F238E27FC236}">
                <a16:creationId xmlns:a16="http://schemas.microsoft.com/office/drawing/2014/main" id="{EC1EE432-FD6D-C871-9021-ACDA8002536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52875" y="1668667"/>
            <a:ext cx="3924658" cy="3273873"/>
          </a:xfrm>
          <a:prstGeom prst="rect">
            <a:avLst/>
          </a:prstGeom>
          <a:noFill/>
        </p:spPr>
      </p:pic>
    </p:spTree>
    <p:extLst>
      <p:ext uri="{BB962C8B-B14F-4D97-AF65-F5344CB8AC3E}">
        <p14:creationId xmlns:p14="http://schemas.microsoft.com/office/powerpoint/2010/main" val="37920473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F1A3-5A65-5351-DEC1-29935C21B4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F82879-24A0-3508-236D-27F8EA3CDF9D}"/>
              </a:ext>
            </a:extLst>
          </p:cNvPr>
          <p:cNvSpPr txBox="1"/>
          <p:nvPr/>
        </p:nvSpPr>
        <p:spPr>
          <a:xfrm>
            <a:off x="600456" y="961480"/>
            <a:ext cx="10991088" cy="5309146"/>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Numerous supports to pre-entrepreneurial activities and to micro enterprises, for income diversification and risk mitigation. 
Improving productivity was not guided by sufficient market analysis of the assessment of the growth potential</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Increases in entrepreneurs’  knowledge and technical skills was a main driver in increased revenue  from entrepreneurial activities</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Increased level of self-employment among some key target groups, such as youth, and created new or improved income opportunities for existing entrepreneurs, diversifying income  sources</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Improvements in productivity contributed to the enterprises’ growth to a lesser extent; and inconsistent improvement of management practices.</a:t>
            </a:r>
          </a:p>
          <a:p>
            <a:pPr marL="342900" indent="-342900">
              <a:spcAft>
                <a:spcPts val="1800"/>
              </a:spcAft>
              <a:buFont typeface="Wingdings" panose="05000000000000000000" pitchFamily="2" charset="2"/>
              <a:buChar char="q"/>
            </a:pPr>
            <a:endParaRPr lang="en-GB" sz="2200" dirty="0"/>
          </a:p>
        </p:txBody>
      </p:sp>
      <p:sp>
        <p:nvSpPr>
          <p:cNvPr id="3" name="TextBox 2">
            <a:extLst>
              <a:ext uri="{FF2B5EF4-FFF2-40B4-BE49-F238E27FC236}">
                <a16:creationId xmlns:a16="http://schemas.microsoft.com/office/drawing/2014/main" id="{DD81FF8F-ACD9-5BDB-122F-A60024C1374C}"/>
              </a:ext>
            </a:extLst>
          </p:cNvPr>
          <p:cNvSpPr txBox="1"/>
          <p:nvPr/>
        </p:nvSpPr>
        <p:spPr>
          <a:xfrm>
            <a:off x="2220686" y="73152"/>
            <a:ext cx="9044721" cy="584775"/>
          </a:xfrm>
          <a:prstGeom prst="rect">
            <a:avLst/>
          </a:prstGeom>
          <a:noFill/>
        </p:spPr>
        <p:txBody>
          <a:bodyPr wrap="square" rtlCol="0">
            <a:spAutoFit/>
          </a:bodyPr>
          <a:lstStyle/>
          <a:p>
            <a:r>
              <a:rPr lang="es-ES_tradnl" sz="3200" b="1" dirty="0">
                <a:solidFill>
                  <a:schemeClr val="bg1"/>
                </a:solidFill>
                <a:latin typeface="Arial" panose="020B0604020202020204" pitchFamily="34" charset="0"/>
                <a:cs typeface="Arial" panose="020B0604020202020204" pitchFamily="34" charset="0"/>
              </a:rPr>
              <a:t>Key </a:t>
            </a:r>
            <a:r>
              <a:rPr lang="es-ES_tradnl" sz="3200" b="1" dirty="0" err="1">
                <a:solidFill>
                  <a:schemeClr val="bg1"/>
                </a:solidFill>
                <a:latin typeface="Arial" panose="020B0604020202020204" pitchFamily="34" charset="0"/>
                <a:cs typeface="Arial" panose="020B0604020202020204" pitchFamily="34" charset="0"/>
              </a:rPr>
              <a:t>finding</a:t>
            </a:r>
            <a:r>
              <a:rPr lang="es-ES_tradnl" sz="3200" b="1" dirty="0">
                <a:solidFill>
                  <a:schemeClr val="bg1"/>
                </a:solidFill>
                <a:latin typeface="Arial" panose="020B0604020202020204" pitchFamily="34" charset="0"/>
                <a:cs typeface="Arial" panose="020B0604020202020204" pitchFamily="34" charset="0"/>
              </a:rPr>
              <a:t> 2: </a:t>
            </a:r>
            <a:r>
              <a:rPr lang="es-ES_tradnl" sz="3200" b="1" dirty="0" err="1">
                <a:solidFill>
                  <a:schemeClr val="bg1"/>
                </a:solidFill>
                <a:latin typeface="Arial" panose="020B0604020202020204" pitchFamily="34" charset="0"/>
                <a:cs typeface="Arial" panose="020B0604020202020204" pitchFamily="34" charset="0"/>
              </a:rPr>
              <a:t>Supports</a:t>
            </a:r>
            <a:r>
              <a:rPr lang="es-ES_tradnl" sz="3200" b="1" dirty="0">
                <a:solidFill>
                  <a:schemeClr val="bg1"/>
                </a:solidFill>
                <a:latin typeface="Arial" panose="020B0604020202020204" pitchFamily="34" charset="0"/>
                <a:cs typeface="Arial" panose="020B0604020202020204" pitchFamily="34" charset="0"/>
              </a:rPr>
              <a:t> and </a:t>
            </a:r>
            <a:r>
              <a:rPr lang="es-ES_tradnl" sz="3200" b="1" dirty="0" err="1">
                <a:solidFill>
                  <a:schemeClr val="bg1"/>
                </a:solidFill>
                <a:latin typeface="Arial" panose="020B0604020202020204" pitchFamily="34" charset="0"/>
                <a:cs typeface="Arial" panose="020B0604020202020204" pitchFamily="34" charset="0"/>
              </a:rPr>
              <a:t>results</a:t>
            </a:r>
            <a:r>
              <a:rPr lang="es-ES_tradnl" sz="3200" b="1" dirty="0">
                <a:solidFill>
                  <a:schemeClr val="bg1"/>
                </a:solidFill>
                <a:latin typeface="Arial" panose="020B0604020202020204" pitchFamily="34" charset="0"/>
                <a:cs typeface="Arial" panose="020B0604020202020204" pitchFamily="34" charset="0"/>
              </a:rPr>
              <a:t> </a:t>
            </a:r>
            <a:endParaRPr lang="en-GB" sz="3200" dirty="0">
              <a:solidFill>
                <a:schemeClr val="bg1"/>
              </a:solidFill>
            </a:endParaRPr>
          </a:p>
        </p:txBody>
      </p:sp>
      <p:sp>
        <p:nvSpPr>
          <p:cNvPr id="4" name="Footer Placeholder 3">
            <a:extLst>
              <a:ext uri="{FF2B5EF4-FFF2-40B4-BE49-F238E27FC236}">
                <a16:creationId xmlns:a16="http://schemas.microsoft.com/office/drawing/2014/main" id="{01776115-22F6-C3FA-3EEF-8B06DEB813C3}"/>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86EAB40B-8F13-3C22-5991-770EF2B977BE}"/>
              </a:ext>
            </a:extLst>
          </p:cNvPr>
          <p:cNvSpPr>
            <a:spLocks noGrp="1"/>
          </p:cNvSpPr>
          <p:nvPr>
            <p:ph type="sldNum" sz="quarter" idx="4"/>
          </p:nvPr>
        </p:nvSpPr>
        <p:spPr/>
        <p:txBody>
          <a:bodyPr/>
          <a:lstStyle/>
          <a:p>
            <a:fld id="{1F9B0E9F-03CD-4F4D-B99E-EAF1197662E4}" type="slidenum">
              <a:rPr lang="en-GB" smtClean="0"/>
              <a:pPr/>
              <a:t>5</a:t>
            </a:fld>
            <a:endParaRPr lang="en-GB" dirty="0"/>
          </a:p>
        </p:txBody>
      </p:sp>
    </p:spTree>
    <p:extLst>
      <p:ext uri="{BB962C8B-B14F-4D97-AF65-F5344CB8AC3E}">
        <p14:creationId xmlns:p14="http://schemas.microsoft.com/office/powerpoint/2010/main" val="23011700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5C2E-3615-36FE-A91C-45EA94973F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F8A7D3-91E1-32E4-764A-CC5704448484}"/>
              </a:ext>
            </a:extLst>
          </p:cNvPr>
          <p:cNvSpPr txBox="1"/>
          <p:nvPr/>
        </p:nvSpPr>
        <p:spPr>
          <a:xfrm>
            <a:off x="600456" y="1343814"/>
            <a:ext cx="8110407" cy="4739759"/>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Insufficient allocation of credit funds 
Integration of microenterprise funds into larger funds, but no linkages with other non- financial supports, and unclear value addition</a:t>
            </a:r>
          </a:p>
          <a:p>
            <a:pPr marL="342900" indent="-342900">
              <a:spcAft>
                <a:spcPts val="1800"/>
              </a:spcAft>
              <a:buFont typeface="Wingdings" panose="05000000000000000000" pitchFamily="2" charset="2"/>
              <a:buChar char="q"/>
            </a:pPr>
            <a:r>
              <a:rPr lang="en-GB" sz="2200" dirty="0"/>
              <a:t>Modest results for loans access due to (</a:t>
            </a:r>
            <a:r>
              <a:rPr lang="en-GB" sz="2200" dirty="0" err="1"/>
              <a:t>i</a:t>
            </a:r>
            <a:r>
              <a:rPr lang="en-GB" sz="2200" dirty="0"/>
              <a:t>) risks, (ii) inadequate approaches, (ii) insufficient efforts to promote innovative  products.</a:t>
            </a:r>
          </a:p>
          <a:p>
            <a:pPr marL="342900" indent="-342900">
              <a:spcAft>
                <a:spcPts val="1800"/>
              </a:spcAft>
              <a:buFont typeface="Wingdings" panose="05000000000000000000" pitchFamily="2" charset="2"/>
              <a:buChar char="q"/>
            </a:pPr>
            <a:r>
              <a:rPr lang="en-GB" sz="2200" dirty="0"/>
              <a:t>Matching grant facility:  useful for first time borrowers, but bias as mostly access by well established enterprises.</a:t>
            </a:r>
          </a:p>
          <a:p>
            <a:pPr marL="342900" indent="-342900">
              <a:spcAft>
                <a:spcPts val="1800"/>
              </a:spcAft>
              <a:buFont typeface="Wingdings" panose="05000000000000000000" pitchFamily="2" charset="2"/>
              <a:buChar char="q"/>
            </a:pPr>
            <a:r>
              <a:rPr lang="en-GB" sz="2200" dirty="0"/>
              <a:t>Financial eligibility criteria: constraints to new enterprises created.  </a:t>
            </a:r>
          </a:p>
        </p:txBody>
      </p:sp>
      <p:sp>
        <p:nvSpPr>
          <p:cNvPr id="3" name="TextBox 2">
            <a:extLst>
              <a:ext uri="{FF2B5EF4-FFF2-40B4-BE49-F238E27FC236}">
                <a16:creationId xmlns:a16="http://schemas.microsoft.com/office/drawing/2014/main" id="{A7F34420-7CED-24E2-A55C-8625C4728B06}"/>
              </a:ext>
            </a:extLst>
          </p:cNvPr>
          <p:cNvSpPr txBox="1"/>
          <p:nvPr/>
        </p:nvSpPr>
        <p:spPr>
          <a:xfrm>
            <a:off x="2466474" y="73152"/>
            <a:ext cx="8798933" cy="584775"/>
          </a:xfrm>
          <a:prstGeom prst="rect">
            <a:avLst/>
          </a:prstGeom>
          <a:noFill/>
        </p:spPr>
        <p:txBody>
          <a:bodyPr wrap="square" rtlCol="0">
            <a:spAutoFit/>
          </a:bodyPr>
          <a:lstStyle/>
          <a:p>
            <a:r>
              <a:rPr lang="es-ES_tradnl" sz="3200" b="1" dirty="0">
                <a:solidFill>
                  <a:schemeClr val="bg1"/>
                </a:solidFill>
                <a:latin typeface="Arial" panose="020B0604020202020204" pitchFamily="34" charset="0"/>
                <a:cs typeface="Arial" panose="020B0604020202020204" pitchFamily="34" charset="0"/>
              </a:rPr>
              <a:t>Key </a:t>
            </a:r>
            <a:r>
              <a:rPr lang="es-ES_tradnl" sz="3200" b="1" dirty="0" err="1">
                <a:solidFill>
                  <a:schemeClr val="bg1"/>
                </a:solidFill>
                <a:latin typeface="Arial" panose="020B0604020202020204" pitchFamily="34" charset="0"/>
                <a:cs typeface="Arial" panose="020B0604020202020204" pitchFamily="34" charset="0"/>
              </a:rPr>
              <a:t>finding</a:t>
            </a:r>
            <a:r>
              <a:rPr lang="es-ES_tradnl" sz="3200" b="1" dirty="0">
                <a:solidFill>
                  <a:schemeClr val="bg1"/>
                </a:solidFill>
                <a:latin typeface="Arial" panose="020B0604020202020204" pitchFamily="34" charset="0"/>
                <a:cs typeface="Arial" panose="020B0604020202020204" pitchFamily="34" charset="0"/>
              </a:rPr>
              <a:t> 3: Access </a:t>
            </a:r>
            <a:r>
              <a:rPr lang="es-ES_tradnl" sz="3200" b="1" dirty="0" err="1">
                <a:solidFill>
                  <a:schemeClr val="bg1"/>
                </a:solidFill>
                <a:latin typeface="Arial" panose="020B0604020202020204" pitchFamily="34" charset="0"/>
                <a:cs typeface="Arial" panose="020B0604020202020204" pitchFamily="34" charset="0"/>
              </a:rPr>
              <a:t>to</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finance</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challenges</a:t>
            </a:r>
            <a:endParaRPr lang="en-GB" sz="3200" dirty="0">
              <a:solidFill>
                <a:schemeClr val="bg1"/>
              </a:solidFill>
            </a:endParaRPr>
          </a:p>
        </p:txBody>
      </p:sp>
      <p:sp>
        <p:nvSpPr>
          <p:cNvPr id="4" name="Footer Placeholder 3">
            <a:extLst>
              <a:ext uri="{FF2B5EF4-FFF2-40B4-BE49-F238E27FC236}">
                <a16:creationId xmlns:a16="http://schemas.microsoft.com/office/drawing/2014/main" id="{A360A619-DC16-9240-05EE-E8946C1CA71A}"/>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2853558B-FB97-928F-AA36-662A2A39EACE}"/>
              </a:ext>
            </a:extLst>
          </p:cNvPr>
          <p:cNvSpPr>
            <a:spLocks noGrp="1"/>
          </p:cNvSpPr>
          <p:nvPr>
            <p:ph type="sldNum" sz="quarter" idx="4"/>
          </p:nvPr>
        </p:nvSpPr>
        <p:spPr/>
        <p:txBody>
          <a:bodyPr/>
          <a:lstStyle/>
          <a:p>
            <a:fld id="{1F9B0E9F-03CD-4F4D-B99E-EAF1197662E4}" type="slidenum">
              <a:rPr lang="en-GB" smtClean="0"/>
              <a:pPr/>
              <a:t>6</a:t>
            </a:fld>
            <a:endParaRPr lang="en-GB" dirty="0"/>
          </a:p>
        </p:txBody>
      </p:sp>
      <p:pic>
        <p:nvPicPr>
          <p:cNvPr id="7" name="Picture 243">
            <a:extLst>
              <a:ext uri="{FF2B5EF4-FFF2-40B4-BE49-F238E27FC236}">
                <a16:creationId xmlns:a16="http://schemas.microsoft.com/office/drawing/2014/main" id="{13380DD8-8D03-2EF0-338B-35E678BE9B8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rot="5400000">
            <a:off x="8237220" y="2276561"/>
            <a:ext cx="3834384" cy="2874264"/>
          </a:xfrm>
          <a:prstGeom prst="rect">
            <a:avLst/>
          </a:prstGeom>
          <a:noFill/>
        </p:spPr>
      </p:pic>
    </p:spTree>
    <p:extLst>
      <p:ext uri="{BB962C8B-B14F-4D97-AF65-F5344CB8AC3E}">
        <p14:creationId xmlns:p14="http://schemas.microsoft.com/office/powerpoint/2010/main" val="2947030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7C07C-1329-0F36-8BC3-F9CEAA25F4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6042AC-5C9F-D4B8-CF91-219C32737847}"/>
              </a:ext>
            </a:extLst>
          </p:cNvPr>
          <p:cNvSpPr txBox="1"/>
          <p:nvPr/>
        </p:nvSpPr>
        <p:spPr>
          <a:xfrm>
            <a:off x="600456" y="961480"/>
            <a:ext cx="10991088" cy="6001643"/>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Factors influencing effective support to enterprise creation</a:t>
            </a:r>
          </a:p>
          <a:p>
            <a:pPr marL="800100" lvl="1"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Selection and screening process</a:t>
            </a:r>
          </a:p>
          <a:p>
            <a:pPr marL="800100" lvl="1"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Sequencing and intensity of advisory and  follow-up support</a:t>
            </a:r>
          </a:p>
          <a:p>
            <a:pPr marL="800100" lvl="1"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types/sectors of enterprises vis-à- vis the specific context </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introduction of new technologies and practices was effective in  improving the performance of existing enterprises</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Uptake influenced by observable benefits in a short terms, their affordability; the profiles of entrepreneurs; and access to finance</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Missed opportunities to link  technology promotion to enterprise development.</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rPr>
              <a:t>Adoption of new or improved management practices lower than adoption of technical practices.</a:t>
            </a:r>
          </a:p>
          <a:p>
            <a:pPr marL="342900" indent="-342900">
              <a:spcAft>
                <a:spcPts val="1800"/>
              </a:spcAft>
              <a:buFont typeface="Wingdings" panose="05000000000000000000" pitchFamily="2" charset="2"/>
              <a:buChar char="q"/>
            </a:pPr>
            <a:endParaRPr lang="en-GB" sz="2200" dirty="0"/>
          </a:p>
        </p:txBody>
      </p:sp>
      <p:sp>
        <p:nvSpPr>
          <p:cNvPr id="3" name="TextBox 2">
            <a:extLst>
              <a:ext uri="{FF2B5EF4-FFF2-40B4-BE49-F238E27FC236}">
                <a16:creationId xmlns:a16="http://schemas.microsoft.com/office/drawing/2014/main" id="{B920A42C-78B9-E503-E2C5-309DA1F0E57C}"/>
              </a:ext>
            </a:extLst>
          </p:cNvPr>
          <p:cNvSpPr txBox="1"/>
          <p:nvPr/>
        </p:nvSpPr>
        <p:spPr>
          <a:xfrm>
            <a:off x="2220686" y="73152"/>
            <a:ext cx="9044721" cy="584775"/>
          </a:xfrm>
          <a:prstGeom prst="rect">
            <a:avLst/>
          </a:prstGeom>
          <a:noFill/>
        </p:spPr>
        <p:txBody>
          <a:bodyPr wrap="square" rtlCol="0">
            <a:spAutoFit/>
          </a:bodyPr>
          <a:lstStyle/>
          <a:p>
            <a:r>
              <a:rPr lang="es-ES_tradnl" sz="3200" b="1" dirty="0">
                <a:solidFill>
                  <a:schemeClr val="bg1"/>
                </a:solidFill>
                <a:latin typeface="Arial" panose="020B0604020202020204" pitchFamily="34" charset="0"/>
                <a:cs typeface="Arial" panose="020B0604020202020204" pitchFamily="34" charset="0"/>
              </a:rPr>
              <a:t>Key </a:t>
            </a:r>
            <a:r>
              <a:rPr lang="es-ES_tradnl" sz="3200" b="1" dirty="0" err="1">
                <a:solidFill>
                  <a:schemeClr val="bg1"/>
                </a:solidFill>
                <a:latin typeface="Arial" panose="020B0604020202020204" pitchFamily="34" charset="0"/>
                <a:cs typeface="Arial" panose="020B0604020202020204" pitchFamily="34" charset="0"/>
              </a:rPr>
              <a:t>finding</a:t>
            </a:r>
            <a:r>
              <a:rPr lang="es-ES_tradnl" sz="3200" b="1" dirty="0">
                <a:solidFill>
                  <a:schemeClr val="bg1"/>
                </a:solidFill>
                <a:latin typeface="Arial" panose="020B0604020202020204" pitchFamily="34" charset="0"/>
                <a:cs typeface="Arial" panose="020B0604020202020204" pitchFamily="34" charset="0"/>
              </a:rPr>
              <a:t> 4: </a:t>
            </a:r>
            <a:r>
              <a:rPr lang="es-ES_tradnl" sz="3200" b="1" dirty="0" err="1">
                <a:solidFill>
                  <a:schemeClr val="bg1"/>
                </a:solidFill>
                <a:latin typeface="Arial" panose="020B0604020202020204" pitchFamily="34" charset="0"/>
                <a:cs typeface="Arial" panose="020B0604020202020204" pitchFamily="34" charset="0"/>
              </a:rPr>
              <a:t>Factors</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affecting</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results</a:t>
            </a:r>
            <a:endParaRPr lang="en-GB" sz="3200" dirty="0">
              <a:solidFill>
                <a:schemeClr val="bg1"/>
              </a:solidFill>
            </a:endParaRPr>
          </a:p>
        </p:txBody>
      </p:sp>
      <p:sp>
        <p:nvSpPr>
          <p:cNvPr id="4" name="Footer Placeholder 3">
            <a:extLst>
              <a:ext uri="{FF2B5EF4-FFF2-40B4-BE49-F238E27FC236}">
                <a16:creationId xmlns:a16="http://schemas.microsoft.com/office/drawing/2014/main" id="{C2DE8F20-BD52-C7BC-3FE5-F4BFC387C9FF}"/>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725888B8-10CD-D288-B2E9-DE5CFCC8743D}"/>
              </a:ext>
            </a:extLst>
          </p:cNvPr>
          <p:cNvSpPr>
            <a:spLocks noGrp="1"/>
          </p:cNvSpPr>
          <p:nvPr>
            <p:ph type="sldNum" sz="quarter" idx="4"/>
          </p:nvPr>
        </p:nvSpPr>
        <p:spPr/>
        <p:txBody>
          <a:bodyPr/>
          <a:lstStyle/>
          <a:p>
            <a:fld id="{1F9B0E9F-03CD-4F4D-B99E-EAF1197662E4}" type="slidenum">
              <a:rPr lang="en-GB" smtClean="0"/>
              <a:pPr/>
              <a:t>7</a:t>
            </a:fld>
            <a:endParaRPr lang="en-GB" dirty="0"/>
          </a:p>
        </p:txBody>
      </p:sp>
    </p:spTree>
    <p:extLst>
      <p:ext uri="{BB962C8B-B14F-4D97-AF65-F5344CB8AC3E}">
        <p14:creationId xmlns:p14="http://schemas.microsoft.com/office/powerpoint/2010/main" val="16120246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5863C-A61A-A0AC-2E40-D9737B9247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646C34-E802-C344-9489-8DC36DAC27FA}"/>
              </a:ext>
            </a:extLst>
          </p:cNvPr>
          <p:cNvSpPr txBox="1"/>
          <p:nvPr/>
        </p:nvSpPr>
        <p:spPr>
          <a:xfrm>
            <a:off x="600456" y="1343814"/>
            <a:ext cx="10991088" cy="5201424"/>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Supports contributed to strengthening institutional frameworks and mechanisms to support MSE development  in Ghana and Cameroon.</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Support by another international organizations was also key for institutional strengthening in Cameroon.</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 Most promoted new enterprises were at their early stages of development, so it was too early to determine how many will  continue beyond project support. 
Activities not directly supported were likely to be continued, without the project.</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Similarly, for economic activities that do not require highly technical  knowledge and skills, investment funds or working capital with reasonable returns.</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Pre-existing enterprises are also more  likely to be sustained.</a:t>
            </a:r>
          </a:p>
          <a:p>
            <a:pPr marL="342900" indent="-342900">
              <a:spcAft>
                <a:spcPts val="1800"/>
              </a:spcAft>
              <a:buFont typeface="Wingdings" panose="05000000000000000000" pitchFamily="2" charset="2"/>
              <a:buChar char="q"/>
            </a:pPr>
            <a:endParaRPr lang="en-GB" sz="2200" dirty="0"/>
          </a:p>
        </p:txBody>
      </p:sp>
      <p:sp>
        <p:nvSpPr>
          <p:cNvPr id="3" name="TextBox 2">
            <a:extLst>
              <a:ext uri="{FF2B5EF4-FFF2-40B4-BE49-F238E27FC236}">
                <a16:creationId xmlns:a16="http://schemas.microsoft.com/office/drawing/2014/main" id="{792347CC-3700-C374-A465-CD8CCFED329B}"/>
              </a:ext>
            </a:extLst>
          </p:cNvPr>
          <p:cNvSpPr txBox="1"/>
          <p:nvPr/>
        </p:nvSpPr>
        <p:spPr>
          <a:xfrm>
            <a:off x="2759529" y="73152"/>
            <a:ext cx="8505878" cy="584775"/>
          </a:xfrm>
          <a:prstGeom prst="rect">
            <a:avLst/>
          </a:prstGeom>
          <a:noFill/>
        </p:spPr>
        <p:txBody>
          <a:bodyPr wrap="square" rtlCol="0">
            <a:spAutoFit/>
          </a:bodyPr>
          <a:lstStyle/>
          <a:p>
            <a:r>
              <a:rPr lang="es-ES_tradnl" sz="3200" b="1" dirty="0">
                <a:solidFill>
                  <a:schemeClr val="bg1"/>
                </a:solidFill>
                <a:latin typeface="Arial" panose="020B0604020202020204" pitchFamily="34" charset="0"/>
                <a:cs typeface="Arial" panose="020B0604020202020204" pitchFamily="34" charset="0"/>
              </a:rPr>
              <a:t>Key </a:t>
            </a:r>
            <a:r>
              <a:rPr lang="es-ES_tradnl" sz="3200" b="1" dirty="0" err="1">
                <a:solidFill>
                  <a:schemeClr val="bg1"/>
                </a:solidFill>
                <a:latin typeface="Arial" panose="020B0604020202020204" pitchFamily="34" charset="0"/>
                <a:cs typeface="Arial" panose="020B0604020202020204" pitchFamily="34" charset="0"/>
              </a:rPr>
              <a:t>finding</a:t>
            </a:r>
            <a:r>
              <a:rPr lang="es-ES_tradnl" sz="3200" b="1" dirty="0">
                <a:solidFill>
                  <a:schemeClr val="bg1"/>
                </a:solidFill>
                <a:latin typeface="Arial" panose="020B0604020202020204" pitchFamily="34" charset="0"/>
                <a:cs typeface="Arial" panose="020B0604020202020204" pitchFamily="34" charset="0"/>
              </a:rPr>
              <a:t> 4: </a:t>
            </a:r>
            <a:r>
              <a:rPr lang="es-ES_tradnl" sz="3200" b="1" dirty="0" err="1">
                <a:solidFill>
                  <a:schemeClr val="bg1"/>
                </a:solidFill>
                <a:latin typeface="Arial" panose="020B0604020202020204" pitchFamily="34" charset="0"/>
                <a:cs typeface="Arial" panose="020B0604020202020204" pitchFamily="34" charset="0"/>
              </a:rPr>
              <a:t>Sustainability</a:t>
            </a:r>
            <a:r>
              <a:rPr lang="es-ES_tradnl" sz="3200" b="1" dirty="0">
                <a:solidFill>
                  <a:schemeClr val="bg1"/>
                </a:solidFill>
                <a:latin typeface="Arial" panose="020B0604020202020204" pitchFamily="34" charset="0"/>
                <a:cs typeface="Arial" panose="020B0604020202020204" pitchFamily="34" charset="0"/>
              </a:rPr>
              <a:t> </a:t>
            </a:r>
            <a:r>
              <a:rPr lang="es-ES_tradnl" sz="3200" b="1" dirty="0" err="1">
                <a:solidFill>
                  <a:schemeClr val="bg1"/>
                </a:solidFill>
                <a:latin typeface="Arial" panose="020B0604020202020204" pitchFamily="34" charset="0"/>
                <a:cs typeface="Arial" panose="020B0604020202020204" pitchFamily="34" charset="0"/>
              </a:rPr>
              <a:t>prospects</a:t>
            </a:r>
            <a:endParaRPr lang="en-GB" sz="3200" dirty="0">
              <a:solidFill>
                <a:schemeClr val="bg1"/>
              </a:solidFill>
            </a:endParaRPr>
          </a:p>
        </p:txBody>
      </p:sp>
      <p:sp>
        <p:nvSpPr>
          <p:cNvPr id="4" name="Footer Placeholder 3">
            <a:extLst>
              <a:ext uri="{FF2B5EF4-FFF2-40B4-BE49-F238E27FC236}">
                <a16:creationId xmlns:a16="http://schemas.microsoft.com/office/drawing/2014/main" id="{85DD7BF1-0719-DBB5-9B44-D472C7FC5060}"/>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7D73FF35-098A-F0D8-5B66-182794FB56DD}"/>
              </a:ext>
            </a:extLst>
          </p:cNvPr>
          <p:cNvSpPr>
            <a:spLocks noGrp="1"/>
          </p:cNvSpPr>
          <p:nvPr>
            <p:ph type="sldNum" sz="quarter" idx="4"/>
          </p:nvPr>
        </p:nvSpPr>
        <p:spPr/>
        <p:txBody>
          <a:bodyPr/>
          <a:lstStyle/>
          <a:p>
            <a:fld id="{1F9B0E9F-03CD-4F4D-B99E-EAF1197662E4}" type="slidenum">
              <a:rPr lang="en-GB" smtClean="0"/>
              <a:pPr/>
              <a:t>8</a:t>
            </a:fld>
            <a:endParaRPr lang="en-GB" dirty="0"/>
          </a:p>
        </p:txBody>
      </p:sp>
    </p:spTree>
    <p:extLst>
      <p:ext uri="{BB962C8B-B14F-4D97-AF65-F5344CB8AC3E}">
        <p14:creationId xmlns:p14="http://schemas.microsoft.com/office/powerpoint/2010/main" val="33489666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9CF38-452B-1041-1DD7-F168369983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5DAFA4-8BB2-C022-0FDF-4A53F522A129}"/>
              </a:ext>
            </a:extLst>
          </p:cNvPr>
          <p:cNvSpPr txBox="1"/>
          <p:nvPr/>
        </p:nvSpPr>
        <p:spPr>
          <a:xfrm>
            <a:off x="4113677" y="1252409"/>
            <a:ext cx="7665239" cy="5078313"/>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Strategies need to consider the profiles, skills, capacity and resources of entrepreneurs, with a clearer understanding on impact pathways</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Creating and growing enterprises requires systematic, longer-term support.</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Productivity improvement contribute to increased revenues, but additional support is needed for enterprise upgrading.</a:t>
            </a:r>
          </a:p>
          <a:p>
            <a:pPr marL="342900" indent="-342900">
              <a:spcAft>
                <a:spcPts val="1800"/>
              </a:spcAft>
              <a:buFont typeface="Wingdings" panose="05000000000000000000" pitchFamily="2" charset="2"/>
              <a:buChar char="q"/>
            </a:pPr>
            <a:r>
              <a:rPr lang="en-US" sz="2200" dirty="0">
                <a:solidFill>
                  <a:srgbClr val="000000"/>
                </a:solidFill>
                <a:ea typeface="Verdana" panose="020B0604030504040204" pitchFamily="34" charset="0"/>
                <a:cs typeface="Verdana" panose="020B0604030504040204" pitchFamily="34" charset="0"/>
              </a:rPr>
              <a:t>Efforts to improve rural entrepreneurs’ access to finance must be based on the assessment of their needs, as well as policy and institutional bottlenecks</a:t>
            </a:r>
          </a:p>
          <a:p>
            <a:pPr marL="342900" indent="-342900">
              <a:spcAft>
                <a:spcPts val="1800"/>
              </a:spcAft>
              <a:buFont typeface="Wingdings" panose="05000000000000000000" pitchFamily="2" charset="2"/>
              <a:buChar char="q"/>
            </a:pPr>
            <a:endParaRPr lang="en-GB" sz="2200" dirty="0"/>
          </a:p>
        </p:txBody>
      </p:sp>
      <p:sp>
        <p:nvSpPr>
          <p:cNvPr id="3" name="TextBox 2">
            <a:extLst>
              <a:ext uri="{FF2B5EF4-FFF2-40B4-BE49-F238E27FC236}">
                <a16:creationId xmlns:a16="http://schemas.microsoft.com/office/drawing/2014/main" id="{EB359AC6-DEE9-5B02-2C21-7BA4456F8AC4}"/>
              </a:ext>
            </a:extLst>
          </p:cNvPr>
          <p:cNvSpPr txBox="1"/>
          <p:nvPr/>
        </p:nvSpPr>
        <p:spPr>
          <a:xfrm>
            <a:off x="3430858" y="73152"/>
            <a:ext cx="7834549" cy="584775"/>
          </a:xfrm>
          <a:prstGeom prst="rect">
            <a:avLst/>
          </a:prstGeom>
          <a:noFill/>
        </p:spPr>
        <p:txBody>
          <a:bodyPr wrap="square" rtlCol="0">
            <a:spAutoFit/>
          </a:bodyPr>
          <a:lstStyle/>
          <a:p>
            <a:r>
              <a:rPr lang="es-ES_tradnl" sz="3200" b="1" dirty="0">
                <a:solidFill>
                  <a:schemeClr val="bg1"/>
                </a:solidFill>
                <a:latin typeface="Arial" panose="020B0604020202020204" pitchFamily="34" charset="0"/>
                <a:cs typeface="Arial" panose="020B0604020202020204" pitchFamily="34" charset="0"/>
              </a:rPr>
              <a:t>Key </a:t>
            </a:r>
            <a:r>
              <a:rPr lang="es-ES_tradnl" sz="3200" b="1" dirty="0" err="1">
                <a:solidFill>
                  <a:schemeClr val="bg1"/>
                </a:solidFill>
                <a:latin typeface="Arial" panose="020B0604020202020204" pitchFamily="34" charset="0"/>
                <a:cs typeface="Arial" panose="020B0604020202020204" pitchFamily="34" charset="0"/>
              </a:rPr>
              <a:t>lessons</a:t>
            </a:r>
            <a:endParaRPr lang="en-GB" sz="3200" dirty="0">
              <a:solidFill>
                <a:schemeClr val="bg1"/>
              </a:solidFill>
            </a:endParaRPr>
          </a:p>
        </p:txBody>
      </p:sp>
      <p:sp>
        <p:nvSpPr>
          <p:cNvPr id="4" name="Footer Placeholder 3">
            <a:extLst>
              <a:ext uri="{FF2B5EF4-FFF2-40B4-BE49-F238E27FC236}">
                <a16:creationId xmlns:a16="http://schemas.microsoft.com/office/drawing/2014/main" id="{FB278D64-E85D-9F06-9A31-1377083F21B6}"/>
              </a:ext>
            </a:extLst>
          </p:cNvPr>
          <p:cNvSpPr>
            <a:spLocks noGrp="1"/>
          </p:cNvSpPr>
          <p:nvPr>
            <p:ph type="ftr" sz="quarter" idx="3"/>
          </p:nvPr>
        </p:nvSpPr>
        <p:spPr/>
        <p:txBody>
          <a:bodyPr/>
          <a:lstStyle/>
          <a:p>
            <a:r>
              <a:rPr lang="en-US"/>
              <a:t>Spring ECG Meeting 2025 - IFAD                                      10 March 2025</a:t>
            </a:r>
            <a:endParaRPr lang="en-GB" dirty="0"/>
          </a:p>
        </p:txBody>
      </p:sp>
      <p:sp>
        <p:nvSpPr>
          <p:cNvPr id="5" name="Slide Number Placeholder 4">
            <a:extLst>
              <a:ext uri="{FF2B5EF4-FFF2-40B4-BE49-F238E27FC236}">
                <a16:creationId xmlns:a16="http://schemas.microsoft.com/office/drawing/2014/main" id="{D3B2532A-96EF-1EC0-1326-3DBF9F382929}"/>
              </a:ext>
            </a:extLst>
          </p:cNvPr>
          <p:cNvSpPr>
            <a:spLocks noGrp="1"/>
          </p:cNvSpPr>
          <p:nvPr>
            <p:ph type="sldNum" sz="quarter" idx="4"/>
          </p:nvPr>
        </p:nvSpPr>
        <p:spPr/>
        <p:txBody>
          <a:bodyPr/>
          <a:lstStyle/>
          <a:p>
            <a:fld id="{1F9B0E9F-03CD-4F4D-B99E-EAF1197662E4}" type="slidenum">
              <a:rPr lang="en-GB" smtClean="0"/>
              <a:pPr/>
              <a:t>9</a:t>
            </a:fld>
            <a:endParaRPr lang="en-GB" dirty="0"/>
          </a:p>
        </p:txBody>
      </p:sp>
      <p:pic>
        <p:nvPicPr>
          <p:cNvPr id="298" name="Picture 29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3338" y="1252409"/>
            <a:ext cx="3017520" cy="4495800"/>
          </a:xfrm>
          <a:prstGeom prst="rect">
            <a:avLst/>
          </a:prstGeom>
          <a:noFill/>
        </p:spPr>
      </p:pic>
    </p:spTree>
    <p:extLst>
      <p:ext uri="{BB962C8B-B14F-4D97-AF65-F5344CB8AC3E}">
        <p14:creationId xmlns:p14="http://schemas.microsoft.com/office/powerpoint/2010/main" val="2560336724"/>
      </p:ext>
    </p:extLst>
  </p:cSld>
  <p:clrMapOvr>
    <a:masterClrMapping/>
  </p:clrMapOvr>
  <p:transition spd="slow">
    <p:wipe/>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E - PPT template.potx" id="{3FFCC7AF-E73D-4FE7-A2DC-0BAFCE700032}" vid="{FB9476B8-5770-4136-B414-D3C4CC3E0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E - PPT template.potx" id="{3FFCC7AF-E73D-4FE7-A2DC-0BAFCE700032}" vid="{9E116970-5927-4F50-8C2D-84A5F16AED98}"/>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E - PPT template es.potx [Read-Only]" id="{7ED1C999-36A7-413B-9F81-069E96DBCA1A}" vid="{88CC0C40-9921-483C-B2E1-037792B68C3D}"/>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E - PPT template.potx" id="{3FFCC7AF-E73D-4FE7-A2DC-0BAFCE700032}" vid="{FB9476B8-5770-4136-B414-D3C4CC3E0A0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78A7D7F67002428177B5941A64D054" ma:contentTypeVersion="0" ma:contentTypeDescription="Create a new document." ma:contentTypeScope="" ma:versionID="65cffcb1a74da7d4e2f179827cabb5a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80DBA0-BF2A-4649-B9CB-4068B764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5A66A14-F0E3-457B-B5D7-569B4D660786}">
  <ds:schemaRefs>
    <ds:schemaRef ds:uri="http://schemas.microsoft.com/sharepoint/v3/contenttype/forms"/>
  </ds:schemaRefs>
</ds:datastoreItem>
</file>

<file path=customXml/itemProps3.xml><?xml version="1.0" encoding="utf-8"?>
<ds:datastoreItem xmlns:ds="http://schemas.openxmlformats.org/officeDocument/2006/customXml" ds:itemID="{7C3A711E-336A-4FEE-9C69-8E6DEB62F060}">
  <ds:schemaRef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IOE - PPT template [en]</Template>
  <TotalTime>9810</TotalTime>
  <Words>2006</Words>
  <Application>Microsoft Office PowerPoint</Application>
  <PresentationFormat>Widescreen</PresentationFormat>
  <Paragraphs>125</Paragraphs>
  <Slides>10</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Verdana</vt:lpstr>
      <vt:lpstr>Wingdings</vt:lpstr>
      <vt:lpstr>1_Custom Design</vt:lpstr>
      <vt:lpstr>Office Theme</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Formica, Alice</dc:creator>
  <cp:lastModifiedBy>Kodjo, Kouessi Maximin</cp:lastModifiedBy>
  <cp:revision>318</cp:revision>
  <cp:lastPrinted>2025-03-07T08:36:45Z</cp:lastPrinted>
  <dcterms:created xsi:type="dcterms:W3CDTF">2022-05-10T16:11:58Z</dcterms:created>
  <dcterms:modified xsi:type="dcterms:W3CDTF">2025-03-08T10:12:20Z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0x0101009378A7D7F67002428177B5941A64D054</vt:lpwstr>
  </property>
</Properties>
</file>