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7" r:id="rId4"/>
    <p:sldMasterId id="2147483736" r:id="rId5"/>
    <p:sldMasterId id="2147483723" r:id="rId6"/>
    <p:sldMasterId id="2147483709" r:id="rId7"/>
  </p:sldMasterIdLst>
  <p:notesMasterIdLst>
    <p:notesMasterId r:id="rId17"/>
  </p:notesMasterIdLst>
  <p:handoutMasterIdLst>
    <p:handoutMasterId r:id="rId18"/>
  </p:handoutMasterIdLst>
  <p:sldIdLst>
    <p:sldId id="454" r:id="rId8"/>
    <p:sldId id="2147481828" r:id="rId9"/>
    <p:sldId id="2147481818" r:id="rId10"/>
    <p:sldId id="2147481819" r:id="rId11"/>
    <p:sldId id="2147481822" r:id="rId12"/>
    <p:sldId id="2147481821" r:id="rId13"/>
    <p:sldId id="2147481831" r:id="rId14"/>
    <p:sldId id="2147481807" r:id="rId15"/>
    <p:sldId id="278" r:id="rId1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7A5B22-220B-47B9-9A42-B71F89EE2470}">
          <p14:sldIdLst>
            <p14:sldId id="454"/>
            <p14:sldId id="2147481828"/>
            <p14:sldId id="2147481818"/>
            <p14:sldId id="2147481819"/>
            <p14:sldId id="2147481822"/>
            <p14:sldId id="2147481821"/>
            <p14:sldId id="2147481831"/>
            <p14:sldId id="214748180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D2953E-3C87-E0A3-E2D5-A43017666208}" name="Shimako Takahashi" initials="ST" userId="S::stakahashi@adb.org::0157f27d-82b5-44bb-9085-b21380b813d1" providerId="AD"/>
  <p188:author id="{860FD1FA-7E7F-DECC-B50F-272477CFE6BE}" name="Garrett Kilroy" initials="GK" userId="S::gkilroy@adb.org::5bcbeb7d-ee72-4fcf-a342-748044f817e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rett Kilroy" initials="GK" lastIdx="17" clrIdx="0">
    <p:extLst>
      <p:ext uri="{19B8F6BF-5375-455C-9EA6-DF929625EA0E}">
        <p15:presenceInfo xmlns:p15="http://schemas.microsoft.com/office/powerpoint/2012/main" userId="S::gkilroy@adb.org::5bcbeb7d-ee72-4fcf-a342-748044f817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CC"/>
    <a:srgbClr val="0070C0"/>
    <a:srgbClr val="0072C4"/>
    <a:srgbClr val="CCFF99"/>
    <a:srgbClr val="CC00FF"/>
    <a:srgbClr val="9933FF"/>
    <a:srgbClr val="9900CC"/>
    <a:srgbClr val="993366"/>
    <a:srgbClr val="70A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E7ECC-A3E7-4212-97E8-6E3016269F0E}" v="17" dt="2023-10-19T07:03:25.3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3" autoAdjust="0"/>
    <p:restoredTop sz="70868" autoAdjust="0"/>
  </p:normalViewPr>
  <p:slideViewPr>
    <p:cSldViewPr snapToGrid="0">
      <p:cViewPr varScale="1">
        <p:scale>
          <a:sx n="52" d="100"/>
          <a:sy n="52" d="100"/>
        </p:scale>
        <p:origin x="1212" y="44"/>
      </p:cViewPr>
      <p:guideLst/>
    </p:cSldViewPr>
  </p:slideViewPr>
  <p:outlineViewPr>
    <p:cViewPr>
      <p:scale>
        <a:sx n="33" d="100"/>
        <a:sy n="33" d="100"/>
      </p:scale>
      <p:origin x="0" y="-4123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0" d="100"/>
        <a:sy n="120" d="100"/>
      </p:scale>
      <p:origin x="0" y="-3752"/>
    </p:cViewPr>
  </p:sorterViewPr>
  <p:notesViewPr>
    <p:cSldViewPr snapToGrid="0">
      <p:cViewPr>
        <p:scale>
          <a:sx n="1" d="2"/>
          <a:sy n="1" d="2"/>
        </p:scale>
        <p:origin x="4560" y="10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Diza" userId="3af1c2e5-e5e2-497e-bc6b-86d79da6b619" providerId="ADAL" clId="{475E7ECC-A3E7-4212-97E8-6E3016269F0E}"/>
    <pc:docChg chg="modSld">
      <pc:chgData name="Michael Diza" userId="3af1c2e5-e5e2-497e-bc6b-86d79da6b619" providerId="ADAL" clId="{475E7ECC-A3E7-4212-97E8-6E3016269F0E}" dt="2023-10-19T07:03:25.315" v="17" actId="20577"/>
      <pc:docMkLst>
        <pc:docMk/>
      </pc:docMkLst>
      <pc:sldChg chg="modSp mod">
        <pc:chgData name="Michael Diza" userId="3af1c2e5-e5e2-497e-bc6b-86d79da6b619" providerId="ADAL" clId="{475E7ECC-A3E7-4212-97E8-6E3016269F0E}" dt="2023-10-19T07:02:29.684" v="0" actId="113"/>
        <pc:sldMkLst>
          <pc:docMk/>
          <pc:sldMk cId="263860102" sldId="278"/>
        </pc:sldMkLst>
        <pc:spChg chg="mod">
          <ac:chgData name="Michael Diza" userId="3af1c2e5-e5e2-497e-bc6b-86d79da6b619" providerId="ADAL" clId="{475E7ECC-A3E7-4212-97E8-6E3016269F0E}" dt="2023-10-19T07:02:29.684" v="0" actId="113"/>
          <ac:spMkLst>
            <pc:docMk/>
            <pc:sldMk cId="263860102" sldId="278"/>
            <ac:spMk id="9" creationId="{0C5D3305-B91D-BA35-ACAA-3775C8B51E51}"/>
          </ac:spMkLst>
        </pc:spChg>
      </pc:sldChg>
      <pc:sldChg chg="modSp">
        <pc:chgData name="Michael Diza" userId="3af1c2e5-e5e2-497e-bc6b-86d79da6b619" providerId="ADAL" clId="{475E7ECC-A3E7-4212-97E8-6E3016269F0E}" dt="2023-10-19T07:03:25.315" v="17" actId="20577"/>
        <pc:sldMkLst>
          <pc:docMk/>
          <pc:sldMk cId="2704031870" sldId="2147481801"/>
        </pc:sldMkLst>
        <pc:graphicFrameChg chg="mod">
          <ac:chgData name="Michael Diza" userId="3af1c2e5-e5e2-497e-bc6b-86d79da6b619" providerId="ADAL" clId="{475E7ECC-A3E7-4212-97E8-6E3016269F0E}" dt="2023-10-19T07:03:25.315" v="17" actId="20577"/>
          <ac:graphicFrameMkLst>
            <pc:docMk/>
            <pc:sldMk cId="2704031870" sldId="2147481801"/>
            <ac:graphicFrameMk id="9" creationId="{3E39CA89-73C8-B37A-6746-1112149D298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D26D2E-924C-E595-E94F-D27B2D707C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844" cy="35121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BA9B1-94B0-67B4-7220-5B5129BF06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540" y="0"/>
            <a:ext cx="4028844" cy="35121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35D7FF0E-24AA-4D34-AE84-9190414F8ED1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A82A9-502F-48F0-24ED-26689A48CB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9186"/>
            <a:ext cx="4028844" cy="35121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26960D-78B1-9E6C-A6E2-6E12367EA2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540" y="6659186"/>
            <a:ext cx="4028844" cy="35121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5B3976F6-89BE-4E6D-BE51-8ABB63262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7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3D10BEC4-FA46-FE40-9A01-B4359E680C30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0A0EAF76-5ACB-CF47-B604-6428635B39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EAF76-5ACB-CF47-B604-6428635B391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4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EAF76-5ACB-CF47-B604-6428635B391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21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EAF76-5ACB-CF47-B604-6428635B391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8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algn="just">
              <a:lnSpc>
                <a:spcPct val="115000"/>
              </a:lnSpc>
              <a:spcAft>
                <a:spcPts val="1000"/>
              </a:spcAft>
            </a:pPr>
            <a:endParaRPr lang="en-US" sz="1200" kern="100" dirty="0">
              <a:effectLst/>
              <a:latin typeface="Aptos" panose="020B00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EAF76-5ACB-CF47-B604-6428635B391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77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EAF76-5ACB-CF47-B604-6428635B391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7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7764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tif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tif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tif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71C05-505A-8749-CBB4-C6B098AD9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1DEE2-3F17-430A-83C6-49C5E040F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6B000-B921-7941-80B8-E32D9E42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FA9F-E0A3-4CCC-9403-AC8AF682FC8D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1A2AD-B750-4623-93EB-326D7042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DFBA8-EB3D-641C-778F-CDAD9C20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2D5C-B433-4C3A-A66B-76006EE9C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8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6B19-3A85-4C3B-8924-CEE9F5C8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82CC9-98F6-3638-80B1-380CA3979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06973-FB20-4AF8-E2E6-2FFF68037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FA9F-E0A3-4CCC-9403-AC8AF682FC8D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4FDC9-4301-63F1-27F7-0006BB2E1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D133C-DC8D-B239-0A1F-A4662EC0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2D5C-B433-4C3A-A66B-76006EE9C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1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9F055-A45E-08B4-5DC2-3EF811186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186B15-389F-2A00-9DAD-97E6B37FF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3B5D6-D622-490B-4A5E-EC1BE2423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FA9F-E0A3-4CCC-9403-AC8AF682FC8D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A8285-307C-E7AA-DDFA-74259116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A147F-2591-B6E2-A37B-6F13D336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2D5C-B433-4C3A-A66B-76006EE9C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20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BA738D-4D38-5512-D67F-0E9190CF6D35}"/>
              </a:ext>
            </a:extLst>
          </p:cNvPr>
          <p:cNvSpPr/>
          <p:nvPr userDrawn="1"/>
        </p:nvSpPr>
        <p:spPr>
          <a:xfrm>
            <a:off x="0" y="-70338"/>
            <a:ext cx="12339376" cy="7033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A9A7C584-326D-107F-3BA2-26BF177B9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70338"/>
            <a:ext cx="12504615" cy="70338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17B268-36E3-13A7-AE2E-DA5E039A4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88123"/>
            <a:ext cx="9144000" cy="2387600"/>
          </a:xfrm>
        </p:spPr>
        <p:txBody>
          <a:bodyPr anchor="b"/>
          <a:lstStyle>
            <a:lvl1pPr algn="ctr">
              <a:lnSpc>
                <a:spcPct val="100000"/>
              </a:lnSpc>
              <a:defRPr sz="6000">
                <a:solidFill>
                  <a:srgbClr val="231F20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7325E-9212-A2C6-BCF9-A40AA2CFE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68838"/>
            <a:ext cx="91440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rgbClr val="231F2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</a:t>
            </a:r>
          </a:p>
          <a:p>
            <a:r>
              <a:rPr lang="en-US"/>
              <a:t>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D714-7174-05A4-9BD8-DC688F7D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5E44C-BB68-47BF-60E2-4914457D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B62D6-9026-06FA-2A85-999BC5B9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061A-C540-3E46-8F2D-E5EDA43B652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F4CFE1-CCED-C882-F8FA-D688C816144C}"/>
              </a:ext>
            </a:extLst>
          </p:cNvPr>
          <p:cNvGrpSpPr/>
          <p:nvPr userDrawn="1"/>
        </p:nvGrpSpPr>
        <p:grpSpPr>
          <a:xfrm>
            <a:off x="10312066" y="6209952"/>
            <a:ext cx="1694899" cy="492719"/>
            <a:chOff x="10312066" y="6209952"/>
            <a:chExt cx="1694899" cy="4927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714004-07B3-5E6F-1D40-6AA746833C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12066" y="6209952"/>
              <a:ext cx="1694899" cy="4927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CBF44B-5012-BAB5-47A5-CA5DC1A746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14321" y="6210027"/>
              <a:ext cx="492644" cy="492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7601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17EB-BC6C-C070-9D13-E25CC9C4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782955"/>
          </a:xfrm>
        </p:spPr>
        <p:txBody>
          <a:bodyPr/>
          <a:lstStyle>
            <a:lvl1pPr>
              <a:defRPr>
                <a:solidFill>
                  <a:srgbClr val="231F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1CB4-8A0E-4281-BC85-8AE71DF7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651"/>
            <a:ext cx="10515600" cy="4351338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68B8-1903-0BF8-C80B-59587469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72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17EB-BC6C-C070-9D13-E25CC9C4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782955"/>
          </a:xfrm>
        </p:spPr>
        <p:txBody>
          <a:bodyPr/>
          <a:lstStyle>
            <a:lvl1pPr>
              <a:defRPr>
                <a:solidFill>
                  <a:srgbClr val="231F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1CB4-8A0E-4281-BC85-8AE71DF7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651"/>
            <a:ext cx="5257800" cy="4351338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68B8-1903-0BF8-C80B-59587469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02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17EB-BC6C-C070-9D13-E25CC9C4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782955"/>
          </a:xfrm>
        </p:spPr>
        <p:txBody>
          <a:bodyPr/>
          <a:lstStyle>
            <a:lvl1pPr>
              <a:defRPr>
                <a:solidFill>
                  <a:srgbClr val="231F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1CB4-8A0E-4281-BC85-8AE71DF7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651"/>
            <a:ext cx="5257800" cy="4351338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68B8-1903-0BF8-C80B-59587469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51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317D-EAC0-D1FA-93FF-1E17DE05A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DE54D-A1DF-7474-E23E-7C4F24933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09F1B-509D-B56D-A2F1-05774E08A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A18EC-9A8B-4CAB-F33E-B1ED6CEB7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D1981-6A08-4B9B-B501-13F74161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78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81CC-6AD8-342A-3293-A54C452AE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F399E-C9D2-617E-5EF5-7AEE3B717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187C8-41E0-E79F-4C43-542801968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CBC91-6584-839B-2020-A703BC09C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D7278-1433-4D25-4696-569C8C576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9D7A98-08D3-A68E-33A1-1F1FC5B7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0ABA1-AC84-0A59-D833-DF6E1E4E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73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06E3-35E5-9676-6435-E4AF0434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32455F-6771-C7FD-EFF4-A95B8672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1DF53-4F4C-49E6-7136-C19864C5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0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37A5-AF92-9E91-58F3-0389F43B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2E1FD-E16C-E245-2314-3EAEDC7E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0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3005-E4E0-CBBA-055B-C5AA3B0A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B010C-E034-ABE9-19D6-F3EDD0E7E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5200F-0DC2-8868-5FCC-56783ED8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FA9F-E0A3-4CCC-9403-AC8AF682FC8D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0E72E-DFC0-AEEC-8A1C-57B70ED93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20100-038C-E6F7-1774-1ACDAA3B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2D5C-B433-4C3A-A66B-76006EE9C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97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9DDC-21DB-EAFC-7A02-ADE8B673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F7C72-11E4-6C5E-CCC9-370F90D0C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1A7CA-1E50-6A0F-4085-EC5B68DDB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8BD5B-8B80-8CC3-DC33-8F5E7E59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37192-4B2B-49E6-E722-DE33DC9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92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7007-5660-CFF8-E7CD-19BDD0E1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5335F-7A25-73FD-87A4-31C90E612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A719F-1C62-0D07-BC99-06611AB94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6729E-871F-27C9-8690-E9AF291B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1281E-F7A0-7124-D399-DFD35D40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69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5A6A-3615-4798-16BC-19FE57FD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E8831-5FD1-D2AC-5C0E-FE30DE695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AB000-ABF2-41BD-5371-3B1787C6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DCAB1-5DBA-5091-DFFB-EDD89628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98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A26360-3AFB-52B9-6B6F-7807A099A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C128A-F93E-8376-61BB-BA32F8F8E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DF062-7836-2912-FA32-21215658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B5155-A143-3E7A-9DD9-48F8DCCB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17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BA738D-4D38-5512-D67F-0E9190CF6D35}"/>
              </a:ext>
            </a:extLst>
          </p:cNvPr>
          <p:cNvSpPr/>
          <p:nvPr userDrawn="1"/>
        </p:nvSpPr>
        <p:spPr>
          <a:xfrm>
            <a:off x="0" y="-70338"/>
            <a:ext cx="12339376" cy="7033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A9A7C584-326D-107F-3BA2-26BF177B9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70338"/>
            <a:ext cx="12504615" cy="70338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17B268-36E3-13A7-AE2E-DA5E039A4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88123"/>
            <a:ext cx="9144000" cy="2387600"/>
          </a:xfrm>
        </p:spPr>
        <p:txBody>
          <a:bodyPr anchor="b"/>
          <a:lstStyle>
            <a:lvl1pPr algn="ctr">
              <a:lnSpc>
                <a:spcPct val="100000"/>
              </a:lnSpc>
              <a:defRPr sz="6000">
                <a:solidFill>
                  <a:srgbClr val="231F20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7325E-9212-A2C6-BCF9-A40AA2CFE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68838"/>
            <a:ext cx="91440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rgbClr val="231F2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</a:t>
            </a:r>
          </a:p>
          <a:p>
            <a:r>
              <a:rPr lang="en-US"/>
              <a:t>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D714-7174-05A4-9BD8-DC688F7D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5E44C-BB68-47BF-60E2-4914457D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B62D6-9026-06FA-2A85-999BC5B9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061A-C540-3E46-8F2D-E5EDA43B652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F4CFE1-CCED-C882-F8FA-D688C816144C}"/>
              </a:ext>
            </a:extLst>
          </p:cNvPr>
          <p:cNvGrpSpPr/>
          <p:nvPr userDrawn="1"/>
        </p:nvGrpSpPr>
        <p:grpSpPr>
          <a:xfrm>
            <a:off x="10312066" y="6209952"/>
            <a:ext cx="1694899" cy="492719"/>
            <a:chOff x="10312066" y="6209952"/>
            <a:chExt cx="1694899" cy="4927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714004-07B3-5E6F-1D40-6AA746833C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12066" y="6209952"/>
              <a:ext cx="1694899" cy="4927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CBF44B-5012-BAB5-47A5-CA5DC1A746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14321" y="6210027"/>
              <a:ext cx="492644" cy="492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4644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17EB-BC6C-C070-9D13-E25CC9C4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782955"/>
          </a:xfrm>
        </p:spPr>
        <p:txBody>
          <a:bodyPr/>
          <a:lstStyle>
            <a:lvl1pPr>
              <a:defRPr>
                <a:solidFill>
                  <a:srgbClr val="231F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1CB4-8A0E-4281-BC85-8AE71DF7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651"/>
            <a:ext cx="10515600" cy="4351338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68B8-1903-0BF8-C80B-59587469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39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17EB-BC6C-C070-9D13-E25CC9C4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782955"/>
          </a:xfrm>
        </p:spPr>
        <p:txBody>
          <a:bodyPr/>
          <a:lstStyle>
            <a:lvl1pPr>
              <a:defRPr>
                <a:solidFill>
                  <a:srgbClr val="231F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1CB4-8A0E-4281-BC85-8AE71DF7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651"/>
            <a:ext cx="5257800" cy="4351338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68B8-1903-0BF8-C80B-59587469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24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17EB-BC6C-C070-9D13-E25CC9C4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782955"/>
          </a:xfrm>
        </p:spPr>
        <p:txBody>
          <a:bodyPr/>
          <a:lstStyle>
            <a:lvl1pPr>
              <a:defRPr>
                <a:solidFill>
                  <a:srgbClr val="231F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1CB4-8A0E-4281-BC85-8AE71DF7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651"/>
            <a:ext cx="5257800" cy="4351338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68B8-1903-0BF8-C80B-59587469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70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317D-EAC0-D1FA-93FF-1E17DE05A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DE54D-A1DF-7474-E23E-7C4F24933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09F1B-509D-B56D-A2F1-05774E08A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A18EC-9A8B-4CAB-F33E-B1ED6CEB7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D1981-6A08-4B9B-B501-13F74161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00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81CC-6AD8-342A-3293-A54C452AE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F399E-C9D2-617E-5EF5-7AEE3B717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187C8-41E0-E79F-4C43-542801968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CBC91-6584-839B-2020-A703BC09C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D7278-1433-4D25-4696-569C8C576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9D7A98-08D3-A68E-33A1-1F1FC5B7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0ABA1-AC84-0A59-D833-DF6E1E4E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6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746B-5B62-3FE3-33B9-3B6598A24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766AA-7A0C-67E4-1181-28D693B10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D6077-5ED0-543C-5CAF-5EEB5D86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FA9F-E0A3-4CCC-9403-AC8AF682FC8D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96C8D-0A2D-834A-B74C-B8425DF8D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BCD89-C65B-61A7-CCEB-45059D54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2D5C-B433-4C3A-A66B-76006EE9C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95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06E3-35E5-9676-6435-E4AF0434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32455F-6771-C7FD-EFF4-A95B8672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1DF53-4F4C-49E6-7136-C19864C5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37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37A5-AF92-9E91-58F3-0389F43B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2E1FD-E16C-E245-2314-3EAEDC7E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93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9DDC-21DB-EAFC-7A02-ADE8B673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F7C72-11E4-6C5E-CCC9-370F90D0C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1A7CA-1E50-6A0F-4085-EC5B68DDB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8BD5B-8B80-8CC3-DC33-8F5E7E59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37192-4B2B-49E6-E722-DE33DC9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22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7007-5660-CFF8-E7CD-19BDD0E1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5335F-7A25-73FD-87A4-31C90E612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A719F-1C62-0D07-BC99-06611AB94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6729E-871F-27C9-8690-E9AF291B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1281E-F7A0-7124-D399-DFD35D40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5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5A6A-3615-4798-16BC-19FE57FD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E8831-5FD1-D2AC-5C0E-FE30DE695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AB000-ABF2-41BD-5371-3B1787C6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DCAB1-5DBA-5091-DFFB-EDD89628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00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A26360-3AFB-52B9-6B6F-7807A099A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C128A-F93E-8376-61BB-BA32F8F8E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DF062-7836-2912-FA32-21215658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B5155-A143-3E7A-9DD9-48F8DCCB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60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BA738D-4D38-5512-D67F-0E9190CF6D35}"/>
              </a:ext>
            </a:extLst>
          </p:cNvPr>
          <p:cNvSpPr/>
          <p:nvPr userDrawn="1"/>
        </p:nvSpPr>
        <p:spPr>
          <a:xfrm>
            <a:off x="0" y="-70338"/>
            <a:ext cx="12339376" cy="7033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A9A7C584-326D-107F-3BA2-26BF177B9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70338"/>
            <a:ext cx="12504615" cy="70338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17B268-36E3-13A7-AE2E-DA5E039A4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88123"/>
            <a:ext cx="9144000" cy="2387600"/>
          </a:xfrm>
        </p:spPr>
        <p:txBody>
          <a:bodyPr anchor="b"/>
          <a:lstStyle>
            <a:lvl1pPr algn="ctr">
              <a:lnSpc>
                <a:spcPct val="100000"/>
              </a:lnSpc>
              <a:defRPr sz="6000">
                <a:solidFill>
                  <a:srgbClr val="231F20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7325E-9212-A2C6-BCF9-A40AA2CFE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68838"/>
            <a:ext cx="91440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rgbClr val="231F2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D714-7174-05A4-9BD8-DC688F7D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5E44C-BB68-47BF-60E2-4914457D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B62D6-9026-06FA-2A85-999BC5B9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061A-C540-3E46-8F2D-E5EDA43B652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F4CFE1-CCED-C882-F8FA-D688C816144C}"/>
              </a:ext>
            </a:extLst>
          </p:cNvPr>
          <p:cNvGrpSpPr/>
          <p:nvPr userDrawn="1"/>
        </p:nvGrpSpPr>
        <p:grpSpPr>
          <a:xfrm>
            <a:off x="10312066" y="6209952"/>
            <a:ext cx="1694899" cy="492719"/>
            <a:chOff x="10312066" y="6209952"/>
            <a:chExt cx="1694899" cy="4927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714004-07B3-5E6F-1D40-6AA746833C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12066" y="6209952"/>
              <a:ext cx="1694899" cy="4927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CBF44B-5012-BAB5-47A5-CA5DC1A746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14321" y="6210027"/>
              <a:ext cx="492644" cy="492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5249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17EB-BC6C-C070-9D13-E25CC9C4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782955"/>
          </a:xfrm>
        </p:spPr>
        <p:txBody>
          <a:bodyPr/>
          <a:lstStyle>
            <a:lvl1pPr>
              <a:defRPr>
                <a:solidFill>
                  <a:srgbClr val="231F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1CB4-8A0E-4281-BC85-8AE71DF7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651"/>
            <a:ext cx="10515600" cy="4351338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68B8-1903-0BF8-C80B-59587469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3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17EB-BC6C-C070-9D13-E25CC9C4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782955"/>
          </a:xfrm>
        </p:spPr>
        <p:txBody>
          <a:bodyPr/>
          <a:lstStyle>
            <a:lvl1pPr>
              <a:defRPr>
                <a:solidFill>
                  <a:srgbClr val="231F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1CB4-8A0E-4281-BC85-8AE71DF7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651"/>
            <a:ext cx="5257800" cy="4351338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68B8-1903-0BF8-C80B-59587469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05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17EB-BC6C-C070-9D13-E25CC9C4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782955"/>
          </a:xfrm>
        </p:spPr>
        <p:txBody>
          <a:bodyPr/>
          <a:lstStyle>
            <a:lvl1pPr>
              <a:defRPr>
                <a:solidFill>
                  <a:srgbClr val="231F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1CB4-8A0E-4281-BC85-8AE71DF7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651"/>
            <a:ext cx="52578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68B8-1903-0BF8-C80B-59587469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8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C1530-2D3A-78F7-7722-E23FB944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0E703-6E0C-61DB-1BC7-5B153492D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3031F-3D91-72AA-8670-129D41E71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0E66D-48F5-D754-1B71-34A63E773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FA9F-E0A3-4CCC-9403-AC8AF682FC8D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9BB28-BD1F-F06C-BCFD-C41841E17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DC94E-7E3E-C8DD-231F-EF80BF25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2D5C-B433-4C3A-A66B-76006EE9C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28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317D-EAC0-D1FA-93FF-1E17DE05A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DE54D-A1DF-7474-E23E-7C4F24933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09F1B-509D-B56D-A2F1-05774E08A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A18EC-9A8B-4CAB-F33E-B1ED6CEB7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D1981-6A08-4B9B-B501-13F74161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22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81CC-6AD8-342A-3293-A54C452AE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F399E-C9D2-617E-5EF5-7AEE3B717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187C8-41E0-E79F-4C43-542801968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CBC91-6584-839B-2020-A703BC09C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D7278-1433-4D25-4696-569C8C576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9D7A98-08D3-A68E-33A1-1F1FC5B7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0ABA1-AC84-0A59-D833-DF6E1E4E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862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06E3-35E5-9676-6435-E4AF0434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32455F-6771-C7FD-EFF4-A95B8672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1DF53-4F4C-49E6-7136-C19864C5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419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37A5-AF92-9E91-58F3-0389F43B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2E1FD-E16C-E245-2314-3EAEDC7E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9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9DDC-21DB-EAFC-7A02-ADE8B673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F7C72-11E4-6C5E-CCC9-370F90D0C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1A7CA-1E50-6A0F-4085-EC5B68DDB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8BD5B-8B80-8CC3-DC33-8F5E7E59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37192-4B2B-49E6-E722-DE33DC9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37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7007-5660-CFF8-E7CD-19BDD0E1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5335F-7A25-73FD-87A4-31C90E612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A719F-1C62-0D07-BC99-06611AB94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6729E-871F-27C9-8690-E9AF291B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1281E-F7A0-7124-D399-DFD35D40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25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5A6A-3615-4798-16BC-19FE57FD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E8831-5FD1-D2AC-5C0E-FE30DE695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AB000-ABF2-41BD-5371-3B1787C6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DCAB1-5DBA-5091-DFFB-EDD89628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96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A26360-3AFB-52B9-6B6F-7807A099A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C128A-F93E-8376-61BB-BA32F8F8E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DF062-7836-2912-FA32-21215658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B5155-A143-3E7A-9DD9-48F8DCCB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6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2B1BBE-C2D4-6BA3-20D7-2514094E21D8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12192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2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64E2B-2640-C5C2-1D29-FE79FEE57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FC354-9659-17A4-FBAA-EB7A51E45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CEFE3-768E-0FC6-1D61-75687B7DE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058370-FCAE-F295-DD1C-CDF86BE44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8FC79-ECC6-705D-22C1-375952ED9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8389C2-A139-0723-C48D-33E77C308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FA9F-E0A3-4CCC-9403-AC8AF682FC8D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48E07E-81F2-0FDE-3D2B-45FBB213E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A704A-66FF-24E9-F84D-2962B644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2D5C-B433-4C3A-A66B-76006EE9C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2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00F0-B14D-51B5-2DFA-A226A3B4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C5A30-A097-FE5F-8755-40D332E9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FA9F-E0A3-4CCC-9403-AC8AF682FC8D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F3232-FAA3-94FC-6F65-7ED17E229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435D0-266A-8395-9098-65817E0C8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2D5C-B433-4C3A-A66B-76006EE9C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4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641000-6CC8-D45B-CFC4-CA80C6F9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FA9F-E0A3-4CCC-9403-AC8AF682FC8D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290F3B-7DCF-277C-627D-0E779DF9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0B765-D00C-167C-E2F9-0DCF23FC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2D5C-B433-4C3A-A66B-76006EE9C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2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7DFC-C20D-AD80-31BB-C1F06570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21606-5DCB-2E64-633C-184C29C97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BEE0A-C1E2-48A6-1B93-443122609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D7BF9-31D2-90B6-6870-4266E1AA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FA9F-E0A3-4CCC-9403-AC8AF682FC8D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23F76-9820-D963-5917-4F985AB0B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8C1FB-D0AC-48E0-1A00-29A0CBB8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2D5C-B433-4C3A-A66B-76006EE9C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9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6942-36C5-769A-FB91-E7D8A381E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1A0601-1853-8084-CDDD-4370BFCA8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62447-E1FD-FC69-7540-A2CE38446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6D1D0-7AB3-032D-3FA7-23604161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FA9F-E0A3-4CCC-9403-AC8AF682FC8D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044D6-5B00-3A0D-BC3A-9160F1AD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21394-60EA-8B89-0B9B-A4E66505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2D5C-B433-4C3A-A66B-76006EE9C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8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tif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tif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3.tiff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4782F6-9499-5F97-ECAE-155FF715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1E5D0-20C2-9E03-13A9-833456CED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8B28A-11C8-8414-0239-AC9DD9A4E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3FA9F-E0A3-4CCC-9403-AC8AF682FC8D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18CD0-84C0-DF64-14E5-B4431AB30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0CE93-F332-B4E7-F0F0-15CB9964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72D5C-B433-4C3A-A66B-76006EE9C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8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361552-519A-BE46-9064-10940668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43C7B-9F9A-6EC2-3F73-84F768712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2D3C8-7A81-799C-5B3B-08191B67F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B1EB7-257C-DFE4-61B5-E16E9212E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554DD-8CEF-AB7C-5984-44F84BE6F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3061A-C540-3E46-8F2D-E5EDA43B652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B9D3D-0E79-46F3-F5A5-4510AFEBAF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0" t="87280"/>
          <a:stretch/>
        </p:blipFill>
        <p:spPr>
          <a:xfrm>
            <a:off x="0" y="5992965"/>
            <a:ext cx="12192000" cy="87232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4A89022-3DDF-7C2C-974F-1D8249AC28F3}"/>
              </a:ext>
            </a:extLst>
          </p:cNvPr>
          <p:cNvGrpSpPr/>
          <p:nvPr userDrawn="1"/>
        </p:nvGrpSpPr>
        <p:grpSpPr>
          <a:xfrm>
            <a:off x="10312066" y="6209952"/>
            <a:ext cx="1694899" cy="492719"/>
            <a:chOff x="10312066" y="6209952"/>
            <a:chExt cx="1694899" cy="49271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874844-C3FC-433B-CFE6-C6E30DE97E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10312066" y="6209952"/>
              <a:ext cx="1694899" cy="4927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1084B9-D83A-D9B5-3646-9279E5BE29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14321" y="6210027"/>
              <a:ext cx="492644" cy="492644"/>
            </a:xfrm>
            <a:prstGeom prst="rect">
              <a:avLst/>
            </a:prstGeom>
          </p:spPr>
        </p:pic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3833255-1490-A8FA-6882-7F4184C82BC6}"/>
              </a:ext>
            </a:extLst>
          </p:cNvPr>
          <p:cNvSpPr txBox="1">
            <a:spLocks/>
          </p:cNvSpPr>
          <p:nvPr userDrawn="1"/>
        </p:nvSpPr>
        <p:spPr>
          <a:xfrm>
            <a:off x="187960" y="6488430"/>
            <a:ext cx="1191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43061A-C540-3E46-8F2D-E5EDA43B6524}" type="slidenum">
              <a:rPr lang="en-US" sz="1000" b="0" i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 i="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63A529-84AD-17F9-7128-F47CBCD8C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0"/>
          <a:stretch/>
        </p:blipFill>
        <p:spPr>
          <a:xfrm>
            <a:off x="588431" y="6093864"/>
            <a:ext cx="712049" cy="62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231F20"/>
          </a:solidFill>
          <a:latin typeface="Ideal Sans Medium" pitchFamily="2" charset="0"/>
          <a:ea typeface="+mj-ea"/>
          <a:cs typeface="Ideal Sans Medium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361552-519A-BE46-9064-10940668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43C7B-9F9A-6EC2-3F73-84F768712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2D3C8-7A81-799C-5B3B-08191B67F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B1EB7-257C-DFE4-61B5-E16E9212E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554DD-8CEF-AB7C-5984-44F84BE6F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3061A-C540-3E46-8F2D-E5EDA43B652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B9D3D-0E79-46F3-F5A5-4510AFEBAF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0" t="87280"/>
          <a:stretch/>
        </p:blipFill>
        <p:spPr>
          <a:xfrm>
            <a:off x="0" y="5992965"/>
            <a:ext cx="12192000" cy="87232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4A89022-3DDF-7C2C-974F-1D8249AC28F3}"/>
              </a:ext>
            </a:extLst>
          </p:cNvPr>
          <p:cNvGrpSpPr/>
          <p:nvPr userDrawn="1"/>
        </p:nvGrpSpPr>
        <p:grpSpPr>
          <a:xfrm>
            <a:off x="10312066" y="6209952"/>
            <a:ext cx="1694899" cy="492719"/>
            <a:chOff x="10312066" y="6209952"/>
            <a:chExt cx="1694899" cy="49271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874844-C3FC-433B-CFE6-C6E30DE97E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10312066" y="6209952"/>
              <a:ext cx="1694899" cy="4927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1084B9-D83A-D9B5-3646-9279E5BE29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14321" y="6210027"/>
              <a:ext cx="492644" cy="492644"/>
            </a:xfrm>
            <a:prstGeom prst="rect">
              <a:avLst/>
            </a:prstGeom>
          </p:spPr>
        </p:pic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3833255-1490-A8FA-6882-7F4184C82BC6}"/>
              </a:ext>
            </a:extLst>
          </p:cNvPr>
          <p:cNvSpPr txBox="1">
            <a:spLocks/>
          </p:cNvSpPr>
          <p:nvPr userDrawn="1"/>
        </p:nvSpPr>
        <p:spPr>
          <a:xfrm>
            <a:off x="187960" y="6488430"/>
            <a:ext cx="1191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43061A-C540-3E46-8F2D-E5EDA43B6524}" type="slidenum">
              <a:rPr lang="en-US" sz="1000" b="0" i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 i="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63A529-84AD-17F9-7128-F47CBCD8C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0"/>
          <a:stretch/>
        </p:blipFill>
        <p:spPr>
          <a:xfrm>
            <a:off x="588431" y="6093864"/>
            <a:ext cx="712049" cy="62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0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231F20"/>
          </a:solidFill>
          <a:latin typeface="Ideal Sans Medium" pitchFamily="2" charset="0"/>
          <a:ea typeface="+mj-ea"/>
          <a:cs typeface="Ideal Sans Medium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361552-519A-BE46-9064-10940668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43C7B-9F9A-6EC2-3F73-84F768712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2D3C8-7A81-799C-5B3B-08191B67F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B1EB7-257C-DFE4-61B5-E16E9212E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554DD-8CEF-AB7C-5984-44F84BE6F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3061A-C540-3E46-8F2D-E5EDA43B652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B9D3D-0E79-46F3-F5A5-4510AFEBAF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0" t="87280"/>
          <a:stretch/>
        </p:blipFill>
        <p:spPr>
          <a:xfrm>
            <a:off x="0" y="5992965"/>
            <a:ext cx="12192000" cy="87232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4A89022-3DDF-7C2C-974F-1D8249AC28F3}"/>
              </a:ext>
            </a:extLst>
          </p:cNvPr>
          <p:cNvGrpSpPr/>
          <p:nvPr userDrawn="1"/>
        </p:nvGrpSpPr>
        <p:grpSpPr>
          <a:xfrm>
            <a:off x="10312066" y="6209952"/>
            <a:ext cx="1694899" cy="492719"/>
            <a:chOff x="10312066" y="6209952"/>
            <a:chExt cx="1694899" cy="49271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874844-C3FC-433B-CFE6-C6E30DE97E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0312066" y="6209952"/>
              <a:ext cx="1694899" cy="4927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1084B9-D83A-D9B5-3646-9279E5BE29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14321" y="6210027"/>
              <a:ext cx="492644" cy="492644"/>
            </a:xfrm>
            <a:prstGeom prst="rect">
              <a:avLst/>
            </a:prstGeom>
          </p:spPr>
        </p:pic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3833255-1490-A8FA-6882-7F4184C82BC6}"/>
              </a:ext>
            </a:extLst>
          </p:cNvPr>
          <p:cNvSpPr txBox="1">
            <a:spLocks/>
          </p:cNvSpPr>
          <p:nvPr userDrawn="1"/>
        </p:nvSpPr>
        <p:spPr>
          <a:xfrm>
            <a:off x="187960" y="6488430"/>
            <a:ext cx="1191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43061A-C540-3E46-8F2D-E5EDA43B6524}" type="slidenum">
              <a:rPr lang="en-US" sz="1000" b="0" i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 i="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63A529-84AD-17F9-7128-F47CBCD8C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0"/>
          <a:stretch/>
        </p:blipFill>
        <p:spPr>
          <a:xfrm>
            <a:off x="588431" y="6093864"/>
            <a:ext cx="712049" cy="62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7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231F20"/>
          </a:solidFill>
          <a:latin typeface="Ideal Sans Medium" pitchFamily="2" charset="0"/>
          <a:ea typeface="+mj-ea"/>
          <a:cs typeface="Ideal Sans Medium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adbevaluation" TargetMode="External"/><Relationship Id="rId13" Type="http://schemas.openxmlformats.org/officeDocument/2006/relationships/hyperlink" Target="https://apc01.safelinks.protection.outlook.com/?url=https%3A%2F%2Fadb.us2.list-manage.com%2Ftrack%2Fclick%3Fu%3D5be3ed7e1c0dd5fbd05375bec%26id%3Decfaee11cc%26e%3Dac58312d33&amp;data=05%7C01%7Cgmorzal%40adb.org%7C20cd6d53898945911bc608da8c841d47%7C9495d6bb41c24c58848f92e52cf3d640%7C0%7C0%7C637976796302790716%7CUnknown%7CTWFpbGZsb3d8eyJWIjoiMC4wLjAwMDAiLCJQIjoiV2luMzIiLCJBTiI6Ik1haWwiLCJXVCI6Mn0%3D%7C3000%7C%7C%7C&amp;sdata=c7%2FDJR2uY9%2BbvpeoJHQYxqi%2F3bfjkMtCQjmgb1cQ1M0%3D&amp;reserved=0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2" Type="http://schemas.openxmlformats.org/officeDocument/2006/relationships/hyperlink" Target="https://www.facebook.com/adbevaluation" TargetMode="External"/><Relationship Id="rId16" Type="http://schemas.openxmlformats.org/officeDocument/2006/relationships/hyperlink" Target="https://apc01.safelinks.protection.outlook.com/?url=https%3A%2F%2Fadb.us2.list-manage.com%2Ftrack%2Fclick%3Fu%3D5be3ed7e1c0dd5fbd05375bec%26id%3D570d2a7402%26e%3Dac58312d33&amp;data=05%7C01%7Cgmorzal%40adb.org%7C20cd6d53898945911bc608da8c841d47%7C9495d6bb41c24c58848f92e52cf3d640%7C0%7C0%7C637976796302634473%7CUnknown%7CTWFpbGZsb3d8eyJWIjoiMC4wLjAwMDAiLCJQIjoiV2luMzIiLCJBTiI6Ik1haWwiLCJXVCI6Mn0%3D%7C3000%7C%7C%7C&amp;sdata=KXze%2FmJlf5LBiJHS6i1%2F5bL6GtB%2BOlVSqAUwLfTDj1E%3D&amp;reserved=0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twitter.com/adbevaluation" TargetMode="External"/><Relationship Id="rId11" Type="http://schemas.openxmlformats.org/officeDocument/2006/relationships/hyperlink" Target="https://www.adb.org/site/evaluation/main" TargetMode="External"/><Relationship Id="rId5" Type="http://schemas.openxmlformats.org/officeDocument/2006/relationships/image" Target="../media/image17.png"/><Relationship Id="rId15" Type="http://schemas.openxmlformats.org/officeDocument/2006/relationships/image" Target="../media/image21.png"/><Relationship Id="rId10" Type="http://schemas.openxmlformats.org/officeDocument/2006/relationships/hyperlink" Target="https://apc01.safelinks.protection.outlook.com/?url=https%3A%2F%2Fadb.us2.list-manage.com%2Ftrack%2Fclick%3Fu%3D5be3ed7e1c0dd5fbd05375bec%26id%3D03bd77579a%26e%3Dac58312d33&amp;data=05%7C01%7Cgmorzal%40adb.org%7C20cd6d53898945911bc608da8c841d47%7C9495d6bb41c24c58848f92e52cf3d640%7C0%7C0%7C637976796302634473%7CUnknown%7CTWFpbGZsb3d8eyJWIjoiMC4wLjAwMDAiLCJQIjoiV2luMzIiLCJBTiI6Ik1haWwiLCJXVCI6Mn0%3D%7C3000%7C%7C%7C&amp;sdata=OL%2FWwmM1dsSNqFHJkYbzFRxWqJEQUSnI4t7%2FYH%2B3PSo%3D&amp;reserved=0" TargetMode="External"/><Relationship Id="rId4" Type="http://schemas.openxmlformats.org/officeDocument/2006/relationships/hyperlink" Target="https://www.linkedin.com/showcase/independent-evaluation-at-the-asian-development-bank-/" TargetMode="External"/><Relationship Id="rId9" Type="http://schemas.openxmlformats.org/officeDocument/2006/relationships/image" Target="../media/image19.png"/><Relationship Id="rId14" Type="http://schemas.openxmlformats.org/officeDocument/2006/relationships/hyperlink" Target="mailto:evaluation@adb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7CC6683-8FF0-7821-9667-E7905A576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905" y="2769505"/>
            <a:ext cx="9953977" cy="282470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Humnst777 BT" panose="020B0603030504020204" pitchFamily="34" charset="0"/>
              </a:rPr>
              <a:t>ECG Spring Meeting, Rome</a:t>
            </a:r>
            <a:r>
              <a:rPr lang="en-GB" sz="2800" dirty="0">
                <a:solidFill>
                  <a:srgbClr val="000000"/>
                </a:solidFill>
                <a:effectLst/>
                <a:latin typeface="Humnst777 BT" panose="020B0603030504020204" pitchFamily="34" charset="0"/>
                <a:ea typeface="Times New Roman" panose="02020603050405020304" pitchFamily="18" charset="0"/>
              </a:rPr>
              <a:t> (virtual)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Humnst777 BT" panose="020B0603030504020204" pitchFamily="34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Humnst777 BT" panose="020B0603030504020204" pitchFamily="34" charset="0"/>
              </a:rPr>
              <a:t>11 March 2025</a:t>
            </a:r>
          </a:p>
          <a:p>
            <a:pPr>
              <a:spcBef>
                <a:spcPts val="0"/>
              </a:spcBef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Humnst777 BT" panose="020B0603030504020204" pitchFamily="34" charset="0"/>
            </a:endParaRPr>
          </a:p>
          <a:p>
            <a:pPr>
              <a:spcBef>
                <a:spcPts val="0"/>
              </a:spcBef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Humnst777 BT" panose="020B0603030504020204" pitchFamily="34" charset="0"/>
            </a:endParaRPr>
          </a:p>
          <a:p>
            <a:pPr>
              <a:spcBef>
                <a:spcPts val="0"/>
              </a:spcBef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Humnst777 BT" panose="020B0603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umnst777 BT" panose="020B0603030504020204" pitchFamily="34" charset="0"/>
              </a:rPr>
              <a:t>Shimako Takahashi</a:t>
            </a:r>
          </a:p>
          <a:p>
            <a:pPr>
              <a:spcBef>
                <a:spcPts val="0"/>
              </a:spcBef>
            </a:pPr>
            <a:endParaRPr lang="en-US" sz="900" dirty="0">
              <a:solidFill>
                <a:schemeClr val="accent1">
                  <a:lumMod val="50000"/>
                </a:schemeClr>
              </a:solidFill>
              <a:latin typeface="Humnst777 BT" panose="020B0603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Humnst777 BT" panose="020B0603030504020204" pitchFamily="34" charset="0"/>
              </a:rPr>
              <a:t>Independent Evaluation Department (IED)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Humnst777 BT" panose="020B0603030504020204" pitchFamily="34" charset="0"/>
              </a:rPr>
              <a:t> Asian Development Bank</a:t>
            </a:r>
          </a:p>
          <a:p>
            <a:pPr>
              <a:spcBef>
                <a:spcPts val="0"/>
              </a:spcBef>
            </a:pPr>
            <a:endParaRPr lang="en-US" sz="2800" dirty="0">
              <a:latin typeface="Humnst777 BT" panose="020B06030305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EE01A9-D59B-672D-2AAD-7D8E8975C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48" y="559453"/>
            <a:ext cx="11996352" cy="2418525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3600" b="1" dirty="0">
                <a:solidFill>
                  <a:srgbClr val="002060"/>
                </a:solidFill>
                <a:effectLst/>
                <a:latin typeface="Humnst777 BT" panose="020B0603030504020204" pitchFamily="34" charset="0"/>
                <a:ea typeface="Times New Roman" panose="02020603050405020304" pitchFamily="18" charset="0"/>
              </a:rPr>
              <a:t>Evaluation Perspectives: </a:t>
            </a:r>
            <a:br>
              <a:rPr lang="en-GB" sz="3600" b="1" dirty="0">
                <a:solidFill>
                  <a:srgbClr val="002060"/>
                </a:solidFill>
                <a:effectLst/>
                <a:latin typeface="Humnst777 BT" panose="020B0603030504020204" pitchFamily="34" charset="0"/>
                <a:ea typeface="Times New Roman" panose="02020603050405020304" pitchFamily="18" charset="0"/>
              </a:rPr>
            </a:br>
            <a:r>
              <a:rPr lang="en-GB" sz="3600" b="1" dirty="0">
                <a:solidFill>
                  <a:srgbClr val="002060"/>
                </a:solidFill>
                <a:effectLst/>
                <a:latin typeface="Humnst777 BT" panose="020B0603030504020204" pitchFamily="34" charset="0"/>
                <a:ea typeface="Times New Roman" panose="02020603050405020304" pitchFamily="18" charset="0"/>
              </a:rPr>
              <a:t>Insights on </a:t>
            </a:r>
            <a:r>
              <a:rPr lang="en-GB" sz="3600" b="1" dirty="0" err="1">
                <a:solidFill>
                  <a:srgbClr val="002060"/>
                </a:solidFill>
                <a:effectLst/>
                <a:latin typeface="Humnst777 BT" panose="020B0603030504020204" pitchFamily="34" charset="0"/>
                <a:ea typeface="Times New Roman" panose="02020603050405020304" pitchFamily="18" charset="0"/>
              </a:rPr>
              <a:t>ADB’s</a:t>
            </a:r>
            <a:r>
              <a:rPr lang="en-GB" sz="3600" b="1" dirty="0">
                <a:solidFill>
                  <a:srgbClr val="002060"/>
                </a:solidFill>
                <a:effectLst/>
                <a:latin typeface="Humnst777 BT" panose="020B0603030504020204" pitchFamily="34" charset="0"/>
                <a:ea typeface="Times New Roman" panose="02020603050405020304" pitchFamily="18" charset="0"/>
              </a:rPr>
              <a:t> Evolving Climate Change Landscape</a:t>
            </a:r>
            <a:endParaRPr lang="en-US" sz="2400" b="1" dirty="0">
              <a:latin typeface="Humnst777 BT" panose="020B0603030504020204" pitchFamily="34" charset="0"/>
              <a:ea typeface="Cambria" panose="02040503050406030204" pitchFamily="18" charset="0"/>
              <a:cs typeface="Biom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1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32C9C-C236-EECA-43B3-0FEFE35EE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B0FF42-A918-EFF1-2646-531A51AA7452}"/>
              </a:ext>
            </a:extLst>
          </p:cNvPr>
          <p:cNvSpPr txBox="1"/>
          <p:nvPr/>
        </p:nvSpPr>
        <p:spPr>
          <a:xfrm>
            <a:off x="354330" y="212767"/>
            <a:ext cx="11757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bg2"/>
                </a:solidFill>
                <a:effectLst/>
                <a:latin typeface="Humnst777 BT" panose="020B0603030504020204" pitchFamily="34" charset="0"/>
              </a:rPr>
              <a:t>Topical Paper: ADB Support for Action on Climate Change, 2021-2023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1236F938-4E54-BFF2-CED8-17EACB0D8470}"/>
              </a:ext>
            </a:extLst>
          </p:cNvPr>
          <p:cNvSpPr txBox="1">
            <a:spLocks/>
          </p:cNvSpPr>
          <p:nvPr/>
        </p:nvSpPr>
        <p:spPr>
          <a:xfrm>
            <a:off x="182881" y="1451610"/>
            <a:ext cx="7711812" cy="442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3333"/>
                </a:solidFill>
                <a:latin typeface="Humnst777 BT" panose="020B0603030504020204" pitchFamily="34" charset="0"/>
              </a:rPr>
              <a:t>Update on ADB’s support for climate action during 2021–2023</a:t>
            </a:r>
          </a:p>
          <a:p>
            <a:r>
              <a:rPr lang="en-US" dirty="0">
                <a:solidFill>
                  <a:srgbClr val="333333"/>
                </a:solidFill>
                <a:latin typeface="Humnst777 BT" panose="020B0603030504020204" pitchFamily="34" charset="0"/>
              </a:rPr>
              <a:t>Focuses on: </a:t>
            </a:r>
            <a:br>
              <a:rPr lang="en-US" dirty="0">
                <a:solidFill>
                  <a:srgbClr val="333333"/>
                </a:solidFill>
                <a:latin typeface="Humnst777 BT" panose="020B0603030504020204" pitchFamily="34" charset="0"/>
              </a:rPr>
            </a:br>
            <a:r>
              <a:rPr lang="en-US" dirty="0">
                <a:solidFill>
                  <a:srgbClr val="333333"/>
                </a:solidFill>
                <a:latin typeface="Humnst777 BT" panose="020B0603030504020204" pitchFamily="34" charset="0"/>
              </a:rPr>
              <a:t>Strategic and institutional shifts,</a:t>
            </a:r>
            <a:br>
              <a:rPr lang="en-US" dirty="0">
                <a:solidFill>
                  <a:srgbClr val="333333"/>
                </a:solidFill>
                <a:latin typeface="Humnst777 BT" panose="020B0603030504020204" pitchFamily="34" charset="0"/>
              </a:rPr>
            </a:br>
            <a:r>
              <a:rPr lang="en-US" dirty="0">
                <a:solidFill>
                  <a:srgbClr val="333333"/>
                </a:solidFill>
                <a:latin typeface="Humnst777 BT" panose="020B0603030504020204" pitchFamily="34" charset="0"/>
              </a:rPr>
              <a:t>ADB’s climate portfolio, and </a:t>
            </a:r>
            <a:br>
              <a:rPr lang="en-US" dirty="0">
                <a:solidFill>
                  <a:srgbClr val="333333"/>
                </a:solidFill>
                <a:latin typeface="Humnst777 BT" panose="020B0603030504020204" pitchFamily="34" charset="0"/>
              </a:rPr>
            </a:br>
            <a:r>
              <a:rPr lang="en-US" dirty="0">
                <a:solidFill>
                  <a:srgbClr val="333333"/>
                </a:solidFill>
                <a:latin typeface="Humnst777 BT" panose="020B0603030504020204" pitchFamily="34" charset="0"/>
              </a:rPr>
              <a:t>Progress towards climate outcomes.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8453A-AED0-34EF-4CCD-C457D48D2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396" y="1075092"/>
            <a:ext cx="3018594" cy="3748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rgbClr val="FFFFFF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BE2798-6A37-0DF1-4B3E-6F0F8F085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06" y="2125771"/>
            <a:ext cx="3849913" cy="4519462"/>
          </a:xfrm>
          <a:prstGeom prst="rect">
            <a:avLst/>
          </a:prstGeom>
          <a:effectLst>
            <a:glow rad="127000">
              <a:srgbClr val="0070C0"/>
            </a:glow>
          </a:effectLst>
        </p:spPr>
      </p:pic>
    </p:spTree>
    <p:extLst>
      <p:ext uri="{BB962C8B-B14F-4D97-AF65-F5344CB8AC3E}">
        <p14:creationId xmlns:p14="http://schemas.microsoft.com/office/powerpoint/2010/main" val="2719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855C5-11B7-7F61-D78D-C780C8397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52EDC-414B-9395-5387-F281270AD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1" y="1131570"/>
            <a:ext cx="11530418" cy="5520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EEA1F0-B1D5-E82B-2C50-5650B452F959}"/>
              </a:ext>
            </a:extLst>
          </p:cNvPr>
          <p:cNvSpPr txBox="1"/>
          <p:nvPr/>
        </p:nvSpPr>
        <p:spPr>
          <a:xfrm>
            <a:off x="-194378" y="107590"/>
            <a:ext cx="10451237" cy="560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600"/>
              </a:spcAft>
            </a:pPr>
            <a:r>
              <a:rPr lang="en-US" sz="2800" b="1" kern="100" dirty="0">
                <a:solidFill>
                  <a:schemeClr val="bg2"/>
                </a:solidFill>
                <a:effectLst/>
                <a:latin typeface="Humnst777 BT" panose="020B0603030504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Evolution of ADB’s Approach to Climate Change, 2021–2023</a:t>
            </a:r>
            <a:endParaRPr lang="en-US" sz="2800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A14337-4093-A750-BFE8-ADCBC24815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859" y="4459564"/>
            <a:ext cx="1763759" cy="2192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96DC6F-D65E-EBDE-93C5-FC4E3CDC2E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479" y="420010"/>
            <a:ext cx="2106521" cy="25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1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EE54A-3ADA-1F33-1CD4-E1B8AB91A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00E1D-3653-340F-4B75-0EAC5E631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2" y="888797"/>
            <a:ext cx="11562571" cy="58606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53BB67-6731-D7A9-E6AD-19EADE223AB0}"/>
              </a:ext>
            </a:extLst>
          </p:cNvPr>
          <p:cNvSpPr txBox="1"/>
          <p:nvPr/>
        </p:nvSpPr>
        <p:spPr>
          <a:xfrm>
            <a:off x="766762" y="108586"/>
            <a:ext cx="10141268" cy="560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chemeClr val="bg2"/>
                </a:solidFill>
                <a:effectLst/>
                <a:latin typeface="Humnst777 BT" panose="020B0603030504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ADB Cumulative Financing for Climate Change </a:t>
            </a:r>
            <a:r>
              <a:rPr lang="en-US" sz="2800" kern="100" dirty="0">
                <a:solidFill>
                  <a:schemeClr val="bg2"/>
                </a:solidFill>
                <a:effectLst/>
                <a:latin typeface="Humnst777 BT" panose="020B0603030504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($ billion)</a:t>
            </a:r>
            <a:endParaRPr lang="en-US" sz="2800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2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06D7A-4B63-EBE9-6F58-92EC3D825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21977-963D-6800-FE87-92A33A5A4E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55" y="3219188"/>
            <a:ext cx="8092440" cy="3423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561034-40AA-58CB-78A3-05274C967094}"/>
              </a:ext>
            </a:extLst>
          </p:cNvPr>
          <p:cNvSpPr txBox="1"/>
          <p:nvPr/>
        </p:nvSpPr>
        <p:spPr>
          <a:xfrm>
            <a:off x="-335280" y="191313"/>
            <a:ext cx="12862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effectLst/>
                <a:latin typeface="Humnst777 BT" panose="020B0603030504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Climate Focus and Results Frameworks in Country Partnership Strategies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5E01E-3F61-E070-0BC6-D8E3AC72D86C}"/>
              </a:ext>
            </a:extLst>
          </p:cNvPr>
          <p:cNvSpPr txBox="1"/>
          <p:nvPr/>
        </p:nvSpPr>
        <p:spPr>
          <a:xfrm>
            <a:off x="123568" y="1156251"/>
            <a:ext cx="11874843" cy="2062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Humnst777 BT" panose="020B0603030504020204" pitchFamily="34" charset="0"/>
                <a:ea typeface="Calibri" panose="020F0502020204030204" pitchFamily="34" charset="0"/>
              </a:rPr>
              <a:t>ADB's climate strategies have intensified</a:t>
            </a:r>
            <a:r>
              <a:rPr lang="en-US" sz="2200" dirty="0">
                <a:latin typeface="Humnst777 BT" panose="020B0603030504020204" pitchFamily="34" charset="0"/>
                <a:ea typeface="Calibri" panose="020F0502020204030204" pitchFamily="34" charset="0"/>
              </a:rPr>
              <a:t> </a:t>
            </a:r>
            <a:r>
              <a:rPr lang="en-US" sz="2200" dirty="0">
                <a:effectLst/>
                <a:latin typeface="Humnst777 BT" panose="020B0603030504020204" pitchFamily="34" charset="0"/>
                <a:ea typeface="Calibri" panose="020F0502020204030204" pitchFamily="34" charset="0"/>
              </a:rPr>
              <a:t>through </a:t>
            </a:r>
            <a:r>
              <a:rPr lang="en-US" sz="2200" dirty="0">
                <a:effectLst/>
                <a:latin typeface="Humnst777 BT" panose="020B0603030504020204" pitchFamily="34" charset="0"/>
                <a:ea typeface="Yu Gothic" panose="020B0400000000000000" pitchFamily="34" charset="-128"/>
              </a:rPr>
              <a:t>Country Partnership Strategies (CPSs).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Humnst777 BT" panose="020B0603030504020204" pitchFamily="34" charset="0"/>
                <a:ea typeface="Yu Gothic" panose="020B0400000000000000" pitchFamily="34" charset="-128"/>
              </a:rPr>
              <a:t>T</a:t>
            </a:r>
            <a:r>
              <a:rPr lang="en-US" sz="2200" dirty="0">
                <a:effectLst/>
                <a:latin typeface="Humnst777 BT" panose="020B0603030504020204" pitchFamily="34" charset="0"/>
                <a:ea typeface="Calibri" panose="020F0502020204030204" pitchFamily="34" charset="0"/>
              </a:rPr>
              <a:t>he </a:t>
            </a:r>
            <a:r>
              <a:rPr lang="en-US" sz="2200" dirty="0">
                <a:effectLst/>
                <a:latin typeface="Humnst777 BT" panose="020B0603030504020204" pitchFamily="34" charset="0"/>
                <a:ea typeface="Yu Gothic" panose="020B0400000000000000" pitchFamily="34" charset="-128"/>
              </a:rPr>
              <a:t>Climate Change Action Plan</a:t>
            </a:r>
            <a:r>
              <a:rPr lang="en-US" sz="2200" dirty="0">
                <a:effectLst/>
                <a:latin typeface="Humnst777 BT" panose="020B0603030504020204" pitchFamily="34" charset="0"/>
                <a:ea typeface="Calibri" panose="020F0502020204030204" pitchFamily="34" charset="0"/>
              </a:rPr>
              <a:t> is influencing CPSs through the requirement of </a:t>
            </a:r>
            <a:br>
              <a:rPr lang="en-US" sz="2200" dirty="0">
                <a:effectLst/>
                <a:latin typeface="Humnst777 BT" panose="020B0603030504020204" pitchFamily="34" charset="0"/>
                <a:ea typeface="Calibri" panose="020F0502020204030204" pitchFamily="34" charset="0"/>
              </a:rPr>
            </a:br>
            <a:r>
              <a:rPr lang="en-US" sz="2200" dirty="0">
                <a:effectLst/>
                <a:latin typeface="Humnst777 BT" panose="020B0603030504020204" pitchFamily="34" charset="0"/>
                <a:ea typeface="Calibri" panose="020F0502020204030204" pitchFamily="34" charset="0"/>
              </a:rPr>
              <a:t>a</a:t>
            </a:r>
            <a:r>
              <a:rPr lang="en-US" sz="2200" dirty="0">
                <a:latin typeface="Humnst777 BT" panose="020B0603030504020204" pitchFamily="34" charset="0"/>
                <a:ea typeface="Calibri" panose="020F0502020204030204" pitchFamily="34" charset="0"/>
              </a:rPr>
              <a:t> </a:t>
            </a:r>
            <a:r>
              <a:rPr lang="en-US" sz="2200" dirty="0">
                <a:effectLst/>
                <a:latin typeface="Humnst777 BT" panose="020B0603030504020204" pitchFamily="34" charset="0"/>
                <a:ea typeface="Calibri" panose="020F0502020204030204" pitchFamily="34" charset="0"/>
              </a:rPr>
              <a:t>country climate investment plan.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Humnst777 BT" panose="020B0603030504020204" pitchFamily="34" charset="0"/>
                <a:ea typeface="Yu Gothic" panose="020B0400000000000000" pitchFamily="34" charset="-128"/>
              </a:rPr>
              <a:t>C</a:t>
            </a:r>
            <a:r>
              <a:rPr lang="en-US" sz="2200" dirty="0">
                <a:effectLst/>
                <a:latin typeface="Humnst777 BT" panose="020B0603030504020204" pitchFamily="34" charset="0"/>
                <a:ea typeface="Yu Gothic" panose="020B0400000000000000" pitchFamily="34" charset="-128"/>
              </a:rPr>
              <a:t>limate indicators for outcomes and outputs have increased.</a:t>
            </a:r>
            <a:endParaRPr lang="en-US" sz="2200" dirty="0">
              <a:latin typeface="Humnst777 BT" panose="020B06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D2271-7485-41ED-E61C-498581A0F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8AEE3E-7741-865F-C0AC-52D3D0414E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099" y="1028800"/>
            <a:ext cx="8835080" cy="4571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1AE7CA-2BA7-17D1-A977-E106B414D4F5}"/>
              </a:ext>
            </a:extLst>
          </p:cNvPr>
          <p:cNvSpPr txBox="1"/>
          <p:nvPr/>
        </p:nvSpPr>
        <p:spPr>
          <a:xfrm>
            <a:off x="875348" y="217171"/>
            <a:ext cx="10760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effectLst/>
                <a:latin typeface="Humnst777 BT" panose="020B0603030504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Share of Climate Finance in ADB Investments, 2021–2023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BC9275-A2D8-3B2F-B213-0B3AA6FF19CC}"/>
              </a:ext>
            </a:extLst>
          </p:cNvPr>
          <p:cNvSpPr txBox="1"/>
          <p:nvPr/>
        </p:nvSpPr>
        <p:spPr>
          <a:xfrm>
            <a:off x="188595" y="5797449"/>
            <a:ext cx="11814810" cy="907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just">
              <a:lnSpc>
                <a:spcPct val="115000"/>
              </a:lnSpc>
              <a:spcAft>
                <a:spcPts val="1000"/>
              </a:spcAft>
            </a:pPr>
            <a:r>
              <a:rPr lang="en-US" sz="2400" kern="100" dirty="0">
                <a:effectLst/>
                <a:latin typeface="Humnst777 BT" panose="020B0603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ADB</a:t>
            </a:r>
            <a:r>
              <a:rPr lang="en-US" sz="2400" kern="100" dirty="0">
                <a:effectLst/>
                <a:latin typeface="Humnst777 BT" panose="020B0603030504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needs to go beyond the achievement of financing targets to include outcomes achievement and lesson learned.</a:t>
            </a:r>
          </a:p>
        </p:txBody>
      </p:sp>
    </p:spTree>
    <p:extLst>
      <p:ext uri="{BB962C8B-B14F-4D97-AF65-F5344CB8AC3E}">
        <p14:creationId xmlns:p14="http://schemas.microsoft.com/office/powerpoint/2010/main" val="974071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4DB87F-3EF7-B544-DC45-070C12300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681" y="3167545"/>
            <a:ext cx="5313405" cy="333134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DBA0335-D62C-553C-963F-713F523E6879}"/>
              </a:ext>
            </a:extLst>
          </p:cNvPr>
          <p:cNvSpPr txBox="1">
            <a:spLocks/>
          </p:cNvSpPr>
          <p:nvPr/>
        </p:nvSpPr>
        <p:spPr>
          <a:xfrm>
            <a:off x="210064" y="1414026"/>
            <a:ext cx="11771871" cy="218178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Humnst777 BT" panose="020B0603030504020204" pitchFamily="34" charset="0"/>
                <a:ea typeface="Yu Gothic" panose="020B0400000000000000" pitchFamily="34" charset="-128"/>
              </a:rPr>
              <a:t>Efforts to enhance and embed climate expertise within ADB are underway</a:t>
            </a:r>
            <a:r>
              <a:rPr lang="en-US" b="0" i="0" u="none" strike="noStrike" baseline="0" dirty="0">
                <a:latin typeface="Humnst777 BT" panose="020B0603030504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b="0" i="0" u="none" strike="noStrike" baseline="0" dirty="0">
                <a:latin typeface="Humnst777 BT" panose="020B0603030504020204" pitchFamily="34" charset="0"/>
              </a:rPr>
              <a:t>ADB’s system for ensuring Paris alignment requires further </a:t>
            </a:r>
            <a:r>
              <a:rPr lang="en-US" b="0" i="0" dirty="0">
                <a:solidFill>
                  <a:srgbClr val="242424"/>
                </a:solidFill>
                <a:effectLst/>
                <a:latin typeface="Humnst777 BT" panose="020B0603030504020204" pitchFamily="34" charset="0"/>
              </a:rPr>
              <a:t>improvement to become fully operational.</a:t>
            </a:r>
            <a:endParaRPr lang="en-US" dirty="0">
              <a:latin typeface="Humnst777 BT" panose="020B0603030504020204" pitchFamily="34" charset="0"/>
              <a:ea typeface="Yu Gothic" panose="020B0400000000000000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D4CA2-7D80-F157-F965-A74F56EE816A}"/>
              </a:ext>
            </a:extLst>
          </p:cNvPr>
          <p:cNvSpPr txBox="1"/>
          <p:nvPr/>
        </p:nvSpPr>
        <p:spPr>
          <a:xfrm>
            <a:off x="2589623" y="163562"/>
            <a:ext cx="6515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3600" b="1" kern="100" dirty="0">
                <a:solidFill>
                  <a:schemeClr val="bg2"/>
                </a:solidFill>
                <a:effectLst/>
                <a:latin typeface="Humnst777 BT" panose="020B0603030504020204" pitchFamily="34" charset="0"/>
              </a:rPr>
              <a:t>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1576397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2898D78-98EE-5A37-8D2B-402ECD6C5D83}"/>
              </a:ext>
            </a:extLst>
          </p:cNvPr>
          <p:cNvSpPr txBox="1"/>
          <p:nvPr/>
        </p:nvSpPr>
        <p:spPr>
          <a:xfrm>
            <a:off x="2421983" y="121676"/>
            <a:ext cx="6515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3600" b="1" kern="100" dirty="0">
                <a:solidFill>
                  <a:schemeClr val="bg2"/>
                </a:solidFill>
                <a:effectLst/>
                <a:latin typeface="Humnst777 BT" panose="020B0603030504020204" pitchFamily="34" charset="0"/>
              </a:rPr>
              <a:t>Conclusion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B95F979-CA26-4B73-AF9B-BCAF2A510675}"/>
              </a:ext>
            </a:extLst>
          </p:cNvPr>
          <p:cNvSpPr txBox="1">
            <a:spLocks/>
          </p:cNvSpPr>
          <p:nvPr/>
        </p:nvSpPr>
        <p:spPr>
          <a:xfrm>
            <a:off x="313762" y="1413818"/>
            <a:ext cx="11635222" cy="44556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Myriad Pro" panose="020B0503030403020204"/>
              </a:rPr>
              <a:t> </a:t>
            </a:r>
            <a:r>
              <a:rPr lang="en-US" dirty="0">
                <a:effectLst/>
                <a:latin typeface="Humnst777 BT" panose="020B0603030504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ADB as the region’s climate bank needs to go beyond </a:t>
            </a:r>
            <a:br>
              <a:rPr lang="en-US" dirty="0">
                <a:effectLst/>
                <a:latin typeface="Humnst777 BT" panose="020B0603030504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dirty="0">
                <a:effectLst/>
                <a:latin typeface="Humnst777 BT" panose="020B0603030504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 the achievement of financing targets to include outcomes </a:t>
            </a:r>
            <a:br>
              <a:rPr lang="en-US" dirty="0">
                <a:effectLst/>
                <a:latin typeface="Humnst777 BT" panose="020B0603030504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dirty="0">
                <a:effectLst/>
                <a:latin typeface="Humnst777 BT" panose="020B0603030504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 achievement, learning, and knowledge.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>
                <a:effectLst/>
                <a:latin typeface="Humnst777 BT" panose="020B0603030504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A system for aligning ADB operations with the Paris Agreement </a:t>
            </a:r>
            <a:br>
              <a:rPr lang="en-US" dirty="0">
                <a:effectLst/>
                <a:latin typeface="Humnst777 BT" panose="020B0603030504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dirty="0">
                <a:effectLst/>
                <a:latin typeface="Humnst777 BT" panose="020B0603030504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 has been established but it is not yet fully operational.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i="0" dirty="0">
                <a:solidFill>
                  <a:srgbClr val="242424"/>
                </a:solidFill>
                <a:effectLst/>
                <a:latin typeface="Humnst777 BT" panose="020B0603030504020204" pitchFamily="34" charset="0"/>
              </a:rPr>
              <a:t> Efforts to enhance climate expertise across ADB are underway. </a:t>
            </a:r>
            <a:br>
              <a:rPr lang="en-US" i="0" dirty="0">
                <a:solidFill>
                  <a:srgbClr val="242424"/>
                </a:solidFill>
                <a:effectLst/>
                <a:latin typeface="Humnst777 BT" panose="020B0603030504020204" pitchFamily="34" charset="0"/>
              </a:rPr>
            </a:br>
            <a:r>
              <a:rPr lang="en-US" i="0" dirty="0">
                <a:solidFill>
                  <a:srgbClr val="242424"/>
                </a:solidFill>
                <a:effectLst/>
                <a:latin typeface="Humnst777 BT" panose="020B0603030504020204" pitchFamily="34" charset="0"/>
              </a:rPr>
              <a:t>  Broader and more targeted support is needed for sector operations  </a:t>
            </a:r>
            <a:br>
              <a:rPr lang="en-US" i="0" dirty="0">
                <a:solidFill>
                  <a:srgbClr val="242424"/>
                </a:solidFill>
                <a:effectLst/>
                <a:latin typeface="Humnst777 BT" panose="020B0603030504020204" pitchFamily="34" charset="0"/>
              </a:rPr>
            </a:br>
            <a:r>
              <a:rPr lang="en-US" i="0" dirty="0">
                <a:solidFill>
                  <a:srgbClr val="242424"/>
                </a:solidFill>
                <a:effectLst/>
                <a:latin typeface="Humnst777 BT" panose="020B0603030504020204" pitchFamily="34" charset="0"/>
              </a:rPr>
              <a:t>  and the private sector.</a:t>
            </a:r>
            <a:endParaRPr lang="en-US" dirty="0">
              <a:effectLst/>
              <a:latin typeface="Humnst777 BT" panose="020B0603030504020204" pitchFamily="34" charset="0"/>
              <a:ea typeface="Yu Mincho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31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BBE83B-87E2-F796-6ABC-BE5B9473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0505"/>
            <a:ext cx="10515600" cy="757130"/>
          </a:xfrm>
        </p:spPr>
        <p:txBody>
          <a:bodyPr anchor="t" anchorCtr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Humnst777 BT" panose="020B0603030504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0C5D3305-B91D-BA35-ACAA-3775C8B51E51}"/>
              </a:ext>
            </a:extLst>
          </p:cNvPr>
          <p:cNvSpPr txBox="1">
            <a:spLocks/>
          </p:cNvSpPr>
          <p:nvPr/>
        </p:nvSpPr>
        <p:spPr>
          <a:xfrm>
            <a:off x="909551" y="2601119"/>
            <a:ext cx="9144000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Humnst777 BT" panose="020B0603030504020204" pitchFamily="34" charset="0"/>
              </a:rPr>
              <a:t>Independent Evaluation at ADB</a:t>
            </a:r>
          </a:p>
        </p:txBody>
      </p:sp>
      <p:pic>
        <p:nvPicPr>
          <p:cNvPr id="1035" name="Picture 11" descr="Facebook">
            <a:hlinkClick r:id="rId2"/>
            <a:extLst>
              <a:ext uri="{FF2B5EF4-FFF2-40B4-BE49-F238E27FC236}">
                <a16:creationId xmlns:a16="http://schemas.microsoft.com/office/drawing/2014/main" id="{9055EACE-0CF8-A43C-DE18-A46CC34B5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51" y="3366335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LinkedIn">
            <a:hlinkClick r:id="rId4"/>
            <a:extLst>
              <a:ext uri="{FF2B5EF4-FFF2-40B4-BE49-F238E27FC236}">
                <a16:creationId xmlns:a16="http://schemas.microsoft.com/office/drawing/2014/main" id="{06B9FD46-1AD6-A919-FC46-D48B836E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109" y="3386321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6">
            <a:extLst>
              <a:ext uri="{FF2B5EF4-FFF2-40B4-BE49-F238E27FC236}">
                <a16:creationId xmlns:a16="http://schemas.microsoft.com/office/drawing/2014/main" id="{811327BB-0EDE-FFF4-52A9-6AF6B062A794}"/>
              </a:ext>
            </a:extLst>
          </p:cNvPr>
          <p:cNvSpPr txBox="1">
            <a:spLocks/>
          </p:cNvSpPr>
          <p:nvPr/>
        </p:nvSpPr>
        <p:spPr>
          <a:xfrm>
            <a:off x="2224109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PH" sz="1800" dirty="0">
                <a:solidFill>
                  <a:srgbClr val="020000"/>
                </a:solidFill>
                <a:effectLst/>
                <a:latin typeface="Arial" panose="020B0604020202020204" pitchFamily="34" charset="0"/>
                <a:hlinkClick r:id="rId4"/>
              </a:rPr>
              <a:t>LinkedIn</a:t>
            </a:r>
            <a:endParaRPr lang="en-US" dirty="0"/>
          </a:p>
        </p:txBody>
      </p:sp>
      <p:pic>
        <p:nvPicPr>
          <p:cNvPr id="1039" name="Picture 15" descr="Twitter">
            <a:hlinkClick r:id="rId6"/>
            <a:extLst>
              <a:ext uri="{FF2B5EF4-FFF2-40B4-BE49-F238E27FC236}">
                <a16:creationId xmlns:a16="http://schemas.microsoft.com/office/drawing/2014/main" id="{09919BCB-6147-4663-F833-A47D75B18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67" y="3366335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6">
            <a:extLst>
              <a:ext uri="{FF2B5EF4-FFF2-40B4-BE49-F238E27FC236}">
                <a16:creationId xmlns:a16="http://schemas.microsoft.com/office/drawing/2014/main" id="{F27605FF-8E55-5CA0-7E24-D65B792A176F}"/>
              </a:ext>
            </a:extLst>
          </p:cNvPr>
          <p:cNvSpPr txBox="1">
            <a:spLocks/>
          </p:cNvSpPr>
          <p:nvPr/>
        </p:nvSpPr>
        <p:spPr>
          <a:xfrm>
            <a:off x="3538666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PH" sz="1800" dirty="0">
                <a:solidFill>
                  <a:srgbClr val="020000"/>
                </a:solidFill>
                <a:effectLst/>
                <a:latin typeface="Arial" panose="020B0604020202020204" pitchFamily="34" charset="0"/>
                <a:hlinkClick r:id="rId6"/>
              </a:rPr>
              <a:t>Twitter</a:t>
            </a:r>
            <a:endParaRPr lang="en-US" dirty="0"/>
          </a:p>
        </p:txBody>
      </p:sp>
      <p:pic>
        <p:nvPicPr>
          <p:cNvPr id="1041" name="Picture 17" descr="YouTube">
            <a:hlinkClick r:id="rId8"/>
            <a:extLst>
              <a:ext uri="{FF2B5EF4-FFF2-40B4-BE49-F238E27FC236}">
                <a16:creationId xmlns:a16="http://schemas.microsoft.com/office/drawing/2014/main" id="{BC669490-428C-7438-2726-F80C9BA6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25" y="3366334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6">
            <a:hlinkClick r:id="rId8"/>
            <a:extLst>
              <a:ext uri="{FF2B5EF4-FFF2-40B4-BE49-F238E27FC236}">
                <a16:creationId xmlns:a16="http://schemas.microsoft.com/office/drawing/2014/main" id="{8571946D-75B9-547B-E65B-D66D9C52BB8F}"/>
              </a:ext>
            </a:extLst>
          </p:cNvPr>
          <p:cNvSpPr txBox="1">
            <a:spLocks/>
          </p:cNvSpPr>
          <p:nvPr/>
        </p:nvSpPr>
        <p:spPr>
          <a:xfrm>
            <a:off x="4853223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PH" sz="1800" dirty="0">
                <a:solidFill>
                  <a:srgbClr val="020000"/>
                </a:solidFill>
                <a:effectLst/>
                <a:latin typeface="Arial" panose="020B0604020202020204" pitchFamily="34" charset="0"/>
                <a:hlinkClick r:id="rId10"/>
              </a:rPr>
              <a:t>YouTube</a:t>
            </a:r>
            <a:endParaRPr lang="en-US" dirty="0"/>
          </a:p>
        </p:txBody>
      </p:sp>
      <p:pic>
        <p:nvPicPr>
          <p:cNvPr id="1043" name="Picture 19" descr="Website">
            <a:hlinkClick r:id="rId11"/>
            <a:extLst>
              <a:ext uri="{FF2B5EF4-FFF2-40B4-BE49-F238E27FC236}">
                <a16:creationId xmlns:a16="http://schemas.microsoft.com/office/drawing/2014/main" id="{6299E7B4-E921-40CE-8230-1D925E45F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783" y="3386321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6">
            <a:hlinkClick r:id="rId11"/>
            <a:extLst>
              <a:ext uri="{FF2B5EF4-FFF2-40B4-BE49-F238E27FC236}">
                <a16:creationId xmlns:a16="http://schemas.microsoft.com/office/drawing/2014/main" id="{2AF864F6-3D48-A114-90A2-3BDFD8CA7358}"/>
              </a:ext>
            </a:extLst>
          </p:cNvPr>
          <p:cNvSpPr txBox="1">
            <a:spLocks/>
          </p:cNvSpPr>
          <p:nvPr/>
        </p:nvSpPr>
        <p:spPr>
          <a:xfrm>
            <a:off x="6167780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PH" sz="1800" dirty="0">
                <a:solidFill>
                  <a:srgbClr val="020000"/>
                </a:solidFill>
                <a:effectLst/>
                <a:latin typeface="Arial" panose="020B0604020202020204" pitchFamily="34" charset="0"/>
                <a:hlinkClick r:id="rId13"/>
              </a:rPr>
              <a:t>Website</a:t>
            </a:r>
            <a:endParaRPr lang="en-US" dirty="0"/>
          </a:p>
        </p:txBody>
      </p:sp>
      <p:pic>
        <p:nvPicPr>
          <p:cNvPr id="1045" name="Picture 21" descr="Email">
            <a:hlinkClick r:id="rId14"/>
            <a:extLst>
              <a:ext uri="{FF2B5EF4-FFF2-40B4-BE49-F238E27FC236}">
                <a16:creationId xmlns:a16="http://schemas.microsoft.com/office/drawing/2014/main" id="{4E1613A4-A77F-ADC1-D48E-AC5B1D1A2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341" y="3366333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6">
            <a:extLst>
              <a:ext uri="{FF2B5EF4-FFF2-40B4-BE49-F238E27FC236}">
                <a16:creationId xmlns:a16="http://schemas.microsoft.com/office/drawing/2014/main" id="{E05F6366-27A8-9105-E377-B954197A06D3}"/>
              </a:ext>
            </a:extLst>
          </p:cNvPr>
          <p:cNvSpPr txBox="1">
            <a:spLocks/>
          </p:cNvSpPr>
          <p:nvPr/>
        </p:nvSpPr>
        <p:spPr>
          <a:xfrm>
            <a:off x="7482337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PH" sz="1800" dirty="0">
                <a:solidFill>
                  <a:srgbClr val="020000"/>
                </a:solidFill>
                <a:effectLst/>
                <a:latin typeface="Arial" panose="020B0604020202020204" pitchFamily="34" charset="0"/>
                <a:hlinkClick r:id="rId14"/>
              </a:rPr>
              <a:t>Email</a:t>
            </a:r>
            <a:endParaRPr lang="en-US" dirty="0"/>
          </a:p>
        </p:txBody>
      </p:sp>
      <p:sp>
        <p:nvSpPr>
          <p:cNvPr id="3" name="Subtitle 6">
            <a:hlinkClick r:id="rId2"/>
            <a:extLst>
              <a:ext uri="{FF2B5EF4-FFF2-40B4-BE49-F238E27FC236}">
                <a16:creationId xmlns:a16="http://schemas.microsoft.com/office/drawing/2014/main" id="{1CBF35C1-04ED-4C31-26B5-175AD3B324D2}"/>
              </a:ext>
            </a:extLst>
          </p:cNvPr>
          <p:cNvSpPr txBox="1">
            <a:spLocks/>
          </p:cNvSpPr>
          <p:nvPr/>
        </p:nvSpPr>
        <p:spPr>
          <a:xfrm>
            <a:off x="909550" y="4453494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PH" sz="1800" dirty="0">
                <a:solidFill>
                  <a:srgbClr val="020000"/>
                </a:solidFill>
                <a:effectLst/>
                <a:latin typeface="Arial" panose="020B0604020202020204" pitchFamily="34" charset="0"/>
                <a:hlinkClick r:id="rId16"/>
              </a:rPr>
              <a:t>Facebook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010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7303EDE7E294B8A28AFCAFDC734F4" ma:contentTypeVersion="34" ma:contentTypeDescription="Create a new document." ma:contentTypeScope="" ma:versionID="56e93ecbe2751f8ee44d16bb44b8aae9">
  <xsd:schema xmlns:xsd="http://www.w3.org/2001/XMLSchema" xmlns:xs="http://www.w3.org/2001/XMLSchema" xmlns:p="http://schemas.microsoft.com/office/2006/metadata/properties" xmlns:ns2="c1fdd505-2570-46c2-bd04-3e0f2d874cf5" xmlns:ns3="88c5ecda-26b0-435f-998c-37f219b7f23a" xmlns:ns4="2d9db032-c3b9-4a30-bfce-c3fda014af17" targetNamespace="http://schemas.microsoft.com/office/2006/metadata/properties" ma:root="true" ma:fieldsID="3c05a05a91aa91f5223f29879c01fc1b" ns2:_="" ns3:_="" ns4:_="">
    <xsd:import namespace="c1fdd505-2570-46c2-bd04-3e0f2d874cf5"/>
    <xsd:import namespace="88c5ecda-26b0-435f-998c-37f219b7f23a"/>
    <xsd:import namespace="2d9db032-c3b9-4a30-bfce-c3fda014af17"/>
    <xsd:element name="properties">
      <xsd:complexType>
        <xsd:sequence>
          <xsd:element name="documentManagement">
            <xsd:complexType>
              <xsd:all>
                <xsd:element ref="ns2:j78542b1fffc4a1c84659474212e3133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Update_x0020_ADB_x0020_Document_x0020_Type" minOccurs="0"/>
                <xsd:element ref="ns3:Update_x0020_ADB_x0020_Country_x0020_Document_x0020_Type" minOccurs="0"/>
                <xsd:element ref="ns3:Update_x0020_ADB_x0020_Project_x0020_Document_x0020_Type" minOccurs="0"/>
                <xsd:element ref="ns4:SharedWithUsers" minOccurs="0"/>
                <xsd:element ref="ns4:SharedWithDetails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DateofIssue" minOccurs="0"/>
                <xsd:element ref="ns3:Category2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9" nillable="true" ma:taxonomy="true" ma:internalName="j78542b1fffc4a1c84659474212e3133" ma:taxonomyFieldName="ADBContentGroup" ma:displayName="Content Group" ma:default="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5ecda-26b0-435f-998c-37f219b7f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Update_x0020_ADB_x0020_Document_x0020_Type" ma:index="16" nillable="true" ma:displayName="Update ADB Document Type" ma:internalName="Update_x0020_ADB_x0020_Document_x0020_Typ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pdate_x0020_ADB_x0020_Country_x0020_Document_x0020_Type" ma:index="17" nillable="true" ma:displayName="Update ADB Country Document Type" ma:internalName="Update_x0020_ADB_x0020_Country_x0020_Document_x0020_Typ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pdate_x0020_ADB_x0020_Project_x0020_Document_x0020_Type" ma:index="18" nillable="true" ma:displayName="Update ADB Project Document Type" ma:internalName="Update_x0020_ADB_x0020_Project_x0020_Document_x0020_Typ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ofIssue" ma:index="27" nillable="true" ma:displayName="Date of Issue" ma:description="Date when the file or document was shared within ADB or IED" ma:format="DateTime" ma:internalName="DateofIssue">
      <xsd:simpleType>
        <xsd:restriction base="dms:DateTime"/>
      </xsd:simpleType>
    </xsd:element>
    <xsd:element name="Category2" ma:index="28" nillable="true" ma:displayName="Category" ma:description="Which Working Group, IED or external to ADB that was circulated" ma:format="Dropdown" ma:internalName="Category2">
      <xsd:simpleType>
        <xsd:restriction base="dms:Choice">
          <xsd:enumeration value="WG1"/>
          <xsd:enumeration value="WG2"/>
          <xsd:enumeration value="WG3"/>
          <xsd:enumeration value="WG4"/>
          <xsd:enumeration value="IED"/>
          <xsd:enumeration value="ADBE"/>
          <xsd:enumeration value="EXT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9db032-c3b9-4a30-bfce-c3fda014af1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2 xmlns="88c5ecda-26b0-435f-998c-37f219b7f23a" xsi:nil="true"/>
    <Update_x0020_ADB_x0020_Document_x0020_Type xmlns="88c5ecda-26b0-435f-998c-37f219b7f23a">
      <Url xsi:nil="true"/>
      <Description xsi:nil="true"/>
    </Update_x0020_ADB_x0020_Document_x0020_Type>
    <Update_x0020_ADB_x0020_Country_x0020_Document_x0020_Type xmlns="88c5ecda-26b0-435f-998c-37f219b7f23a">
      <Url xsi:nil="true"/>
      <Description xsi:nil="true"/>
    </Update_x0020_ADB_x0020_Country_x0020_Document_x0020_Type>
    <Update_x0020_ADB_x0020_Project_x0020_Document_x0020_Type xmlns="88c5ecda-26b0-435f-998c-37f219b7f23a">
      <Url xsi:nil="true"/>
      <Description xsi:nil="true"/>
    </Update_x0020_ADB_x0020_Project_x0020_Document_x0020_Type>
    <DateofIssue xmlns="88c5ecda-26b0-435f-998c-37f219b7f23a" xsi:nil="true"/>
    <j78542b1fffc4a1c84659474212e3133 xmlns="c1fdd505-2570-46c2-bd04-3e0f2d874cf5">
      <Terms xmlns="http://schemas.microsoft.com/office/infopath/2007/PartnerControls"/>
    </j78542b1fffc4a1c84659474212e3133>
    <SharedWithUsers xmlns="2d9db032-c3b9-4a30-bfce-c3fda014af17">
      <UserInfo>
        <DisplayName>Saleha Waseem</DisplayName>
        <AccountId>118</AccountId>
        <AccountType/>
      </UserInfo>
    </SharedWithUsers>
    <lcf76f155ced4ddcb4097134ff3c332f xmlns="88c5ecda-26b0-435f-998c-37f219b7f2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3541E3-FB6D-49ED-AA1E-103E003507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EE8503-E8E3-42B7-9987-B68BAA936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dd505-2570-46c2-bd04-3e0f2d874cf5"/>
    <ds:schemaRef ds:uri="88c5ecda-26b0-435f-998c-37f219b7f23a"/>
    <ds:schemaRef ds:uri="2d9db032-c3b9-4a30-bfce-c3fda014af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24FD10-FC2B-4E8F-A87F-BBF3C74F268C}">
  <ds:schemaRefs>
    <ds:schemaRef ds:uri="http://schemas.microsoft.com/office/2006/documentManagement/types"/>
    <ds:schemaRef ds:uri="c1fdd505-2570-46c2-bd04-3e0f2d874cf5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88c5ecda-26b0-435f-998c-37f219b7f23a"/>
    <ds:schemaRef ds:uri="http://schemas.openxmlformats.org/package/2006/metadata/core-properties"/>
    <ds:schemaRef ds:uri="2d9db032-c3b9-4a30-bfce-c3fda014af17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10100</TotalTime>
  <Words>303</Words>
  <Application>Microsoft Office PowerPoint</Application>
  <PresentationFormat>Widescreen</PresentationFormat>
  <Paragraphs>40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Ideal Sans Medium</vt:lpstr>
      <vt:lpstr>Myriad Pro</vt:lpstr>
      <vt:lpstr>Aptos</vt:lpstr>
      <vt:lpstr>Arial</vt:lpstr>
      <vt:lpstr>Calibri</vt:lpstr>
      <vt:lpstr>Calibri Light</vt:lpstr>
      <vt:lpstr>Humnst777 BT</vt:lpstr>
      <vt:lpstr>Wingdings</vt:lpstr>
      <vt:lpstr>Custom Design</vt:lpstr>
      <vt:lpstr>2_Office Theme</vt:lpstr>
      <vt:lpstr>1_Office Theme</vt:lpstr>
      <vt:lpstr>Office Theme</vt:lpstr>
      <vt:lpstr>Evaluation Perspectives:  Insights on ADB’s Evolving Climate Change Landscape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Key Messages</dc:title>
  <dc:creator>Garrett Kilroy</dc:creator>
  <cp:lastModifiedBy>Shimako Takahashi</cp:lastModifiedBy>
  <cp:revision>1553</cp:revision>
  <cp:lastPrinted>2023-10-19T07:47:45Z</cp:lastPrinted>
  <dcterms:created xsi:type="dcterms:W3CDTF">2021-09-21T01:33:25Z</dcterms:created>
  <dcterms:modified xsi:type="dcterms:W3CDTF">2025-03-06T18:34:21Z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0x0101007537303EDE7E294B8A28AFCAFDC734F4</vt:lpwstr>
  </property>
  <property fmtid="{D5CDD505-2E9C-101B-9397-08002B2CF9AE}" pid="3" name="TaxCatchAll">
    <vt:lpwstr>1;#English|16ac8743-31bb-43f8-9a73-533a041667d6</vt:lpwstr>
  </property>
  <property fmtid="{D5CDD505-2E9C-101B-9397-08002B2CF9AE}" pid="4" name="ADBProjectDocumentType">
    <vt:lpwstr/>
  </property>
  <property fmtid="{D5CDD505-2E9C-101B-9397-08002B2CF9AE}" pid="5" name="a0d1b14b197747dfafc19f70ff45d4f6">
    <vt:lpwstr/>
  </property>
  <property fmtid="{D5CDD505-2E9C-101B-9397-08002B2CF9AE}" pid="6" name="ADBProject">
    <vt:lpwstr/>
  </property>
  <property fmtid="{D5CDD505-2E9C-101B-9397-08002B2CF9AE}" pid="7" name="ADBSector">
    <vt:lpwstr/>
  </property>
  <property fmtid="{D5CDD505-2E9C-101B-9397-08002B2CF9AE}" pid="8" name="ADBContentGroup">
    <vt:lpwstr/>
  </property>
  <property fmtid="{D5CDD505-2E9C-101B-9397-08002B2CF9AE}" pid="9" name="de77c5b4d20d4bdeb0b6d09350193e53">
    <vt:lpwstr/>
  </property>
  <property fmtid="{D5CDD505-2E9C-101B-9397-08002B2CF9AE}" pid="10" name="h00e4aaaf4624e24a7df7f06faa038c6">
    <vt:lpwstr>English|16ac8743-31bb-43f8-9a73-533a041667d6</vt:lpwstr>
  </property>
  <property fmtid="{D5CDD505-2E9C-101B-9397-08002B2CF9AE}" pid="11" name="ADBDocumentSecurity">
    <vt:lpwstr/>
  </property>
  <property fmtid="{D5CDD505-2E9C-101B-9397-08002B2CF9AE}" pid="12" name="d01a0ce1b141461dbfb235a3ab729a2c">
    <vt:lpwstr/>
  </property>
  <property fmtid="{D5CDD505-2E9C-101B-9397-08002B2CF9AE}" pid="13" name="ADBDocumentLanguage">
    <vt:lpwstr>1;#English|16ac8743-31bb-43f8-9a73-533a041667d6</vt:lpwstr>
  </property>
  <property fmtid="{D5CDD505-2E9C-101B-9397-08002B2CF9AE}" pid="14" name="ADBDocumentType">
    <vt:lpwstr/>
  </property>
  <property fmtid="{D5CDD505-2E9C-101B-9397-08002B2CF9AE}" pid="15" name="hca2169e3b0945318411f30479ba40c8">
    <vt:lpwstr/>
  </property>
  <property fmtid="{D5CDD505-2E9C-101B-9397-08002B2CF9AE}" pid="16" name="ADBDepartmentOwner">
    <vt:lpwstr/>
  </property>
  <property fmtid="{D5CDD505-2E9C-101B-9397-08002B2CF9AE}" pid="17" name="p030e467f78f45b4ae8f7e2c17ea4d82">
    <vt:lpwstr/>
  </property>
  <property fmtid="{D5CDD505-2E9C-101B-9397-08002B2CF9AE}" pid="18" name="k985dbdc596c44d7acaf8184f33920f0">
    <vt:lpwstr/>
  </property>
  <property fmtid="{D5CDD505-2E9C-101B-9397-08002B2CF9AE}" pid="19" name="a37ff23a602146d4934a49238d370ca5">
    <vt:lpwstr/>
  </property>
  <property fmtid="{D5CDD505-2E9C-101B-9397-08002B2CF9AE}" pid="20" name="ADBCountry">
    <vt:lpwstr/>
  </property>
  <property fmtid="{D5CDD505-2E9C-101B-9397-08002B2CF9AE}" pid="21" name="d61536b25a8a4fedb48bb564279be82a">
    <vt:lpwstr/>
  </property>
  <property fmtid="{D5CDD505-2E9C-101B-9397-08002B2CF9AE}" pid="22" name="ADBCountryDocumentType">
    <vt:lpwstr/>
  </property>
  <property fmtid="{D5CDD505-2E9C-101B-9397-08002B2CF9AE}" pid="23" name="MediaServiceImageTags">
    <vt:lpwstr/>
  </property>
  <property fmtid="{D5CDD505-2E9C-101B-9397-08002B2CF9AE}" pid="24" name="MSIP_Label_39a389cf-beba-4bd0-8ff2-492d580e4d9c_Enabled">
    <vt:lpwstr>true</vt:lpwstr>
  </property>
  <property fmtid="{D5CDD505-2E9C-101B-9397-08002B2CF9AE}" pid="25" name="MSIP_Label_39a389cf-beba-4bd0-8ff2-492d580e4d9c_SetDate">
    <vt:lpwstr>2023-10-18T05:42:14Z</vt:lpwstr>
  </property>
  <property fmtid="{D5CDD505-2E9C-101B-9397-08002B2CF9AE}" pid="26" name="MSIP_Label_39a389cf-beba-4bd0-8ff2-492d580e4d9c_Method">
    <vt:lpwstr>Privileged</vt:lpwstr>
  </property>
  <property fmtid="{D5CDD505-2E9C-101B-9397-08002B2CF9AE}" pid="27" name="MSIP_Label_39a389cf-beba-4bd0-8ff2-492d580e4d9c_Name">
    <vt:lpwstr>Public</vt:lpwstr>
  </property>
  <property fmtid="{D5CDD505-2E9C-101B-9397-08002B2CF9AE}" pid="28" name="MSIP_Label_39a389cf-beba-4bd0-8ff2-492d580e4d9c_SiteId">
    <vt:lpwstr>9495d6bb-41c2-4c58-848f-92e52cf3d640</vt:lpwstr>
  </property>
  <property fmtid="{D5CDD505-2E9C-101B-9397-08002B2CF9AE}" pid="29" name="MSIP_Label_39a389cf-beba-4bd0-8ff2-492d580e4d9c_ActionId">
    <vt:lpwstr>ca8f50a2-2e14-45e0-beda-9f7fdc51cd0f</vt:lpwstr>
  </property>
  <property fmtid="{D5CDD505-2E9C-101B-9397-08002B2CF9AE}" pid="30" name="MSIP_Label_39a389cf-beba-4bd0-8ff2-492d580e4d9c_ContentBits">
    <vt:lpwstr>2</vt:lpwstr>
  </property>
  <property fmtid="{D5CDD505-2E9C-101B-9397-08002B2CF9AE}" pid="31" name="ClassificationContentMarkingFooterLocations">
    <vt:lpwstr>Custom Design:8\2_Office Theme:8\1_Office Theme:8\Office Theme:8</vt:lpwstr>
  </property>
  <property fmtid="{D5CDD505-2E9C-101B-9397-08002B2CF9AE}" pid="32" name="ClassificationContentMarkingFooterText">
    <vt:lpwstr>PUBLIC. This information is being disclosed to the public in accordance with ADB’s Access to Information Policy.</vt:lpwstr>
  </property>
</Properties>
</file>